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FEBD-335E-7C92-71B1-8F0A239D4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Tervezési minták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FF06D-F556-9904-5EC4-FDD4EAD36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Péntek Márk</a:t>
            </a:r>
          </a:p>
        </p:txBody>
      </p:sp>
    </p:spTree>
    <p:extLst>
      <p:ext uri="{BB962C8B-B14F-4D97-AF65-F5344CB8AC3E}">
        <p14:creationId xmlns:p14="http://schemas.microsoft.com/office/powerpoint/2010/main" val="58215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F19D-82F4-5F8D-EB58-9BC4E5DF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viselkedési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529A-AD12-A82A-9AE6-C47216DE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0" dirty="0" err="1">
                <a:effectLst/>
                <a:latin typeface="Ubuntu" panose="020B0504030602030204" pitchFamily="34" charset="0"/>
              </a:rPr>
              <a:t>Strategy</a:t>
            </a:r>
            <a:r>
              <a:rPr lang="hu-HU" b="0" i="0" dirty="0">
                <a:effectLst/>
                <a:latin typeface="Ubuntu" panose="020B0504030602030204" pitchFamily="34" charset="0"/>
              </a:rPr>
              <a:t> (Policy)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Stratégia: Meghatároz egy algoritmus családot, amelyben a több, azonos feladatú, de különböző algoritmus egységbezárásával azok felcserélhetővé válnak.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>
                <a:effectLst/>
                <a:latin typeface="Ubuntu" panose="020B0504030602030204" pitchFamily="34" charset="0"/>
              </a:rPr>
              <a:t>Visitor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Látogató: Egy adott objektum-hierarchián végezhető műveletsort reprezentál, a hierarchia bejárásával ezen műveletek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elvégezhetőekké</a:t>
            </a:r>
            <a:r>
              <a:rPr lang="hu-HU" b="0" i="0" dirty="0">
                <a:effectLst/>
                <a:latin typeface="Ubuntu" panose="020B0504030602030204" pitchFamily="34" charset="0"/>
              </a:rPr>
              <a:t> válnak a hierarchia elemein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annélkül</a:t>
            </a:r>
            <a:r>
              <a:rPr lang="hu-HU" b="0" i="0" dirty="0">
                <a:effectLst/>
                <a:latin typeface="Ubuntu" panose="020B0504030602030204" pitchFamily="34" charset="0"/>
              </a:rPr>
              <a:t>, hogy a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a</a:t>
            </a:r>
            <a:r>
              <a:rPr lang="hu-HU" b="0" i="0" dirty="0">
                <a:effectLst/>
                <a:latin typeface="Ubuntu" panose="020B0504030602030204" pitchFamily="34" charset="0"/>
              </a:rPr>
              <a:t> hierarchiát alkotó osztályokat megváltoztatnánk.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922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1C7A-6BAD-B62D-87D3-4DFA9E59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Minták közötti kapcsolatok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2F42-E9D8-0AE6-A310-828A134B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Sokszor a minták nem léteznek önmagukban, használatuk egyéb minták használatát igényelheti. Ezeket a kapcsolatokat szemlélteti az alábbi ábra: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91EE0-291E-412F-0A23-1C558EE0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45" y="3150521"/>
            <a:ext cx="5411710" cy="35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A4BF-CDF3-5AFF-5307-C60A4F8D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18DE-817F-BB11-813A-30BE4BB8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87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D556-A215-74DD-15A0-B601C28F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F0502020204030204" pitchFamily="34" charset="0"/>
              </a:rPr>
              <a:t>Tervezési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2C21-7246-81CA-8877-E873688B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tervezési minták sokszor felmerülő problémák leírásait adják meg úgy, hogy közben megadják a megoldás magját, amit adaptálva a konkrét rendszerhez újra és újra alkalmazhatunk. Ami a kódolásnak az osztály könyvtár, az a tervezésnél a tervezési minták gyűjteménye.</a:t>
            </a:r>
          </a:p>
          <a:p>
            <a:r>
              <a:rPr lang="hu-HU" b="0" i="0" dirty="0">
                <a:effectLst/>
                <a:latin typeface="Ubuntu" panose="020B0504030602030204" pitchFamily="34" charset="0"/>
              </a:rPr>
              <a:t>Objektum orientált programok esetében a tervezési minta leírása megadja azokat az egymással kommunikáló objektumokat, osztályokat, amelyek együttes viselkedése az adott problémára megoldás lehet.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68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0A0D-68D9-809D-A36A-1E29A051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gyártási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11F6-7859-F841-FE6D-616B8379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i="0" dirty="0" err="1">
                <a:effectLst/>
                <a:latin typeface="Ubuntu" panose="020B0504030602030204" pitchFamily="34" charset="0"/>
              </a:rPr>
              <a:t>Factory</a:t>
            </a:r>
            <a:r>
              <a:rPr lang="hu-HU" b="1" i="0" dirty="0">
                <a:effectLst/>
                <a:latin typeface="Ubuntu" panose="020B0504030602030204" pitchFamily="34" charset="0"/>
              </a:rPr>
              <a:t> </a:t>
            </a:r>
            <a:r>
              <a:rPr lang="hu-HU" b="1" i="0" dirty="0" err="1">
                <a:effectLst/>
                <a:latin typeface="Ubuntu" panose="020B0504030602030204" pitchFamily="34" charset="0"/>
              </a:rPr>
              <a:t>Method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Gyártófüggvény: Interfészt definiál egy objektum létrehozásához, de az alosztályokra bízza, melyik osztályt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példányosítják</a:t>
            </a:r>
            <a:r>
              <a:rPr lang="hu-HU" b="0" i="0" dirty="0">
                <a:effectLst/>
                <a:latin typeface="Ubuntu" panose="020B0504030602030204" pitchFamily="34" charset="0"/>
              </a:rPr>
              <a:t>. A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factory</a:t>
            </a:r>
            <a:r>
              <a:rPr lang="hu-HU" b="0" i="0" dirty="0">
                <a:effectLst/>
                <a:latin typeface="Ubuntu" panose="020B0504030602030204" pitchFamily="34" charset="0"/>
              </a:rPr>
              <a:t>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method</a:t>
            </a:r>
            <a:r>
              <a:rPr lang="hu-HU" b="0" i="0" dirty="0">
                <a:effectLst/>
                <a:latin typeface="Ubuntu" panose="020B0504030602030204" pitchFamily="34" charset="0"/>
              </a:rPr>
              <a:t> megengedi az osztályoknak, hogy a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példányosítást</a:t>
            </a:r>
            <a:r>
              <a:rPr lang="hu-HU" b="0" i="0" dirty="0">
                <a:effectLst/>
                <a:latin typeface="Ubuntu" panose="020B0504030602030204" pitchFamily="34" charset="0"/>
              </a:rPr>
              <a:t> az alosztályokra ruházzák át.</a:t>
            </a:r>
            <a:endParaRPr lang="hu-HU" b="1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Abstract</a:t>
            </a:r>
            <a:r>
              <a:rPr lang="hu-HU" b="1" i="0" dirty="0">
                <a:effectLst/>
                <a:latin typeface="Ubuntu" panose="020B0504030602030204" pitchFamily="34" charset="0"/>
              </a:rPr>
              <a:t> </a:t>
            </a:r>
            <a:r>
              <a:rPr lang="hu-HU" b="1" i="0" dirty="0" err="1">
                <a:effectLst/>
                <a:latin typeface="Ubuntu" panose="020B0504030602030204" pitchFamily="34" charset="0"/>
              </a:rPr>
              <a:t>Factory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Elvont gyár: Kapcsolódó vagy egymástól függő objektumok családjának létrehozására szolgáló interfészt biztosít a konkrét osztályok megadása nélkül.</a:t>
            </a:r>
            <a:endParaRPr lang="hu-HU" b="1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Builder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Építő: Összetett objektum létrehozását biztosítja az elemeinek létrehozásával és összerakásával.</a:t>
            </a:r>
            <a:endParaRPr lang="hu-HU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0831-E86E-21B1-EAD8-23188562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gyártási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6F88-4EFD-F40D-EB91-871B6179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0" dirty="0" err="1">
                <a:effectLst/>
                <a:latin typeface="Ubuntu" panose="020B0504030602030204" pitchFamily="34" charset="0"/>
              </a:rPr>
              <a:t>Prototype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Prototípus: Prototípus példány használatával egy alap objektumot, az újabb objektumok létrehozását pedig ennek a prototípusnak a lemásolásával állítja elő.</a:t>
            </a:r>
            <a:endParaRPr lang="hu-HU" b="1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Singleton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Egyke: Egy osztályból csak egy példányt engedélyez, és ehhez globális hozzáférést ad.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273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868E-7205-8E62-7A89-CCBBDB7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szerkezeti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C661-574C-10DE-B801-099903EC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0" dirty="0">
                <a:effectLst/>
                <a:latin typeface="Ubuntu" panose="020B0504030602030204" pitchFamily="34" charset="0"/>
              </a:rPr>
              <a:t>Adapter</a:t>
            </a:r>
            <a:r>
              <a:rPr lang="hu-HU" b="0" i="0" dirty="0">
                <a:effectLst/>
                <a:latin typeface="Ubuntu" panose="020B0504030602030204" pitchFamily="34" charset="0"/>
              </a:rPr>
              <a:t> 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Wrapper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Illesztő: Az adott osztály interfészét átalakítja, hogy az kompatibilissé (használhatóvá) váljon más rendszerek részére.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Bridge</a:t>
            </a:r>
            <a:r>
              <a:rPr lang="hu-HU" b="0" i="0" dirty="0">
                <a:effectLst/>
                <a:latin typeface="Ubuntu" panose="020B0504030602030204" pitchFamily="34" charset="0"/>
              </a:rPr>
              <a:t> 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Handle</a:t>
            </a:r>
            <a:r>
              <a:rPr lang="hu-HU" b="0" i="0" dirty="0">
                <a:effectLst/>
                <a:latin typeface="Ubuntu" panose="020B0504030602030204" pitchFamily="34" charset="0"/>
              </a:rPr>
              <a:t>, Body)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Híd: Az elvont ábrázolás (absztrakció) és implementáció közötti csatolást lazítja, hogy a kettő egymástól függetlenül legyen változtatható.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Composite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Összetétel: Rész-egész szerkezetek leképezését valósítja meg az objektum-hierarchiára a rész és egész azonos kezelésével.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058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9EB5-C1A4-EE5D-7EA0-20EFFD1D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szerkezeti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53A-F611-EA79-2DE4-D618B24D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b="1" i="0" dirty="0" err="1">
                <a:effectLst/>
                <a:latin typeface="Ubuntu" panose="020B0504030602030204" pitchFamily="34" charset="0"/>
              </a:rPr>
              <a:t>Decorator</a:t>
            </a:r>
            <a:r>
              <a:rPr lang="hu-HU" b="0" i="0" dirty="0">
                <a:effectLst/>
                <a:latin typeface="Ubuntu" panose="020B0504030602030204" pitchFamily="34" charset="0"/>
              </a:rPr>
              <a:t> 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Wrapper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Díszítő: További felelősségeket/tulajdonságokat csatol dinamikusan az objektumhoz.</a:t>
            </a: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Facade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Homlokzat: Egy alrendszerben különböző interfészek egy halmazához egységes interfészt biztosít. A módszerrel magasabb szintű interfészt határozunk meg, amelynek révén az adott alrendszer könnyebben használhatóvá válik.</a:t>
            </a:r>
            <a:endParaRPr lang="hu-HU" b="1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Flyweight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Pehelysúlyú: Nagy számú apró, megosztott objektum kezelését teszi hatékonnyá. Akkor használatos, ha nagy (nagyságrendileg száz, vagy ezer) számú objektumunk van, amelyek nagyon hasonlóak. Ilyenkor ez a minta csökkentheti a memória felhasználást.</a:t>
            </a:r>
          </a:p>
          <a:p>
            <a:r>
              <a:rPr lang="hu-HU" b="1" i="0" dirty="0">
                <a:effectLst/>
                <a:latin typeface="Ubuntu" panose="020B0504030602030204" pitchFamily="34" charset="0"/>
              </a:rPr>
              <a:t>Proxy</a:t>
            </a:r>
            <a:r>
              <a:rPr lang="hu-HU" b="0" i="0" dirty="0">
                <a:effectLst/>
                <a:latin typeface="Ubuntu" panose="020B0504030602030204" pitchFamily="34" charset="0"/>
              </a:rPr>
              <a:t> 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Surrogate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Helyettes: Egy adott objektumot egy helyettesítő objektummal vált fel, amely szabályozza az eredeti objektumhoz történő hozzáférést is. Gyakorlatilag a proxyval egy köztes réteg kerül a kliens és az objektum közé. Így az eredeti objektumhoz való hozzáférést kontrollálhatjuk.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849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F278-F616-A495-FBF2-958BC530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viselkedési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00AB-95CA-A0A8-2840-47397E8D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i="0" dirty="0" err="1">
                <a:effectLst/>
                <a:latin typeface="Ubuntu" panose="020B0504030602030204" pitchFamily="34" charset="0"/>
              </a:rPr>
              <a:t>Interpreter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Értelmező: Egy adott nyelv nyelvtanát reprezentálja megadva azt az értelmezőt is, amely értelmezni tudja az adott nyelven leírt mondatokat.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Template</a:t>
            </a:r>
            <a:r>
              <a:rPr lang="hu-HU" b="1" i="0" dirty="0">
                <a:effectLst/>
                <a:latin typeface="Ubuntu" panose="020B0504030602030204" pitchFamily="34" charset="0"/>
              </a:rPr>
              <a:t> </a:t>
            </a:r>
            <a:r>
              <a:rPr lang="hu-HU" b="1" i="0" dirty="0" err="1">
                <a:effectLst/>
                <a:latin typeface="Ubuntu" panose="020B0504030602030204" pitchFamily="34" charset="0"/>
              </a:rPr>
              <a:t>Method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Sablonfüggvény: Egy algoritmus vázát definiálja, amelyben bizonyos műveleteket csak absztrakt módon definiál, megvalósításukért csak a származtatott osztályok lesznek felelősek.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Chain</a:t>
            </a:r>
            <a:r>
              <a:rPr lang="hu-HU" b="1" i="0" dirty="0">
                <a:effectLst/>
                <a:latin typeface="Ubuntu" panose="020B0504030602030204" pitchFamily="34" charset="0"/>
              </a:rPr>
              <a:t> of </a:t>
            </a:r>
            <a:r>
              <a:rPr lang="hu-HU" b="1" i="0" dirty="0" err="1">
                <a:effectLst/>
                <a:latin typeface="Ubuntu" panose="020B0504030602030204" pitchFamily="34" charset="0"/>
              </a:rPr>
              <a:t>Responsibility</a:t>
            </a:r>
            <a:endParaRPr lang="hu-HU" b="1" i="0" dirty="0">
              <a:effectLst/>
              <a:latin typeface="Ubuntu" panose="020B0504030602030204" pitchFamily="34" charset="0"/>
            </a:endParaRP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Felelősséglánc: A kérés/parancs küldője és végrehajtója közötti közvetlen csatolást megszünteti úgy, hogy a kérést feltételezhetően kezelni tudó objektumokat láncba állítja, és a kérés addig halad a kiszolgálók láncolatán, amíg azt valamelyik le nem kezeli.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96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4517-F8D8-19F0-A81A-C9F6B26D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viselkedési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4FAF-0D60-383B-F36B-D1808BC2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0" dirty="0" err="1">
                <a:effectLst/>
                <a:latin typeface="Ubuntu" panose="020B0504030602030204" pitchFamily="34" charset="0"/>
              </a:rPr>
              <a:t>Command</a:t>
            </a:r>
            <a:r>
              <a:rPr lang="hu-HU" b="0" i="0" dirty="0">
                <a:effectLst/>
                <a:latin typeface="Ubuntu" panose="020B0504030602030204" pitchFamily="34" charset="0"/>
              </a:rPr>
              <a:t> (Action,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Transaction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Parancs: Kéréseket objektumként ábrázolja azok sorba állíthatósága,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naplózhatósága</a:t>
            </a:r>
            <a:r>
              <a:rPr lang="hu-HU" b="0" i="0" dirty="0">
                <a:effectLst/>
                <a:latin typeface="Ubuntu" panose="020B0504030602030204" pitchFamily="34" charset="0"/>
              </a:rPr>
              <a:t> végett.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Iterator</a:t>
            </a:r>
            <a:r>
              <a:rPr lang="hu-HU" b="0" i="0" dirty="0">
                <a:effectLst/>
                <a:latin typeface="Ubuntu" panose="020B0504030602030204" pitchFamily="34" charset="0"/>
              </a:rPr>
              <a:t> 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Cursor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 err="1">
                <a:effectLst/>
                <a:latin typeface="Ubuntu" panose="020B0504030602030204" pitchFamily="34" charset="0"/>
              </a:rPr>
              <a:t>Iterator</a:t>
            </a:r>
            <a:r>
              <a:rPr lang="hu-HU" b="0" i="0" dirty="0">
                <a:effectLst/>
                <a:latin typeface="Ubuntu" panose="020B0504030602030204" pitchFamily="34" charset="0"/>
              </a:rPr>
              <a:t>: Tároló-objektum elemeinek sorozatos elérését teszi lehetővé a reprezentációtól függetlenül.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>
                <a:effectLst/>
                <a:latin typeface="Ubuntu" panose="020B0504030602030204" pitchFamily="34" charset="0"/>
              </a:rPr>
              <a:t>Mediator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Közvetítő: Objektumok együttműködési módját változtatja meg egy egységbezáró objektum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közbeékelésével</a:t>
            </a:r>
            <a:r>
              <a:rPr lang="hu-HU" b="0" i="0" dirty="0">
                <a:effectLst/>
                <a:latin typeface="Ubuntu" panose="020B0504030602030204" pitchFamily="34" charset="0"/>
              </a:rPr>
              <a:t>, amely által a két objektum közötti eredeti csatolás megszűnik.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122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601-3B6F-3B60-C6B4-66EF6F8B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Ubuntu" panose="020B0504030602030204" pitchFamily="34" charset="0"/>
              </a:rPr>
              <a:t>A viselkedési 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4E6A-B914-6055-FA73-B7DA9949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i="0" dirty="0" err="1">
                <a:effectLst/>
                <a:latin typeface="Ubuntu" panose="020B0504030602030204" pitchFamily="34" charset="0"/>
              </a:rPr>
              <a:t>Memento</a:t>
            </a:r>
            <a:r>
              <a:rPr lang="hu-HU" b="0" i="0" dirty="0">
                <a:effectLst/>
                <a:latin typeface="Ubuntu" panose="020B0504030602030204" pitchFamily="34" charset="0"/>
              </a:rPr>
              <a:t> 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Token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Emlékeztető: Az egységbe zárás megsértése nélkül kinyeri és elmenti egy objektum belső állapotát, hogy az később ebbe az állapotba visszaállítható legyen.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Observer</a:t>
            </a:r>
            <a:r>
              <a:rPr lang="hu-HU" b="0" i="0" dirty="0">
                <a:effectLst/>
                <a:latin typeface="Ubuntu" panose="020B0504030602030204" pitchFamily="34" charset="0"/>
              </a:rPr>
              <a:t> 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Dependents</a:t>
            </a:r>
            <a:r>
              <a:rPr lang="hu-HU" b="0" i="0" dirty="0">
                <a:effectLst/>
                <a:latin typeface="Ubuntu" panose="020B0504030602030204" pitchFamily="34" charset="0"/>
              </a:rPr>
              <a:t>,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Publish-Subscribe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Megfigyelő: Egy objektum állapotát megfigyeli, az objektum állapotának megváltozásáról pedig a tőle függő objektumokat értesíti.</a:t>
            </a:r>
            <a:endParaRPr lang="hu-HU" dirty="0">
              <a:latin typeface="Ubuntu" panose="020B0504030602030204" pitchFamily="34" charset="0"/>
            </a:endParaRPr>
          </a:p>
          <a:p>
            <a:r>
              <a:rPr lang="hu-HU" b="1" i="0" dirty="0" err="1">
                <a:effectLst/>
                <a:latin typeface="Ubuntu" panose="020B0504030602030204" pitchFamily="34" charset="0"/>
              </a:rPr>
              <a:t>State</a:t>
            </a:r>
            <a:r>
              <a:rPr lang="hu-HU" b="0" i="0" dirty="0">
                <a:effectLst/>
                <a:latin typeface="Ubuntu" panose="020B0504030602030204" pitchFamily="34" charset="0"/>
              </a:rPr>
              <a:t> (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Objects</a:t>
            </a:r>
            <a:r>
              <a:rPr lang="hu-HU" b="0" i="0" dirty="0">
                <a:effectLst/>
                <a:latin typeface="Ubuntu" panose="020B0504030602030204" pitchFamily="34" charset="0"/>
              </a:rPr>
              <a:t>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for</a:t>
            </a:r>
            <a:r>
              <a:rPr lang="hu-HU" b="0" i="0" dirty="0">
                <a:effectLst/>
                <a:latin typeface="Ubuntu" panose="020B0504030602030204" pitchFamily="34" charset="0"/>
              </a:rPr>
              <a:t> </a:t>
            </a:r>
            <a:r>
              <a:rPr lang="hu-HU" b="0" i="0" dirty="0" err="1">
                <a:effectLst/>
                <a:latin typeface="Ubuntu" panose="020B0504030602030204" pitchFamily="34" charset="0"/>
              </a:rPr>
              <a:t>States</a:t>
            </a:r>
            <a:r>
              <a:rPr lang="hu-HU" b="0" i="0" dirty="0">
                <a:effectLst/>
                <a:latin typeface="Ubuntu" panose="020B0504030602030204" pitchFamily="34" charset="0"/>
              </a:rPr>
              <a:t>)</a:t>
            </a:r>
          </a:p>
          <a:p>
            <a:pPr lvl="1"/>
            <a:r>
              <a:rPr lang="hu-HU" b="0" i="0" dirty="0">
                <a:effectLst/>
                <a:latin typeface="Ubuntu" panose="020B0504030602030204" pitchFamily="34" charset="0"/>
              </a:rPr>
              <a:t>Állapot: Adott objektum számára engedélyezi, hogy belső állapotának megváltozásával megváltoztathassa viselkedését is. Az objektum ekkor látszólag módosítja az osztályát.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18138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{FE2691F0-2963-4B70-926C-424DA8D0C5BE}tf04033917</Template>
  <TotalTime>11</TotalTime>
  <Words>723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Ubuntu</vt:lpstr>
      <vt:lpstr>Berlin</vt:lpstr>
      <vt:lpstr>Tervezési minták</vt:lpstr>
      <vt:lpstr>Tervezési minták</vt:lpstr>
      <vt:lpstr>A gyártási minták</vt:lpstr>
      <vt:lpstr>A gyártási minták</vt:lpstr>
      <vt:lpstr>A szerkezeti minták</vt:lpstr>
      <vt:lpstr>A szerkezeti minták</vt:lpstr>
      <vt:lpstr>A viselkedési minták</vt:lpstr>
      <vt:lpstr>A viselkedési minták</vt:lpstr>
      <vt:lpstr>A viselkedési minták</vt:lpstr>
      <vt:lpstr>A viselkedési minták</vt:lpstr>
      <vt:lpstr>Minták közötti kapcsolatok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Márk Péntek</dc:creator>
  <cp:lastModifiedBy>Márk Péntek</cp:lastModifiedBy>
  <cp:revision>9</cp:revision>
  <dcterms:created xsi:type="dcterms:W3CDTF">2025-01-30T16:13:25Z</dcterms:created>
  <dcterms:modified xsi:type="dcterms:W3CDTF">2025-01-30T16:24:44Z</dcterms:modified>
</cp:coreProperties>
</file>