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868a91ed8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868a91ed8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8624f8dad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8624f8dad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8624f8dad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8624f8dad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8624f8dad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8624f8dad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8624f8dad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8624f8dad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868a91ed8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868a91ed8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8624f8dadc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8624f8dadc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83e487ce1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83e487ce1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868a91ed8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868a91ed8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84eb09626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84eb09626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84eb09626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84eb09626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868a91ed8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868a91ed8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868a91ed8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868a91ed8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84eb09626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84eb09626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8624f8dad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8624f8dad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drive.google.com/file/d/1DSvwl-GYdaugdsV9APFqptD4KI115VY7/view" TargetMode="External"/><Relationship Id="rId4" Type="http://schemas.openxmlformats.org/officeDocument/2006/relationships/image" Target="../media/image11.jpg"/><Relationship Id="rId5" Type="http://schemas.openxmlformats.org/officeDocument/2006/relationships/hyperlink" Target="http://drive.google.com/file/d/15nhMaB1Rm7xxvpTSXuGol5ciGKDVqp_w/view" TargetMode="External"/><Relationship Id="rId6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drive.google.com/file/d/1XcdbD4koA73ILMCwAsFEFmUQuCyZo9Eh/view" TargetMode="External"/><Relationship Id="rId4" Type="http://schemas.openxmlformats.org/officeDocument/2006/relationships/image" Target="../media/image4.jpg"/><Relationship Id="rId5" Type="http://schemas.openxmlformats.org/officeDocument/2006/relationships/hyperlink" Target="http://drive.google.com/file/d/1fZS8hBwT6f_uzM7uqtlDsa9ZS8jemEq8/view" TargetMode="External"/><Relationship Id="rId6" Type="http://schemas.openxmlformats.org/officeDocument/2006/relationships/image" Target="../media/image14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0" y="1385675"/>
            <a:ext cx="9144000" cy="2052600"/>
          </a:xfrm>
          <a:prstGeom prst="rect">
            <a:avLst/>
          </a:prstGeom>
          <a:solidFill>
            <a:srgbClr val="BB2E29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3000">
                <a:solidFill>
                  <a:schemeClr val="lt1"/>
                </a:solidFill>
              </a:rPr>
              <a:t>Neural Radiance Field per la ricostruzione e la segmentazione di scene 3D da immagini 2D</a:t>
            </a:r>
            <a:endParaRPr sz="30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33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1"/>
                </a:solidFill>
              </a:rPr>
              <a:t>Elaborato in: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1"/>
                </a:solidFill>
              </a:rPr>
              <a:t>Computer Graphics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38025" y="3876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dk1"/>
                </a:solidFill>
              </a:rPr>
              <a:t>DIPARTIMENTO DI INFORMATICA – SCIENZA E INGEGNERIA 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dk1"/>
                </a:solidFill>
              </a:rPr>
              <a:t>Corso di Laurea in Ingegneria e Scienze Informatiche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38025" y="4060275"/>
            <a:ext cx="2694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Relatore: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Prof. Damiana Lazzaro</a:t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6455175" y="4060275"/>
            <a:ext cx="1945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Presentata da: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Marco Pesic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0" y="0"/>
            <a:ext cx="9144000" cy="1017600"/>
          </a:xfrm>
          <a:prstGeom prst="rect">
            <a:avLst/>
          </a:prstGeom>
          <a:solidFill>
            <a:srgbClr val="BB2E29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355">
                <a:solidFill>
                  <a:schemeClr val="lt1"/>
                </a:solidFill>
              </a:rPr>
              <a:t>	Dettagli Allenamento Semantic-NeRF</a:t>
            </a:r>
            <a:endParaRPr sz="3355">
              <a:solidFill>
                <a:schemeClr val="lt1"/>
              </a:solidFill>
            </a:endParaRPr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it">
                <a:solidFill>
                  <a:schemeClr val="dk1"/>
                </a:solidFill>
              </a:rPr>
              <a:t>optimizer Adam con learning rate 5e-4 senza weight decay 𝛽 = (0.9, 0.999)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it">
                <a:solidFill>
                  <a:schemeClr val="dk1"/>
                </a:solidFill>
              </a:rPr>
              <a:t>come scheduler la funzione lr*(0.1*global_step*250000), dove global_step corrisponde all’iterazione di allenamento (numero di batch dati in input) , alleniamo il modello per 200k iterazioni totali.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it">
                <a:solidFill>
                  <a:schemeClr val="dk1"/>
                </a:solidFill>
              </a:rPr>
              <a:t>come batch size 65536 raggi con 64 punti per raggio. Ogni batch size contiene solo i raggi per una determinata immagine.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it">
                <a:solidFill>
                  <a:schemeClr val="dk1"/>
                </a:solidFill>
              </a:rPr>
              <a:t>Allenata su una Nvidia T4 con 15GB VRAM per 17h.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it">
                <a:solidFill>
                  <a:schemeClr val="dk1"/>
                </a:solidFill>
              </a:rPr>
              <a:t>Utilizziamo il replica Dataset con immagini di risoluzione 320x240. Il training set e il test set sono entrambi formati da 180 immagini ciascuno.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0" y="0"/>
            <a:ext cx="9144000" cy="1017600"/>
          </a:xfrm>
          <a:prstGeom prst="rect">
            <a:avLst/>
          </a:prstGeom>
          <a:solidFill>
            <a:srgbClr val="BB2E29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	</a:t>
            </a:r>
            <a:r>
              <a:rPr lang="it" sz="3355">
                <a:solidFill>
                  <a:schemeClr val="lt1"/>
                </a:solidFill>
              </a:rPr>
              <a:t>Semantic-NeRF</a:t>
            </a:r>
            <a:endParaRPr sz="3355">
              <a:solidFill>
                <a:schemeClr val="lt1"/>
              </a:solidFill>
            </a:endParaRPr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23" title="novel_views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8125" y="1786200"/>
            <a:ext cx="3048000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3" title="segmentation.mp4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26125" y="1786200"/>
            <a:ext cx="3048000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0" y="0"/>
            <a:ext cx="9144000" cy="1017600"/>
          </a:xfrm>
          <a:prstGeom prst="rect">
            <a:avLst/>
          </a:prstGeom>
          <a:solidFill>
            <a:srgbClr val="BB2E29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	</a:t>
            </a:r>
            <a:r>
              <a:rPr lang="it" sz="3355">
                <a:solidFill>
                  <a:schemeClr val="lt1"/>
                </a:solidFill>
              </a:rPr>
              <a:t>Semantic-NeRF</a:t>
            </a:r>
            <a:endParaRPr sz="3355">
              <a:solidFill>
                <a:schemeClr val="lt1"/>
              </a:solidFill>
            </a:endParaRPr>
          </a:p>
        </p:txBody>
      </p:sp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24" title="rgb (17)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7000" y="1564975"/>
            <a:ext cx="3455200" cy="259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4" title="vis_sems17.mp4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02200" y="1564975"/>
            <a:ext cx="3455200" cy="259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0" y="0"/>
            <a:ext cx="9144000" cy="1017600"/>
          </a:xfrm>
          <a:prstGeom prst="rect">
            <a:avLst/>
          </a:prstGeom>
          <a:solidFill>
            <a:srgbClr val="BB2E29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	</a:t>
            </a:r>
            <a:r>
              <a:rPr lang="it" sz="3355">
                <a:solidFill>
                  <a:schemeClr val="lt1"/>
                </a:solidFill>
              </a:rPr>
              <a:t>UNet</a:t>
            </a:r>
            <a:endParaRPr sz="3355">
              <a:solidFill>
                <a:schemeClr val="lt1"/>
              </a:solidFill>
            </a:endParaRPr>
          </a:p>
        </p:txBody>
      </p:sp>
      <p:sp>
        <p:nvSpPr>
          <p:cNvPr id="148" name="Google Shape;148;p25"/>
          <p:cNvSpPr txBox="1"/>
          <p:nvPr>
            <p:ph idx="1" type="body"/>
          </p:nvPr>
        </p:nvSpPr>
        <p:spPr>
          <a:xfrm>
            <a:off x="3949725" y="2299100"/>
            <a:ext cx="1879200" cy="22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8572" y="1387700"/>
            <a:ext cx="5146875" cy="318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>
            <p:ph type="title"/>
          </p:nvPr>
        </p:nvSpPr>
        <p:spPr>
          <a:xfrm>
            <a:off x="0" y="0"/>
            <a:ext cx="9144000" cy="1017600"/>
          </a:xfrm>
          <a:prstGeom prst="rect">
            <a:avLst/>
          </a:prstGeom>
          <a:solidFill>
            <a:srgbClr val="BB2E29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000"/>
              <a:t>	</a:t>
            </a:r>
            <a:r>
              <a:rPr lang="it" sz="3333">
                <a:solidFill>
                  <a:schemeClr val="lt1"/>
                </a:solidFill>
              </a:rPr>
              <a:t>Label Propagation(Liu et al. 2023)</a:t>
            </a:r>
            <a:endParaRPr sz="3333">
              <a:solidFill>
                <a:schemeClr val="lt1"/>
              </a:solidFill>
            </a:endParaRPr>
          </a:p>
        </p:txBody>
      </p:sp>
      <p:sp>
        <p:nvSpPr>
          <p:cNvPr id="155" name="Google Shape;155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9425" y="1547472"/>
            <a:ext cx="5414401" cy="248132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6"/>
          <p:cNvSpPr txBox="1"/>
          <p:nvPr/>
        </p:nvSpPr>
        <p:spPr>
          <a:xfrm>
            <a:off x="346350" y="4856100"/>
            <a:ext cx="84861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/>
              <a:t>Liu et al. 2023 </a:t>
            </a:r>
            <a:r>
              <a:rPr lang="it" sz="1000">
                <a:solidFill>
                  <a:schemeClr val="dk2"/>
                </a:solidFill>
              </a:rPr>
              <a:t>Unsupervised continual semantic adaptation through neural rendering</a:t>
            </a:r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/>
          <p:nvPr>
            <p:ph type="title"/>
          </p:nvPr>
        </p:nvSpPr>
        <p:spPr>
          <a:xfrm>
            <a:off x="0" y="0"/>
            <a:ext cx="9144000" cy="1017600"/>
          </a:xfrm>
          <a:prstGeom prst="rect">
            <a:avLst/>
          </a:prstGeom>
          <a:solidFill>
            <a:srgbClr val="BB2E29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	</a:t>
            </a:r>
            <a:r>
              <a:rPr lang="it" sz="3355">
                <a:solidFill>
                  <a:schemeClr val="lt1"/>
                </a:solidFill>
              </a:rPr>
              <a:t>Dettagli allenamento UNet</a:t>
            </a:r>
            <a:endParaRPr sz="3355">
              <a:solidFill>
                <a:schemeClr val="lt1"/>
              </a:solidFill>
            </a:endParaRPr>
          </a:p>
        </p:txBody>
      </p:sp>
      <p:sp>
        <p:nvSpPr>
          <p:cNvPr id="163" name="Google Shape;163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it">
                <a:solidFill>
                  <a:schemeClr val="dk1"/>
                </a:solidFill>
              </a:rPr>
              <a:t>Unet viene allenato per 30 epoche con batch size 16.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it">
                <a:solidFill>
                  <a:schemeClr val="dk1"/>
                </a:solidFill>
              </a:rPr>
              <a:t>Optimizer viene utilizzato Adam con learning rate 3e − 4 , weight decay 1e-4 e  </a:t>
            </a:r>
            <a:r>
              <a:rPr lang="it">
                <a:solidFill>
                  <a:schemeClr val="dk1"/>
                </a:solidFill>
              </a:rPr>
              <a:t>𝛽 = (0.9, 0.999).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it">
                <a:solidFill>
                  <a:schemeClr val="dk1"/>
                </a:solidFill>
              </a:rPr>
              <a:t>Scheduler CosineAnneling con 100 iterazione di warmup (ovvero il learning rate parte da 0 per arrivare ad 3e−4 in 100 iterazione prima di iniziare la discesa).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it">
                <a:solidFill>
                  <a:schemeClr val="dk1"/>
                </a:solidFill>
              </a:rPr>
              <a:t>Allenato su una GPU Nvidia T4 15GB VRAM.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it">
                <a:solidFill>
                  <a:schemeClr val="dk1"/>
                </a:solidFill>
              </a:rPr>
              <a:t>Il dataset è generato da semantic-NeRF 10 000 immagini .Per il training set e validation  le immagini vengono suddivise con la regola 80% e 20%. Per il test set utilizziamo quello originale della scena formato da 180 immagini.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/>
          <p:nvPr>
            <p:ph type="title"/>
          </p:nvPr>
        </p:nvSpPr>
        <p:spPr>
          <a:xfrm>
            <a:off x="0" y="0"/>
            <a:ext cx="9144000" cy="1017600"/>
          </a:xfrm>
          <a:prstGeom prst="rect">
            <a:avLst/>
          </a:prstGeom>
          <a:solidFill>
            <a:srgbClr val="BB2E29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355">
                <a:solidFill>
                  <a:schemeClr val="lt1"/>
                </a:solidFill>
              </a:rPr>
              <a:t>Label Propagation</a:t>
            </a:r>
            <a:endParaRPr sz="3355">
              <a:solidFill>
                <a:schemeClr val="lt1"/>
              </a:solidFill>
            </a:endParaRPr>
          </a:p>
        </p:txBody>
      </p:sp>
      <p:sp>
        <p:nvSpPr>
          <p:cNvPr id="169" name="Google Shape;169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7250" y="2249900"/>
            <a:ext cx="7229475" cy="186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0" y="0"/>
            <a:ext cx="9144000" cy="1017600"/>
          </a:xfrm>
          <a:prstGeom prst="rect">
            <a:avLst/>
          </a:prstGeom>
          <a:solidFill>
            <a:srgbClr val="BB2E29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355">
                <a:solidFill>
                  <a:schemeClr val="lt1"/>
                </a:solidFill>
              </a:rPr>
              <a:t>Obiettivi</a:t>
            </a:r>
            <a:endParaRPr sz="3355">
              <a:solidFill>
                <a:schemeClr val="lt1"/>
              </a:solidFill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2792825"/>
            <a:ext cx="8520600" cy="17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 txBox="1"/>
          <p:nvPr/>
        </p:nvSpPr>
        <p:spPr>
          <a:xfrm>
            <a:off x="243175" y="1260075"/>
            <a:ext cx="84522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t" sz="1800"/>
              <a:t>L’</a:t>
            </a:r>
            <a:r>
              <a:rPr lang="it" sz="1800"/>
              <a:t>obiettivo della tesi è di allenare una rete NeRF per produrre la segmentazione semantica e la ricostruzione della scena 3D con poche immagini in input.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t" sz="1800"/>
              <a:t>Utilizzare la rete NeRF allenata per generare nuovi dati per allenare altri modelli di segmentazione semantica.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0" y="0"/>
            <a:ext cx="9144000" cy="1017600"/>
          </a:xfrm>
          <a:prstGeom prst="rect">
            <a:avLst/>
          </a:prstGeom>
          <a:solidFill>
            <a:srgbClr val="BB2E29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	</a:t>
            </a:r>
            <a:r>
              <a:rPr lang="it" sz="3355">
                <a:solidFill>
                  <a:schemeClr val="lt1"/>
                </a:solidFill>
              </a:rPr>
              <a:t>NeRF:Neural Radiance Field (Midenhall2020)</a:t>
            </a:r>
            <a:endParaRPr sz="1100">
              <a:solidFill>
                <a:srgbClr val="505B62"/>
              </a:solidFill>
              <a:highlight>
                <a:srgbClr val="EBEBE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355">
                <a:solidFill>
                  <a:schemeClr val="lt1"/>
                </a:solidFill>
              </a:rPr>
              <a:t>)</a:t>
            </a:r>
            <a:endParaRPr sz="3355">
              <a:solidFill>
                <a:schemeClr val="lt1"/>
              </a:solidFill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Neural Radiance Field è un </a:t>
            </a:r>
            <a:r>
              <a:rPr lang="it">
                <a:solidFill>
                  <a:schemeClr val="dk1"/>
                </a:solidFill>
              </a:rPr>
              <a:t>approccio</a:t>
            </a:r>
            <a:r>
              <a:rPr lang="it">
                <a:solidFill>
                  <a:schemeClr val="dk1"/>
                </a:solidFill>
              </a:rPr>
              <a:t> innovativo nell’ambito di computer graphics e visione artificiale che mira a ricostruire scene 3D partendo da una collezione di immagini 2D calibrate della scena.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Il processo di allenamento è descrivibile in 3 fasi: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it">
                <a:solidFill>
                  <a:schemeClr val="dk1"/>
                </a:solidFill>
              </a:rPr>
              <a:t>si fanno partire raggi dalla telecamera per campionare un insieme di punti 3D.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it">
                <a:solidFill>
                  <a:schemeClr val="dk1"/>
                </a:solidFill>
              </a:rPr>
              <a:t>i punti campionati e le direzioni di vista vengono date in input ad una rete neurale MLP che produce in output un insieme di colori e di densità.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it">
                <a:solidFill>
                  <a:schemeClr val="dk1"/>
                </a:solidFill>
              </a:rPr>
              <a:t>vengono utilizzate tecniche classiche di volume rendering per accumulare questi colori e densità in un’immagine 2D.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1039025" y="4907700"/>
            <a:ext cx="14700" cy="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311700" y="4834050"/>
            <a:ext cx="8452200" cy="1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/>
              <a:t>Midenhall et al. 2020 </a:t>
            </a:r>
            <a:r>
              <a:rPr lang="it" sz="1100">
                <a:solidFill>
                  <a:srgbClr val="505B62"/>
                </a:solidFill>
                <a:highlight>
                  <a:srgbClr val="EBEBEB"/>
                </a:highlight>
              </a:rPr>
              <a:t>NeRF: Representing Scenes as Neural Radiance Fields for View Synthesis</a:t>
            </a:r>
            <a:endParaRPr sz="1100">
              <a:solidFill>
                <a:srgbClr val="505B62"/>
              </a:solidFill>
              <a:highlight>
                <a:srgbClr val="EBEBE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0" y="0"/>
            <a:ext cx="9144000" cy="1017600"/>
          </a:xfrm>
          <a:prstGeom prst="rect">
            <a:avLst/>
          </a:prstGeom>
          <a:solidFill>
            <a:srgbClr val="BB2E29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355">
                <a:solidFill>
                  <a:schemeClr val="lt1"/>
                </a:solidFill>
              </a:rPr>
              <a:t>NeRF:Neural Radiance Field</a:t>
            </a:r>
            <a:endParaRPr sz="3355">
              <a:solidFill>
                <a:schemeClr val="lt1"/>
              </a:solidFill>
            </a:endParaRPr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2380150" y="1727100"/>
            <a:ext cx="4853100" cy="9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5" y="1690400"/>
            <a:ext cx="9144032" cy="253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0" y="0"/>
            <a:ext cx="9144000" cy="1017600"/>
          </a:xfrm>
          <a:prstGeom prst="rect">
            <a:avLst/>
          </a:prstGeom>
          <a:solidFill>
            <a:srgbClr val="BB2E29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1"/>
                </a:solidFill>
              </a:rPr>
              <a:t>	</a:t>
            </a:r>
            <a:r>
              <a:rPr lang="it" sz="3355">
                <a:solidFill>
                  <a:schemeClr val="lt1"/>
                </a:solidFill>
              </a:rPr>
              <a:t>Mip-NeRF(Barron et al. 2021)</a:t>
            </a:r>
            <a:endParaRPr sz="3355">
              <a:solidFill>
                <a:schemeClr val="lt1"/>
              </a:solidFill>
            </a:endParaRPr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 flipH="1" rot="10800000">
            <a:off x="4664525" y="2969700"/>
            <a:ext cx="21900" cy="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3375" y="1098700"/>
            <a:ext cx="4817240" cy="16473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/>
          <p:nvPr/>
        </p:nvSpPr>
        <p:spPr>
          <a:xfrm>
            <a:off x="412200" y="2969700"/>
            <a:ext cx="8319600" cy="19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 sz="1800"/>
              <a:t>Metodo ideato per risolvere il problema di Aliasing della scena 3D.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 sz="1800"/>
              <a:t>Nel lavoro originale viene fatto partire un raggio infinitamente stretto, e poi vengono campionati i punti.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 sz="1800"/>
              <a:t>Invece viene fatto partire un tronco di cono, che riesce ad accumulare informazione </a:t>
            </a:r>
            <a:r>
              <a:rPr lang="it" sz="1800"/>
              <a:t>riguardanti</a:t>
            </a:r>
            <a:r>
              <a:rPr lang="it" sz="1800"/>
              <a:t> la forma e la grandezza della geometria.</a:t>
            </a:r>
            <a:endParaRPr sz="1800"/>
          </a:p>
        </p:txBody>
      </p:sp>
      <p:sp>
        <p:nvSpPr>
          <p:cNvPr id="88" name="Google Shape;88;p17"/>
          <p:cNvSpPr txBox="1"/>
          <p:nvPr/>
        </p:nvSpPr>
        <p:spPr>
          <a:xfrm>
            <a:off x="545300" y="4878225"/>
            <a:ext cx="8113200" cy="11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/>
              <a:t>Barron et al. 2021 </a:t>
            </a:r>
            <a:r>
              <a:rPr lang="it" sz="1100">
                <a:solidFill>
                  <a:srgbClr val="505B62"/>
                </a:solidFill>
                <a:highlight>
                  <a:srgbClr val="EBEBEB"/>
                </a:highlight>
              </a:rPr>
              <a:t>Mip-NeRF: A Multiscale Representation for Anti-Aliasing Neural Radiance Fields</a:t>
            </a:r>
            <a:endParaRPr sz="1100">
              <a:solidFill>
                <a:srgbClr val="505B62"/>
              </a:solidFill>
              <a:highlight>
                <a:srgbClr val="EBEBE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0" y="0"/>
            <a:ext cx="9144000" cy="1017600"/>
          </a:xfrm>
          <a:prstGeom prst="rect">
            <a:avLst/>
          </a:prstGeom>
          <a:solidFill>
            <a:srgbClr val="BB2E29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	</a:t>
            </a:r>
            <a:r>
              <a:rPr lang="it" sz="3355">
                <a:solidFill>
                  <a:schemeClr val="lt1"/>
                </a:solidFill>
              </a:rPr>
              <a:t>NeRF-W:NeRF in the Wild(Brualla et al. 2020)</a:t>
            </a:r>
            <a:endParaRPr sz="3355">
              <a:solidFill>
                <a:schemeClr val="lt1"/>
              </a:solidFill>
            </a:endParaRPr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3082450"/>
            <a:ext cx="8520600" cy="148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it">
                <a:solidFill>
                  <a:schemeClr val="dk1"/>
                </a:solidFill>
              </a:rPr>
              <a:t>NeRF-W sviluppato per risolvere il problema di scene non statiche.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it">
                <a:solidFill>
                  <a:schemeClr val="dk1"/>
                </a:solidFill>
              </a:rPr>
              <a:t>Risolve problemi dovuti quindi a : variazione fotometrica e oggetti transienti.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it">
                <a:solidFill>
                  <a:schemeClr val="dk1"/>
                </a:solidFill>
              </a:rPr>
              <a:t>Utilizzo di 2 embedding permette una decomposizione non supervisionata della scena in componenti statici e dinamici.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1790" y="1115650"/>
            <a:ext cx="2400425" cy="19668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8"/>
          <p:cNvSpPr txBox="1"/>
          <p:nvPr/>
        </p:nvSpPr>
        <p:spPr>
          <a:xfrm>
            <a:off x="442125" y="4892950"/>
            <a:ext cx="8334300" cy="95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/>
              <a:t>Brualla et al. 2020 </a:t>
            </a:r>
            <a:r>
              <a:rPr lang="it" sz="1100">
                <a:solidFill>
                  <a:srgbClr val="505B62"/>
                </a:solidFill>
                <a:highlight>
                  <a:srgbClr val="EBEBEB"/>
                </a:highlight>
              </a:rPr>
              <a:t>NeRF in the Wild: Neural Radiance Fields for Unconstrained Photo Collections</a:t>
            </a:r>
            <a:endParaRPr sz="1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0" y="0"/>
            <a:ext cx="9144000" cy="1017600"/>
          </a:xfrm>
          <a:prstGeom prst="rect">
            <a:avLst/>
          </a:prstGeom>
          <a:solidFill>
            <a:srgbClr val="BB2E29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	</a:t>
            </a:r>
            <a:r>
              <a:rPr lang="it" sz="3355">
                <a:solidFill>
                  <a:schemeClr val="lt1"/>
                </a:solidFill>
              </a:rPr>
              <a:t>Plenoctrees(Yu et al.2021)</a:t>
            </a:r>
            <a:endParaRPr sz="3355">
              <a:solidFill>
                <a:schemeClr val="lt1"/>
              </a:solidFill>
            </a:endParaRPr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3006775"/>
            <a:ext cx="8520600" cy="15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it">
                <a:solidFill>
                  <a:schemeClr val="dk1"/>
                </a:solidFill>
              </a:rPr>
              <a:t>Plenoctrees fa parte dei metodi baked (velocizzare l’inferenza del modello).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it">
                <a:solidFill>
                  <a:schemeClr val="dk1"/>
                </a:solidFill>
              </a:rPr>
              <a:t>Salve nelle foglie dell’octree i coefficienti delle armoniche sferiche (per il colore) e la densità.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it">
                <a:solidFill>
                  <a:schemeClr val="dk1"/>
                </a:solidFill>
              </a:rPr>
              <a:t>Il processo di trasformazione da MLP ad Voxel Grid è suddiviso in 3 fasi:Evaluation, Filtering, Sampling.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8325" y="1152475"/>
            <a:ext cx="7147358" cy="1854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9"/>
          <p:cNvSpPr txBox="1"/>
          <p:nvPr/>
        </p:nvSpPr>
        <p:spPr>
          <a:xfrm>
            <a:off x="574775" y="4789800"/>
            <a:ext cx="8024700" cy="125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/>
              <a:t>Yu et al.2021 </a:t>
            </a:r>
            <a:r>
              <a:rPr lang="it" sz="1100">
                <a:solidFill>
                  <a:srgbClr val="505B62"/>
                </a:solidFill>
                <a:highlight>
                  <a:srgbClr val="EBEBEB"/>
                </a:highlight>
              </a:rPr>
              <a:t>PlenOctrees for Real-time Rendering of Neural Radiance Fields</a:t>
            </a:r>
            <a:endParaRPr sz="1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0" y="0"/>
            <a:ext cx="9144000" cy="1017600"/>
          </a:xfrm>
          <a:prstGeom prst="rect">
            <a:avLst/>
          </a:prstGeom>
          <a:solidFill>
            <a:srgbClr val="BB2E29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1"/>
                </a:solidFill>
              </a:rPr>
              <a:t>	</a:t>
            </a:r>
            <a:r>
              <a:rPr lang="it" sz="3355">
                <a:solidFill>
                  <a:schemeClr val="lt1"/>
                </a:solidFill>
              </a:rPr>
              <a:t>Semantic-NeRF(Zhi et al.2021)</a:t>
            </a:r>
            <a:endParaRPr sz="3355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1"/>
                </a:solidFill>
              </a:rPr>
              <a:t>	</a:t>
            </a:r>
            <a:endParaRPr sz="3355">
              <a:solidFill>
                <a:schemeClr val="lt1"/>
              </a:solidFill>
            </a:endParaRPr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152475"/>
            <a:ext cx="8520600" cy="7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>
                <a:solidFill>
                  <a:schemeClr val="dk1"/>
                </a:solidFill>
              </a:rPr>
              <a:t>Semantic-NeRF oltre a ricostruire la scena 3d riesce a produrre una segmentazione semantica della scena, sfruttando la geometria imparata.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625" y="1886575"/>
            <a:ext cx="5334683" cy="295212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0"/>
          <p:cNvSpPr txBox="1"/>
          <p:nvPr/>
        </p:nvSpPr>
        <p:spPr>
          <a:xfrm>
            <a:off x="508450" y="4856100"/>
            <a:ext cx="8282700" cy="1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/>
              <a:t>Zhi et al. 2021 </a:t>
            </a:r>
            <a:r>
              <a:rPr lang="it" sz="1100">
                <a:solidFill>
                  <a:srgbClr val="505B62"/>
                </a:solidFill>
                <a:highlight>
                  <a:srgbClr val="EBEBEB"/>
                </a:highlight>
              </a:rPr>
              <a:t>In-Place Scene Labelling and Understanding with Implicit Scene Representation</a:t>
            </a:r>
            <a:endParaRPr sz="1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0" y="0"/>
            <a:ext cx="9144000" cy="1017600"/>
          </a:xfrm>
          <a:prstGeom prst="rect">
            <a:avLst/>
          </a:prstGeom>
          <a:solidFill>
            <a:srgbClr val="BB2E29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	</a:t>
            </a:r>
            <a:r>
              <a:rPr lang="it" sz="3355">
                <a:solidFill>
                  <a:schemeClr val="lt1"/>
                </a:solidFill>
              </a:rPr>
              <a:t>Semantic-NeRF</a:t>
            </a:r>
            <a:endParaRPr sz="3355">
              <a:solidFill>
                <a:schemeClr val="lt1"/>
              </a:solidFill>
            </a:endParaRPr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125" y="1200150"/>
            <a:ext cx="466725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6800" y="2262250"/>
            <a:ext cx="3497476" cy="113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