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9" r:id="rId4"/>
    <p:sldId id="257"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3958B0-7BDF-48BD-B54B-0B19BBDD22E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261226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958B0-7BDF-48BD-B54B-0B19BBDD22E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319258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958B0-7BDF-48BD-B54B-0B19BBDD22E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79172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958B0-7BDF-48BD-B54B-0B19BBDD22E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171294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3958B0-7BDF-48BD-B54B-0B19BBDD22E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284753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3958B0-7BDF-48BD-B54B-0B19BBDD22E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170324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958B0-7BDF-48BD-B54B-0B19BBDD22E5}"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270904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3958B0-7BDF-48BD-B54B-0B19BBDD22E5}"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467681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958B0-7BDF-48BD-B54B-0B19BBDD22E5}"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258891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958B0-7BDF-48BD-B54B-0B19BBDD22E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177416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3958B0-7BDF-48BD-B54B-0B19BBDD22E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077257-61A4-4812-88FA-9872E73B0A7E}" type="slidenum">
              <a:rPr lang="en-US" smtClean="0"/>
              <a:t>‹#›</a:t>
            </a:fld>
            <a:endParaRPr lang="en-US"/>
          </a:p>
        </p:txBody>
      </p:sp>
    </p:spTree>
    <p:extLst>
      <p:ext uri="{BB962C8B-B14F-4D97-AF65-F5344CB8AC3E}">
        <p14:creationId xmlns:p14="http://schemas.microsoft.com/office/powerpoint/2010/main" val="239183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958B0-7BDF-48BD-B54B-0B19BBDD22E5}"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77257-61A4-4812-88FA-9872E73B0A7E}" type="slidenum">
              <a:rPr lang="en-US" smtClean="0"/>
              <a:t>‹#›</a:t>
            </a:fld>
            <a:endParaRPr lang="en-US"/>
          </a:p>
        </p:txBody>
      </p:sp>
    </p:spTree>
    <p:extLst>
      <p:ext uri="{BB962C8B-B14F-4D97-AF65-F5344CB8AC3E}">
        <p14:creationId xmlns:p14="http://schemas.microsoft.com/office/powerpoint/2010/main" val="301539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1667"/>
            <a:ext cx="9144000" cy="6028266"/>
          </a:xfrm>
        </p:spPr>
        <p:txBody>
          <a:bodyPr>
            <a:normAutofit/>
          </a:bodyPr>
          <a:lstStyle/>
          <a:p>
            <a:r>
              <a:rPr lang="en-US" sz="4000" b="1" dirty="0"/>
              <a:t>Computational Biology (Bonus) </a:t>
            </a:r>
            <a:r>
              <a:rPr lang="en-US" sz="1600" b="1" dirty="0"/>
              <a:t> </a:t>
            </a:r>
          </a:p>
          <a:p>
            <a:r>
              <a:rPr lang="en-US" sz="4000" b="1" dirty="0"/>
              <a:t>(</a:t>
            </a:r>
            <a:r>
              <a:rPr lang="en-US" sz="2800" b="1" dirty="0"/>
              <a:t>SILAC</a:t>
            </a:r>
            <a:r>
              <a:rPr lang="en-US" sz="4000" b="1" dirty="0"/>
              <a:t>)</a:t>
            </a:r>
          </a:p>
          <a:p>
            <a:endParaRPr lang="en-US" sz="4000" b="1" dirty="0"/>
          </a:p>
          <a:p>
            <a:pPr algn="l"/>
            <a:r>
              <a:rPr lang="en-US" b="1" dirty="0"/>
              <a:t>SILAC: It’s an abbreviation of Stable Isotope Labeling by amino acids in cell culture</a:t>
            </a:r>
          </a:p>
          <a:p>
            <a:pPr algn="l"/>
            <a:endParaRPr lang="en-US" b="1" dirty="0"/>
          </a:p>
          <a:p>
            <a:pPr algn="l"/>
            <a:r>
              <a:rPr lang="en-US" b="1" dirty="0"/>
              <a:t>The purpose or goal of </a:t>
            </a:r>
            <a:r>
              <a:rPr lang="en-US" b="1" dirty="0" err="1"/>
              <a:t>silac</a:t>
            </a:r>
            <a:r>
              <a:rPr lang="en-US" b="1" dirty="0"/>
              <a:t> to detect the difference between quantity of proteins in samples using non-radioactive isotopic</a:t>
            </a:r>
          </a:p>
          <a:p>
            <a:pPr algn="l"/>
            <a:endParaRPr lang="en-US" b="1" dirty="0"/>
          </a:p>
          <a:p>
            <a:pPr algn="l"/>
            <a:r>
              <a:rPr lang="en-US" b="1" dirty="0"/>
              <a:t>And this step comes after Mass Spectrometry (MS) process, So it depends on MS</a:t>
            </a:r>
          </a:p>
          <a:p>
            <a:pPr algn="l"/>
            <a:endParaRPr lang="en-US" b="1" dirty="0"/>
          </a:p>
        </p:txBody>
      </p:sp>
    </p:spTree>
    <p:extLst>
      <p:ext uri="{BB962C8B-B14F-4D97-AF65-F5344CB8AC3E}">
        <p14:creationId xmlns:p14="http://schemas.microsoft.com/office/powerpoint/2010/main" val="347427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94733"/>
            <a:ext cx="9144000" cy="6028266"/>
          </a:xfrm>
        </p:spPr>
        <p:txBody>
          <a:bodyPr>
            <a:normAutofit/>
          </a:bodyPr>
          <a:lstStyle/>
          <a:p>
            <a:r>
              <a:rPr lang="en-US" sz="4000" b="1" dirty="0"/>
              <a:t>Computational Biology </a:t>
            </a:r>
            <a:endParaRPr lang="en-US" sz="11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966" y="879034"/>
            <a:ext cx="9254067" cy="5207225"/>
          </a:xfrm>
          <a:prstGeom prst="rect">
            <a:avLst/>
          </a:prstGeom>
        </p:spPr>
      </p:pic>
    </p:spTree>
    <p:extLst>
      <p:ext uri="{BB962C8B-B14F-4D97-AF65-F5344CB8AC3E}">
        <p14:creationId xmlns:p14="http://schemas.microsoft.com/office/powerpoint/2010/main" val="178896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1667"/>
            <a:ext cx="9144000" cy="6028266"/>
          </a:xfrm>
        </p:spPr>
        <p:txBody>
          <a:bodyPr>
            <a:normAutofit/>
          </a:bodyPr>
          <a:lstStyle/>
          <a:p>
            <a:r>
              <a:rPr lang="en-US" sz="4000" b="1" dirty="0"/>
              <a:t>Computational Biology</a:t>
            </a:r>
          </a:p>
          <a:p>
            <a:pPr algn="just"/>
            <a:r>
              <a:rPr lang="en-US" sz="3200" dirty="0">
                <a:cs typeface="Times New Roman" panose="02020603050405020304" pitchFamily="18" charset="0"/>
              </a:rPr>
              <a:t>Mass spectrometry (MS)-based quantitative proteomics has matured into a methodology able to detect and quantitate essentially all proteins of model microorganisms, allowing for unprecedented depth in systematic protein analyses. The most accurate quantitation approaches currently require lysine auxotrophic strains, which precludes analysis of most existing mutants, strain collections, or commercially important strains (</a:t>
            </a:r>
            <a:r>
              <a:rPr lang="en-US" sz="3200" i="1" dirty="0">
                <a:cs typeface="Times New Roman" panose="02020603050405020304" pitchFamily="18" charset="0"/>
              </a:rPr>
              <a:t>e.g.</a:t>
            </a:r>
            <a:r>
              <a:rPr lang="en-US" sz="3200" dirty="0">
                <a:cs typeface="Times New Roman" panose="02020603050405020304" pitchFamily="18" charset="0"/>
              </a:rPr>
              <a:t> those used for brewing or for the biotechnological production of metabolites).</a:t>
            </a:r>
            <a:endParaRPr lang="en-US" sz="3200" b="1" dirty="0">
              <a:cs typeface="Times New Roman" panose="02020603050405020304" pitchFamily="18" charset="0"/>
            </a:endParaRPr>
          </a:p>
          <a:p>
            <a:endParaRPr lang="en-US" sz="4000" b="1" dirty="0"/>
          </a:p>
        </p:txBody>
      </p:sp>
    </p:spTree>
    <p:extLst>
      <p:ext uri="{BB962C8B-B14F-4D97-AF65-F5344CB8AC3E}">
        <p14:creationId xmlns:p14="http://schemas.microsoft.com/office/powerpoint/2010/main" val="428642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1667"/>
            <a:ext cx="9144000" cy="6028266"/>
          </a:xfrm>
        </p:spPr>
        <p:txBody>
          <a:bodyPr>
            <a:normAutofit/>
          </a:bodyPr>
          <a:lstStyle/>
          <a:p>
            <a:r>
              <a:rPr lang="en-US" sz="4000" b="1" dirty="0"/>
              <a:t>Computational Biology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897467"/>
            <a:ext cx="8096250" cy="5522383"/>
          </a:xfrm>
          <a:prstGeom prst="rect">
            <a:avLst/>
          </a:prstGeom>
        </p:spPr>
      </p:pic>
    </p:spTree>
    <p:extLst>
      <p:ext uri="{BB962C8B-B14F-4D97-AF65-F5344CB8AC3E}">
        <p14:creationId xmlns:p14="http://schemas.microsoft.com/office/powerpoint/2010/main" val="126117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1667"/>
            <a:ext cx="9144000" cy="6028266"/>
          </a:xfrm>
        </p:spPr>
        <p:txBody>
          <a:bodyPr>
            <a:normAutofit fontScale="70000" lnSpcReduction="20000"/>
          </a:bodyPr>
          <a:lstStyle/>
          <a:p>
            <a:r>
              <a:rPr lang="en-US" sz="4000" b="1" dirty="0"/>
              <a:t>Computational Biology</a:t>
            </a:r>
          </a:p>
          <a:p>
            <a:pPr algn="just"/>
            <a:r>
              <a:rPr lang="en-US" sz="4000" dirty="0"/>
              <a:t>Stable isotope labeling by amino acids in cell culture (SILAC) is a powerful method to study the relative proteomic change under differential treatments, which relies on the mass spectrometry and the metabolic incorporation of amino acids with substituted stable isotopic nuclei. In SILAC, a given 'light' or 'heavy' form of the amino acid is incorporated into two samples. Two cell populations are grown in culture media that are identical except that one of them contains a 'light' and the other contains a 'heavy' form of a particular amino acid (e.g. 12C and 13C labeled L-lysine, respectively). As the two isotopically labeled amino acids are essentially chemically identical, their incorporation does not interfere with normal cell growth, while leading to proteins/peptides that are distinguishable by mass and thus are ideal for mass spectrometric analysis. SILAC approaches are well suited for monitoring changes in post-translational modifications.</a:t>
            </a:r>
          </a:p>
          <a:p>
            <a:endParaRPr lang="en-US" sz="4000" b="1" dirty="0"/>
          </a:p>
        </p:txBody>
      </p:sp>
    </p:spTree>
    <p:extLst>
      <p:ext uri="{BB962C8B-B14F-4D97-AF65-F5344CB8AC3E}">
        <p14:creationId xmlns:p14="http://schemas.microsoft.com/office/powerpoint/2010/main" val="268565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8533" y="372534"/>
            <a:ext cx="9144000" cy="6028266"/>
          </a:xfrm>
        </p:spPr>
        <p:txBody>
          <a:bodyPr>
            <a:normAutofit fontScale="92500" lnSpcReduction="20000"/>
          </a:bodyPr>
          <a:lstStyle/>
          <a:p>
            <a:r>
              <a:rPr lang="en-US" sz="4000" b="1" dirty="0"/>
              <a:t>Computational Biology</a:t>
            </a:r>
          </a:p>
          <a:p>
            <a:endParaRPr lang="en-US" sz="4000" b="1" dirty="0"/>
          </a:p>
          <a:p>
            <a:pPr algn="l"/>
            <a:r>
              <a:rPr lang="en-US" sz="3300" b="1" dirty="0"/>
              <a:t>Overview of SILAC-based Proteomics Analysis</a:t>
            </a:r>
            <a:endParaRPr lang="en-US" sz="3300" dirty="0"/>
          </a:p>
          <a:p>
            <a:pPr algn="just"/>
            <a:r>
              <a:rPr lang="en-US" sz="3300" dirty="0"/>
              <a:t>At Creative Proteomics, we can provide a complete SILAC service, including cell culture, treatment of cells, and proteomics analysis. Based on SLIAC and mass spectrometry, we can analyze the relative proteomic change under differential treatments. In addition, compare with other technologies, we can provide protein-protein interaction and post-translational modification analysis. The ability to multiplex two or three samples per analysis allows for increased throughput and cost savings in quantitative proteomics experiments along with improved relative quantitation.</a:t>
            </a:r>
          </a:p>
          <a:p>
            <a:endParaRPr lang="en-US" sz="4000" b="1" dirty="0"/>
          </a:p>
        </p:txBody>
      </p:sp>
    </p:spTree>
    <p:extLst>
      <p:ext uri="{BB962C8B-B14F-4D97-AF65-F5344CB8AC3E}">
        <p14:creationId xmlns:p14="http://schemas.microsoft.com/office/powerpoint/2010/main" val="75581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11667"/>
            <a:ext cx="9144000" cy="6028266"/>
          </a:xfrm>
        </p:spPr>
        <p:txBody>
          <a:bodyPr>
            <a:normAutofit/>
          </a:bodyPr>
          <a:lstStyle/>
          <a:p>
            <a:r>
              <a:rPr lang="en-US" sz="4000" b="1" dirty="0"/>
              <a:t>Computational Biology</a:t>
            </a:r>
          </a:p>
        </p:txBody>
      </p:sp>
      <p:pic>
        <p:nvPicPr>
          <p:cNvPr id="1026" name="Picture 2" descr="SILAC-1-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866" y="827519"/>
            <a:ext cx="5774267" cy="5412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439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406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Mark 18332613</cp:lastModifiedBy>
  <cp:revision>7</cp:revision>
  <dcterms:created xsi:type="dcterms:W3CDTF">2022-01-07T13:18:54Z</dcterms:created>
  <dcterms:modified xsi:type="dcterms:W3CDTF">2022-01-12T00:45:52Z</dcterms:modified>
</cp:coreProperties>
</file>