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9" r:id="rId3"/>
    <p:sldId id="260"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0" autoAdjust="0"/>
    <p:restoredTop sz="97491" autoAdjust="0"/>
  </p:normalViewPr>
  <p:slideViewPr>
    <p:cSldViewPr snapToGrid="0" snapToObjects="1">
      <p:cViewPr varScale="1">
        <p:scale>
          <a:sx n="93" d="100"/>
          <a:sy n="93" d="100"/>
        </p:scale>
        <p:origin x="-7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image" Target="../media/image3.png"/><Relationship Id="rId2"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A063E5-B211-C54A-B580-1407760688A1}" type="datetimeFigureOut">
              <a:rPr lang="en-US" smtClean="0"/>
              <a:t>28.09.15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7BC32-2BB4-DC40-82F1-D0B9570C5CF5}" type="slidenum">
              <a:rPr lang="en-US" smtClean="0"/>
              <a:t>‹#›</a:t>
            </a:fld>
            <a:endParaRPr lang="en-US"/>
          </a:p>
        </p:txBody>
      </p:sp>
    </p:spTree>
    <p:extLst>
      <p:ext uri="{BB962C8B-B14F-4D97-AF65-F5344CB8AC3E}">
        <p14:creationId xmlns:p14="http://schemas.microsoft.com/office/powerpoint/2010/main" val="15760504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fld id="{9011D177-30A1-1A49-B588-784151C5A80A}" type="slidenum">
              <a:rPr lang="en-US" sz="1200">
                <a:latin typeface="Lucida Grande" charset="0"/>
              </a:rPr>
              <a:pPr/>
              <a:t>1</a:t>
            </a:fld>
            <a:endParaRPr lang="en-US" sz="1200">
              <a:latin typeface="Lucida Grande" charset="0"/>
            </a:endParaRPr>
          </a:p>
        </p:txBody>
      </p:sp>
      <p:sp>
        <p:nvSpPr>
          <p:cNvPr id="296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a:noFill/>
        </p:spPr>
        <p:txBody>
          <a:bodyPr/>
          <a:lstStyle/>
          <a:p>
            <a:pPr eaLnBrk="1" hangingPunct="1"/>
            <a:endParaRPr lang="en-US">
              <a:latin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fld id="{4FE0DC96-D126-0643-8FEB-0B43E47D71E3}" type="slidenum">
              <a:rPr lang="en-US" sz="1200">
                <a:latin typeface="Lucida Grande" charset="0"/>
              </a:rPr>
              <a:pPr/>
              <a:t>2</a:t>
            </a:fld>
            <a:endParaRPr lang="en-US" sz="1200">
              <a:latin typeface="Lucida Grande" charset="0"/>
            </a:endParaRPr>
          </a:p>
        </p:txBody>
      </p:sp>
      <p:sp>
        <p:nvSpPr>
          <p:cNvPr id="54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5" tIns="45536" rIns="91075" bIns="45536" anchor="b"/>
          <a:lstStyle>
            <a:lvl1pPr defTabSz="911225">
              <a:defRPr sz="2400">
                <a:solidFill>
                  <a:schemeClr val="tx1"/>
                </a:solidFill>
                <a:latin typeface="Calibri" charset="0"/>
                <a:ea typeface="ＭＳ Ｐゴシック" charset="0"/>
                <a:cs typeface="ＭＳ Ｐゴシック" charset="0"/>
              </a:defRPr>
            </a:lvl1pPr>
            <a:lvl2pPr marL="742950" indent="-285750" defTabSz="911225">
              <a:defRPr sz="2400">
                <a:solidFill>
                  <a:schemeClr val="tx1"/>
                </a:solidFill>
                <a:latin typeface="Calibri" charset="0"/>
                <a:ea typeface="ＭＳ Ｐゴシック" charset="0"/>
              </a:defRPr>
            </a:lvl2pPr>
            <a:lvl3pPr marL="1143000" indent="-228600" defTabSz="911225">
              <a:defRPr sz="2400">
                <a:solidFill>
                  <a:schemeClr val="tx1"/>
                </a:solidFill>
                <a:latin typeface="Calibri" charset="0"/>
                <a:ea typeface="ＭＳ Ｐゴシック" charset="0"/>
              </a:defRPr>
            </a:lvl3pPr>
            <a:lvl4pPr marL="1600200" indent="-228600" defTabSz="911225">
              <a:defRPr sz="2400">
                <a:solidFill>
                  <a:schemeClr val="tx1"/>
                </a:solidFill>
                <a:latin typeface="Calibri" charset="0"/>
                <a:ea typeface="ＭＳ Ｐゴシック" charset="0"/>
              </a:defRPr>
            </a:lvl4pPr>
            <a:lvl5pPr marL="2057400" indent="-228600" defTabSz="911225">
              <a:defRPr sz="2400">
                <a:solidFill>
                  <a:schemeClr val="tx1"/>
                </a:solidFill>
                <a:latin typeface="Calibri"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Calibri" charset="0"/>
                <a:ea typeface="ＭＳ Ｐゴシック" charset="0"/>
              </a:defRPr>
            </a:lvl9pPr>
          </a:lstStyle>
          <a:p>
            <a:pPr algn="r"/>
            <a:fld id="{DDC3EB8F-4390-8345-BE79-4A49CABF642D}" type="slidenum">
              <a:rPr lang="en-US" sz="1200">
                <a:latin typeface="Lucida Grande" charset="0"/>
              </a:rPr>
              <a:pPr algn="r"/>
              <a:t>2</a:t>
            </a:fld>
            <a:endParaRPr lang="en-US" sz="1200">
              <a:latin typeface="Lucida Grande" charset="0"/>
            </a:endParaRPr>
          </a:p>
        </p:txBody>
      </p:sp>
      <p:sp>
        <p:nvSpPr>
          <p:cNvPr id="209923"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val="1"/>
            </a:ext>
          </a:extLst>
        </p:spPr>
      </p:sp>
      <p:sp>
        <p:nvSpPr>
          <p:cNvPr id="54276" name="Rectangle 3"/>
          <p:cNvSpPr>
            <a:spLocks noGrp="1" noChangeArrowheads="1"/>
          </p:cNvSpPr>
          <p:nvPr>
            <p:ph type="body" idx="1"/>
          </p:nvPr>
        </p:nvSpPr>
        <p:spPr>
          <a:xfrm>
            <a:off x="914400" y="4344988"/>
            <a:ext cx="5029200" cy="41132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075" tIns="45536" rIns="91075" bIns="45536"/>
          <a:lstStyle/>
          <a:p>
            <a:pPr eaLnBrk="1" hangingPunct="1"/>
            <a:endParaRPr lang="en-US">
              <a:latin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How third-generation DNA-sequencing technologies work. Third-generation DNA-sequencing technologies are distinguished by direct inspection of single molecules with methods that do not require wash steps during DNA synthesis. (A) Pacific Biosciences technology for direct observation of DNA synthesis on single DNA molecules in real time. A DNA polymerase is confined in a zero-mode waveguide and base additions measured with florescence detection of gamma-</a:t>
            </a:r>
            <a:r>
              <a:rPr lang="en-GB" dirty="0" err="1">
                <a:latin typeface="Arial" charset="0"/>
                <a:cs typeface="msgothic" charset="0"/>
              </a:rPr>
              <a:t>labeled</a:t>
            </a:r>
            <a:r>
              <a:rPr lang="en-GB" dirty="0">
                <a:latin typeface="Arial" charset="0"/>
                <a:cs typeface="msgothic" charset="0"/>
              </a:rPr>
              <a:t> </a:t>
            </a:r>
            <a:r>
              <a:rPr lang="en-GB" dirty="0" err="1">
                <a:latin typeface="Arial" charset="0"/>
                <a:cs typeface="msgothic" charset="0"/>
              </a:rPr>
              <a:t>phosphonucleotides</a:t>
            </a:r>
            <a:r>
              <a:rPr lang="en-GB" dirty="0">
                <a:latin typeface="Arial" charset="0"/>
                <a:cs typeface="msgothic" charset="0"/>
              </a:rPr>
              <a:t>. (B) Several companies seek to sequence DNA by direct inspection using electron microscopy similar to the </a:t>
            </a:r>
            <a:r>
              <a:rPr lang="en-GB" dirty="0" err="1">
                <a:latin typeface="Arial" charset="0"/>
                <a:cs typeface="msgothic" charset="0"/>
              </a:rPr>
              <a:t>Reveo</a:t>
            </a:r>
            <a:r>
              <a:rPr lang="en-GB" dirty="0">
                <a:latin typeface="Arial" charset="0"/>
                <a:cs typeface="msgothic" charset="0"/>
              </a:rPr>
              <a:t> technology pictured here, in which an </a:t>
            </a:r>
            <a:r>
              <a:rPr lang="en-GB" dirty="0" err="1">
                <a:latin typeface="Arial" charset="0"/>
                <a:cs typeface="msgothic" charset="0"/>
              </a:rPr>
              <a:t>ssDNA</a:t>
            </a:r>
            <a:r>
              <a:rPr lang="en-GB" dirty="0">
                <a:latin typeface="Arial" charset="0"/>
                <a:cs typeface="msgothic" charset="0"/>
              </a:rPr>
              <a:t> molecule is first stretched and then examined by STM. (C) Oxford </a:t>
            </a:r>
            <a:r>
              <a:rPr lang="en-GB" dirty="0" err="1">
                <a:latin typeface="Arial" charset="0"/>
                <a:cs typeface="msgothic" charset="0"/>
              </a:rPr>
              <a:t>Nanopore</a:t>
            </a:r>
            <a:r>
              <a:rPr lang="en-GB" dirty="0">
                <a:latin typeface="Arial" charset="0"/>
                <a:cs typeface="msgothic" charset="0"/>
              </a:rPr>
              <a:t> technology for measuring translocation of nucleotides cleaved from a DNA molecule across a pore, driven by the force of differential ion concentrations across the membrane. (D) IBM's DNA transistor technology reads individual bases of </a:t>
            </a:r>
            <a:r>
              <a:rPr lang="en-GB" dirty="0" err="1">
                <a:latin typeface="Arial" charset="0"/>
                <a:cs typeface="msgothic" charset="0"/>
              </a:rPr>
              <a:t>ssDNA</a:t>
            </a:r>
            <a:r>
              <a:rPr lang="en-GB" dirty="0">
                <a:latin typeface="Arial" charset="0"/>
                <a:cs typeface="msgothic" charset="0"/>
              </a:rPr>
              <a:t> molecules as they pass through a narrow aperture based on the unique electronic signature of each individual nucleotide. Gold bands represent metal and </a:t>
            </a:r>
            <a:r>
              <a:rPr lang="en-GB" dirty="0" err="1">
                <a:latin typeface="Arial" charset="0"/>
                <a:cs typeface="msgothic" charset="0"/>
              </a:rPr>
              <a:t>gray</a:t>
            </a:r>
            <a:r>
              <a:rPr lang="en-GB" dirty="0">
                <a:latin typeface="Arial" charset="0"/>
                <a:cs typeface="msgothic" charset="0"/>
              </a:rPr>
              <a:t> bands dielectric layers of the transistor.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60193E-8A4D-804F-9C37-E0E65E9335DF}" type="datetimeFigureOut">
              <a:rPr lang="en-US" smtClean="0"/>
              <a:t>28.09.15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287788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B60193E-8A4D-804F-9C37-E0E65E9335DF}" type="datetimeFigureOut">
              <a:rPr lang="en-US" smtClean="0"/>
              <a:t>28.09.15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401044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B60193E-8A4D-804F-9C37-E0E65E9335DF}" type="datetimeFigureOut">
              <a:rPr lang="en-US" smtClean="0"/>
              <a:t>28.09.15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302052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B60193E-8A4D-804F-9C37-E0E65E9335DF}" type="datetimeFigureOut">
              <a:rPr lang="en-US" smtClean="0"/>
              <a:t>28.09.15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18952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B60193E-8A4D-804F-9C37-E0E65E9335DF}" type="datetimeFigureOut">
              <a:rPr lang="en-US" smtClean="0"/>
              <a:t>28.09.15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1766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B60193E-8A4D-804F-9C37-E0E65E9335DF}" type="datetimeFigureOut">
              <a:rPr lang="en-US" smtClean="0"/>
              <a:t>28.09.15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367879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B60193E-8A4D-804F-9C37-E0E65E9335DF}" type="datetimeFigureOut">
              <a:rPr lang="en-US" smtClean="0"/>
              <a:t>28.09.15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146089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B60193E-8A4D-804F-9C37-E0E65E9335DF}" type="datetimeFigureOut">
              <a:rPr lang="en-US" smtClean="0"/>
              <a:t>28.09.15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206759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0193E-8A4D-804F-9C37-E0E65E9335DF}" type="datetimeFigureOut">
              <a:rPr lang="en-US" smtClean="0"/>
              <a:t>28.09.15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267807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B60193E-8A4D-804F-9C37-E0E65E9335DF}" type="datetimeFigureOut">
              <a:rPr lang="en-US" smtClean="0"/>
              <a:t>28.09.15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9657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B60193E-8A4D-804F-9C37-E0E65E9335DF}" type="datetimeFigureOut">
              <a:rPr lang="en-US" smtClean="0"/>
              <a:t>28.09.15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E88B0-B134-5443-A76A-C5BAC63E69AF}" type="slidenum">
              <a:rPr lang="en-US" smtClean="0"/>
              <a:t>‹#›</a:t>
            </a:fld>
            <a:endParaRPr lang="en-US"/>
          </a:p>
        </p:txBody>
      </p:sp>
    </p:spTree>
    <p:extLst>
      <p:ext uri="{BB962C8B-B14F-4D97-AF65-F5344CB8AC3E}">
        <p14:creationId xmlns:p14="http://schemas.microsoft.com/office/powerpoint/2010/main" val="33895205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0193E-8A4D-804F-9C37-E0E65E9335DF}" type="datetimeFigureOut">
              <a:rPr lang="en-US" smtClean="0"/>
              <a:t>28.09.15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E88B0-B134-5443-A76A-C5BAC63E69AF}" type="slidenum">
              <a:rPr lang="en-US" smtClean="0"/>
              <a:t>‹#›</a:t>
            </a:fld>
            <a:endParaRPr lang="en-US"/>
          </a:p>
        </p:txBody>
      </p:sp>
    </p:spTree>
    <p:extLst>
      <p:ext uri="{BB962C8B-B14F-4D97-AF65-F5344CB8AC3E}">
        <p14:creationId xmlns:p14="http://schemas.microsoft.com/office/powerpoint/2010/main" val="298519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20" Type="http://schemas.openxmlformats.org/officeDocument/2006/relationships/oleObject" Target="../embeddings/oleObject9.bin"/><Relationship Id="rId21" Type="http://schemas.openxmlformats.org/officeDocument/2006/relationships/image" Target="../media/image11.png"/><Relationship Id="rId10" Type="http://schemas.openxmlformats.org/officeDocument/2006/relationships/oleObject" Target="../embeddings/oleObject4.bin"/><Relationship Id="rId11" Type="http://schemas.openxmlformats.org/officeDocument/2006/relationships/image" Target="../media/image6.png"/><Relationship Id="rId12" Type="http://schemas.openxmlformats.org/officeDocument/2006/relationships/oleObject" Target="../embeddings/oleObject5.bin"/><Relationship Id="rId13" Type="http://schemas.openxmlformats.org/officeDocument/2006/relationships/image" Target="../media/image7.png"/><Relationship Id="rId14" Type="http://schemas.openxmlformats.org/officeDocument/2006/relationships/oleObject" Target="../embeddings/oleObject6.bin"/><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9.png"/><Relationship Id="rId18" Type="http://schemas.openxmlformats.org/officeDocument/2006/relationships/oleObject" Target="../embeddings/oleObject8.bin"/><Relationship Id="rId19"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3.png"/><Relationship Id="rId6" Type="http://schemas.openxmlformats.org/officeDocument/2006/relationships/oleObject" Target="../embeddings/oleObject2.bin"/><Relationship Id="rId7" Type="http://schemas.openxmlformats.org/officeDocument/2006/relationships/image" Target="../media/image4.png"/><Relationship Id="rId8"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76200" y="228600"/>
            <a:ext cx="8915400" cy="1143000"/>
          </a:xfrm>
        </p:spPr>
        <p:txBody>
          <a:bodyPr/>
          <a:lstStyle/>
          <a:p>
            <a:pPr eaLnBrk="1" hangingPunct="1"/>
            <a:r>
              <a:rPr lang="en-US" sz="3200">
                <a:latin typeface="Lucida Grande" charset="0"/>
                <a:ea typeface="ＭＳ Ｐゴシック" charset="0"/>
                <a:cs typeface="ＭＳ Ｐゴシック" charset="0"/>
              </a:rPr>
              <a:t>DNA microarray: </a:t>
            </a:r>
            <a:br>
              <a:rPr lang="en-US" sz="3200">
                <a:latin typeface="Lucida Grande" charset="0"/>
                <a:ea typeface="ＭＳ Ｐゴシック" charset="0"/>
                <a:cs typeface="ＭＳ Ｐゴシック" charset="0"/>
              </a:rPr>
            </a:br>
            <a:r>
              <a:rPr lang="en-US" sz="3200">
                <a:latin typeface="Lucida Grande" charset="0"/>
                <a:ea typeface="ＭＳ Ｐゴシック" charset="0"/>
                <a:cs typeface="ＭＳ Ｐゴシック" charset="0"/>
              </a:rPr>
              <a:t>arrays of northern blots</a:t>
            </a:r>
            <a:endParaRPr lang="en-US">
              <a:latin typeface="Lucida Grande" charset="0"/>
              <a:ea typeface="ＭＳ Ｐゴシック" charset="0"/>
              <a:cs typeface="ＭＳ Ｐゴシック" charset="0"/>
            </a:endParaRPr>
          </a:p>
        </p:txBody>
      </p:sp>
      <p:pic>
        <p:nvPicPr>
          <p:cNvPr id="38914" name="Picture 1" descr="hybridization_of_taggeed_probe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84313"/>
            <a:ext cx="6303963"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54813" y="3516313"/>
            <a:ext cx="216058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2"/>
          <p:cNvSpPr txBox="1">
            <a:spLocks noChangeArrowheads="1"/>
          </p:cNvSpPr>
          <p:nvPr/>
        </p:nvSpPr>
        <p:spPr bwMode="auto">
          <a:xfrm>
            <a:off x="6732588" y="2349500"/>
            <a:ext cx="25923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600">
                <a:latin typeface="Lucida Grande" charset="0"/>
              </a:rPr>
              <a:t>Abundance (of complementary DNA species) measured by flouresence intensity</a:t>
            </a:r>
          </a:p>
        </p:txBody>
      </p:sp>
      <p:sp>
        <p:nvSpPr>
          <p:cNvPr id="38917" name="Line 6"/>
          <p:cNvSpPr>
            <a:spLocks noChangeShapeType="1"/>
          </p:cNvSpPr>
          <p:nvPr/>
        </p:nvSpPr>
        <p:spPr bwMode="auto">
          <a:xfrm flipV="1">
            <a:off x="2757488" y="5661025"/>
            <a:ext cx="338137" cy="79216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6"/>
          <p:cNvSpPr>
            <a:spLocks noChangeShapeType="1"/>
          </p:cNvSpPr>
          <p:nvPr/>
        </p:nvSpPr>
        <p:spPr bwMode="auto">
          <a:xfrm flipH="1" flipV="1">
            <a:off x="4427538" y="3111500"/>
            <a:ext cx="936625" cy="34131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9" name="TextBox 3"/>
          <p:cNvSpPr txBox="1">
            <a:spLocks noChangeArrowheads="1"/>
          </p:cNvSpPr>
          <p:nvPr/>
        </p:nvSpPr>
        <p:spPr bwMode="auto">
          <a:xfrm>
            <a:off x="2254250" y="6381750"/>
            <a:ext cx="1058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a:latin typeface="Lucida Grande" charset="0"/>
              </a:rPr>
              <a:t>probe</a:t>
            </a:r>
          </a:p>
        </p:txBody>
      </p:sp>
      <p:sp>
        <p:nvSpPr>
          <p:cNvPr id="38920" name="TextBox 9"/>
          <p:cNvSpPr txBox="1">
            <a:spLocks noChangeArrowheads="1"/>
          </p:cNvSpPr>
          <p:nvPr/>
        </p:nvSpPr>
        <p:spPr bwMode="auto">
          <a:xfrm>
            <a:off x="4822825" y="6440488"/>
            <a:ext cx="1074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a:latin typeface="Lucida Grande" charset="0"/>
              </a:rPr>
              <a:t>target</a:t>
            </a:r>
          </a:p>
        </p:txBody>
      </p:sp>
    </p:spTree>
    <p:extLst>
      <p:ext uri="{BB962C8B-B14F-4D97-AF65-F5344CB8AC3E}">
        <p14:creationId xmlns:p14="http://schemas.microsoft.com/office/powerpoint/2010/main" val="973509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Text Box 2"/>
          <p:cNvSpPr txBox="1">
            <a:spLocks noChangeArrowheads="1"/>
          </p:cNvSpPr>
          <p:nvPr/>
        </p:nvSpPr>
        <p:spPr bwMode="auto">
          <a:xfrm>
            <a:off x="393700" y="1619250"/>
            <a:ext cx="14319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DNA</a:t>
            </a:r>
            <a:br>
              <a:rPr lang="en-GB" sz="1600" b="1">
                <a:latin typeface="Lucida Grande" charset="0"/>
              </a:rPr>
            </a:br>
            <a:r>
              <a:rPr lang="en-GB" sz="1600" b="1">
                <a:latin typeface="Lucida Grande" charset="0"/>
              </a:rPr>
              <a:t>(0.1-1.0 ug)</a:t>
            </a:r>
            <a:br>
              <a:rPr lang="en-GB" sz="1600" b="1">
                <a:latin typeface="Lucida Grande" charset="0"/>
              </a:rPr>
            </a:br>
            <a:r>
              <a:rPr lang="en-GB" sz="1600" b="1">
                <a:latin typeface="Lucida Grande" charset="0"/>
              </a:rPr>
              <a:t> </a:t>
            </a:r>
          </a:p>
        </p:txBody>
      </p:sp>
      <p:sp>
        <p:nvSpPr>
          <p:cNvPr id="1855491" name="Text Box 3"/>
          <p:cNvSpPr txBox="1">
            <a:spLocks noChangeArrowheads="1"/>
          </p:cNvSpPr>
          <p:nvPr/>
        </p:nvSpPr>
        <p:spPr bwMode="auto">
          <a:xfrm>
            <a:off x="3089275" y="4133850"/>
            <a:ext cx="271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Single molecule array</a:t>
            </a:r>
          </a:p>
        </p:txBody>
      </p:sp>
      <p:sp>
        <p:nvSpPr>
          <p:cNvPr id="1855492" name="Freeform 4"/>
          <p:cNvSpPr>
            <a:spLocks/>
          </p:cNvSpPr>
          <p:nvPr/>
        </p:nvSpPr>
        <p:spPr bwMode="auto">
          <a:xfrm>
            <a:off x="2895600" y="2035175"/>
            <a:ext cx="3086100" cy="461963"/>
          </a:xfrm>
          <a:custGeom>
            <a:avLst/>
            <a:gdLst>
              <a:gd name="T0" fmla="*/ 2147483647 w 1554"/>
              <a:gd name="T1" fmla="*/ 0 h 1194"/>
              <a:gd name="T2" fmla="*/ 2147483647 w 1554"/>
              <a:gd name="T3" fmla="*/ 2147483647 h 1194"/>
              <a:gd name="T4" fmla="*/ 2147483647 w 1554"/>
              <a:gd name="T5" fmla="*/ 2147483647 h 1194"/>
              <a:gd name="T6" fmla="*/ 2147483647 w 1554"/>
              <a:gd name="T7" fmla="*/ 2147483647 h 1194"/>
              <a:gd name="T8" fmla="*/ 2147483647 w 1554"/>
              <a:gd name="T9" fmla="*/ 2147483647 h 1194"/>
              <a:gd name="T10" fmla="*/ 2147483647 w 1554"/>
              <a:gd name="T11" fmla="*/ 2147483647 h 1194"/>
              <a:gd name="T12" fmla="*/ 2147483647 w 1554"/>
              <a:gd name="T13" fmla="*/ 2147483647 h 1194"/>
              <a:gd name="T14" fmla="*/ 2147483647 w 1554"/>
              <a:gd name="T15" fmla="*/ 2147483647 h 1194"/>
              <a:gd name="T16" fmla="*/ 2147483647 w 1554"/>
              <a:gd name="T17" fmla="*/ 2147483647 h 1194"/>
              <a:gd name="T18" fmla="*/ 2147483647 w 1554"/>
              <a:gd name="T19" fmla="*/ 2147483647 h 1194"/>
              <a:gd name="T20" fmla="*/ 2147483647 w 1554"/>
              <a:gd name="T21" fmla="*/ 2147483647 h 1194"/>
              <a:gd name="T22" fmla="*/ 2147483647 w 1554"/>
              <a:gd name="T23" fmla="*/ 2147483647 h 1194"/>
              <a:gd name="T24" fmla="*/ 2147483647 w 1554"/>
              <a:gd name="T25" fmla="*/ 2147483647 h 1194"/>
              <a:gd name="T26" fmla="*/ 2147483647 w 1554"/>
              <a:gd name="T27" fmla="*/ 2147483647 h 1194"/>
              <a:gd name="T28" fmla="*/ 2147483647 w 1554"/>
              <a:gd name="T29" fmla="*/ 2147483647 h 1194"/>
              <a:gd name="T30" fmla="*/ 2147483647 w 1554"/>
              <a:gd name="T31" fmla="*/ 2147483647 h 1194"/>
              <a:gd name="T32" fmla="*/ 2147483647 w 1554"/>
              <a:gd name="T33" fmla="*/ 2147483647 h 1194"/>
              <a:gd name="T34" fmla="*/ 2147483647 w 1554"/>
              <a:gd name="T35" fmla="*/ 2147483647 h 1194"/>
              <a:gd name="T36" fmla="*/ 2147483647 w 1554"/>
              <a:gd name="T37" fmla="*/ 2147483647 h 1194"/>
              <a:gd name="T38" fmla="*/ 2147483647 w 1554"/>
              <a:gd name="T39" fmla="*/ 2147483647 h 1194"/>
              <a:gd name="T40" fmla="*/ 2147483647 w 1554"/>
              <a:gd name="T41" fmla="*/ 2147483647 h 1194"/>
              <a:gd name="T42" fmla="*/ 2147483647 w 1554"/>
              <a:gd name="T43" fmla="*/ 2147483647 h 1194"/>
              <a:gd name="T44" fmla="*/ 2147483647 w 1554"/>
              <a:gd name="T45" fmla="*/ 2147483647 h 1194"/>
              <a:gd name="T46" fmla="*/ 2147483647 w 1554"/>
              <a:gd name="T47" fmla="*/ 2147483647 h 1194"/>
              <a:gd name="T48" fmla="*/ 2147483647 w 1554"/>
              <a:gd name="T49" fmla="*/ 2147483647 h 1194"/>
              <a:gd name="T50" fmla="*/ 2147483647 w 1554"/>
              <a:gd name="T51" fmla="*/ 2147483647 h 1194"/>
              <a:gd name="T52" fmla="*/ 2147483647 w 1554"/>
              <a:gd name="T53" fmla="*/ 2147483647 h 1194"/>
              <a:gd name="T54" fmla="*/ 2147483647 w 1554"/>
              <a:gd name="T55" fmla="*/ 2147483647 h 1194"/>
              <a:gd name="T56" fmla="*/ 2147483647 w 1554"/>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4"/>
              <a:gd name="T88" fmla="*/ 0 h 1194"/>
              <a:gd name="T89" fmla="*/ 1554 w 1554"/>
              <a:gd name="T90" fmla="*/ 1194 h 11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4" h="1194">
                <a:moveTo>
                  <a:pt x="192" y="0"/>
                </a:moveTo>
                <a:cubicBezTo>
                  <a:pt x="435" y="2"/>
                  <a:pt x="1134" y="36"/>
                  <a:pt x="1554" y="42"/>
                </a:cubicBezTo>
                <a:cubicBezTo>
                  <a:pt x="1398" y="228"/>
                  <a:pt x="723" y="1016"/>
                  <a:pt x="552" y="1194"/>
                </a:cubicBezTo>
                <a:cubicBezTo>
                  <a:pt x="536" y="1170"/>
                  <a:pt x="548" y="1131"/>
                  <a:pt x="528" y="1110"/>
                </a:cubicBezTo>
                <a:cubicBezTo>
                  <a:pt x="516" y="1097"/>
                  <a:pt x="492" y="1106"/>
                  <a:pt x="474" y="1104"/>
                </a:cubicBezTo>
                <a:cubicBezTo>
                  <a:pt x="448" y="1100"/>
                  <a:pt x="422" y="1096"/>
                  <a:pt x="396" y="1092"/>
                </a:cubicBezTo>
                <a:cubicBezTo>
                  <a:pt x="388" y="1086"/>
                  <a:pt x="380" y="1079"/>
                  <a:pt x="372" y="1074"/>
                </a:cubicBezTo>
                <a:cubicBezTo>
                  <a:pt x="364" y="1069"/>
                  <a:pt x="350" y="1071"/>
                  <a:pt x="348" y="1062"/>
                </a:cubicBezTo>
                <a:cubicBezTo>
                  <a:pt x="338" y="1026"/>
                  <a:pt x="362" y="997"/>
                  <a:pt x="372" y="966"/>
                </a:cubicBezTo>
                <a:cubicBezTo>
                  <a:pt x="360" y="907"/>
                  <a:pt x="338" y="935"/>
                  <a:pt x="288" y="918"/>
                </a:cubicBezTo>
                <a:cubicBezTo>
                  <a:pt x="282" y="899"/>
                  <a:pt x="281" y="895"/>
                  <a:pt x="270" y="876"/>
                </a:cubicBezTo>
                <a:cubicBezTo>
                  <a:pt x="263" y="864"/>
                  <a:pt x="246" y="840"/>
                  <a:pt x="246" y="840"/>
                </a:cubicBezTo>
                <a:cubicBezTo>
                  <a:pt x="248" y="818"/>
                  <a:pt x="255" y="796"/>
                  <a:pt x="252" y="774"/>
                </a:cubicBezTo>
                <a:cubicBezTo>
                  <a:pt x="246" y="719"/>
                  <a:pt x="190" y="721"/>
                  <a:pt x="150" y="714"/>
                </a:cubicBezTo>
                <a:cubicBezTo>
                  <a:pt x="125" y="697"/>
                  <a:pt x="133" y="680"/>
                  <a:pt x="108" y="666"/>
                </a:cubicBezTo>
                <a:cubicBezTo>
                  <a:pt x="97" y="660"/>
                  <a:pt x="72" y="654"/>
                  <a:pt x="72" y="654"/>
                </a:cubicBezTo>
                <a:cubicBezTo>
                  <a:pt x="0" y="582"/>
                  <a:pt x="76" y="480"/>
                  <a:pt x="120" y="414"/>
                </a:cubicBezTo>
                <a:cubicBezTo>
                  <a:pt x="112" y="376"/>
                  <a:pt x="122" y="388"/>
                  <a:pt x="90" y="366"/>
                </a:cubicBezTo>
                <a:cubicBezTo>
                  <a:pt x="78" y="358"/>
                  <a:pt x="54" y="342"/>
                  <a:pt x="54" y="342"/>
                </a:cubicBezTo>
                <a:cubicBezTo>
                  <a:pt x="50" y="334"/>
                  <a:pt x="47" y="325"/>
                  <a:pt x="42" y="318"/>
                </a:cubicBezTo>
                <a:cubicBezTo>
                  <a:pt x="37" y="311"/>
                  <a:pt x="28" y="307"/>
                  <a:pt x="24" y="300"/>
                </a:cubicBezTo>
                <a:cubicBezTo>
                  <a:pt x="17" y="287"/>
                  <a:pt x="17" y="272"/>
                  <a:pt x="12" y="258"/>
                </a:cubicBezTo>
                <a:cubicBezTo>
                  <a:pt x="14" y="242"/>
                  <a:pt x="11" y="224"/>
                  <a:pt x="18" y="210"/>
                </a:cubicBezTo>
                <a:cubicBezTo>
                  <a:pt x="22" y="202"/>
                  <a:pt x="36" y="204"/>
                  <a:pt x="42" y="198"/>
                </a:cubicBezTo>
                <a:cubicBezTo>
                  <a:pt x="53" y="187"/>
                  <a:pt x="57" y="169"/>
                  <a:pt x="66" y="156"/>
                </a:cubicBezTo>
                <a:cubicBezTo>
                  <a:pt x="68" y="126"/>
                  <a:pt x="65" y="95"/>
                  <a:pt x="72" y="66"/>
                </a:cubicBezTo>
                <a:cubicBezTo>
                  <a:pt x="74" y="59"/>
                  <a:pt x="86" y="60"/>
                  <a:pt x="90" y="54"/>
                </a:cubicBezTo>
                <a:cubicBezTo>
                  <a:pt x="95" y="47"/>
                  <a:pt x="91" y="36"/>
                  <a:pt x="96" y="30"/>
                </a:cubicBezTo>
                <a:cubicBezTo>
                  <a:pt x="119" y="1"/>
                  <a:pt x="176" y="47"/>
                  <a:pt x="192" y="0"/>
                </a:cubicBezTo>
                <a:close/>
              </a:path>
            </a:pathLst>
          </a:custGeom>
          <a:solidFill>
            <a:srgbClr val="EAEAEA"/>
          </a:solidFill>
          <a:ln>
            <a:noFill/>
          </a:ln>
          <a:effectLst>
            <a:prstShdw prst="shdw17" dist="38100" dir="5400000">
              <a:srgbClr val="8C8C8C">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a:spAutoFit/>
          </a:bodyPr>
          <a:lstStyle/>
          <a:p>
            <a:endParaRPr lang="en-US"/>
          </a:p>
        </p:txBody>
      </p:sp>
      <p:sp>
        <p:nvSpPr>
          <p:cNvPr id="1855493" name="Rectangle 5"/>
          <p:cNvSpPr>
            <a:spLocks noChangeArrowheads="1"/>
          </p:cNvSpPr>
          <p:nvPr/>
        </p:nvSpPr>
        <p:spPr bwMode="auto">
          <a:xfrm rot="5400000" flipV="1">
            <a:off x="4672013" y="2773363"/>
            <a:ext cx="131762"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4" name="Rectangle 6"/>
          <p:cNvSpPr>
            <a:spLocks noChangeArrowheads="1"/>
          </p:cNvSpPr>
          <p:nvPr/>
        </p:nvSpPr>
        <p:spPr bwMode="auto">
          <a:xfrm rot="5400000" flipV="1">
            <a:off x="4202113" y="3003550"/>
            <a:ext cx="128587"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5" name="Rectangle 7"/>
          <p:cNvSpPr>
            <a:spLocks noChangeArrowheads="1"/>
          </p:cNvSpPr>
          <p:nvPr/>
        </p:nvSpPr>
        <p:spPr bwMode="auto">
          <a:xfrm rot="5400000" flipV="1">
            <a:off x="3682206" y="3258345"/>
            <a:ext cx="130175"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6" name="Rectangle 8"/>
          <p:cNvSpPr>
            <a:spLocks noChangeArrowheads="1"/>
          </p:cNvSpPr>
          <p:nvPr/>
        </p:nvSpPr>
        <p:spPr bwMode="auto">
          <a:xfrm rot="5400000" flipV="1">
            <a:off x="4337844" y="2421732"/>
            <a:ext cx="127000"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7" name="Rectangle 9"/>
          <p:cNvSpPr>
            <a:spLocks noChangeArrowheads="1"/>
          </p:cNvSpPr>
          <p:nvPr/>
        </p:nvSpPr>
        <p:spPr bwMode="auto">
          <a:xfrm rot="5400000" flipV="1">
            <a:off x="3511551" y="2811462"/>
            <a:ext cx="131762"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8" name="Rectangle 10"/>
          <p:cNvSpPr>
            <a:spLocks noChangeArrowheads="1"/>
          </p:cNvSpPr>
          <p:nvPr/>
        </p:nvSpPr>
        <p:spPr bwMode="auto">
          <a:xfrm rot="5400000" flipV="1">
            <a:off x="3490913" y="2466975"/>
            <a:ext cx="128587"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499" name="Rectangle 11"/>
          <p:cNvSpPr>
            <a:spLocks noChangeArrowheads="1"/>
          </p:cNvSpPr>
          <p:nvPr/>
        </p:nvSpPr>
        <p:spPr bwMode="auto">
          <a:xfrm rot="5400000" flipV="1">
            <a:off x="4398963" y="3221037"/>
            <a:ext cx="128588"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0" name="Rectangle 12"/>
          <p:cNvSpPr>
            <a:spLocks noChangeArrowheads="1"/>
          </p:cNvSpPr>
          <p:nvPr/>
        </p:nvSpPr>
        <p:spPr bwMode="auto">
          <a:xfrm rot="5400000" flipV="1">
            <a:off x="4611688" y="2287587"/>
            <a:ext cx="128588"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1" name="Rectangle 13"/>
          <p:cNvSpPr>
            <a:spLocks noChangeArrowheads="1"/>
          </p:cNvSpPr>
          <p:nvPr/>
        </p:nvSpPr>
        <p:spPr bwMode="auto">
          <a:xfrm rot="5400000" flipV="1">
            <a:off x="4818063" y="2355850"/>
            <a:ext cx="128587"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2" name="Rectangle 14"/>
          <p:cNvSpPr>
            <a:spLocks noChangeArrowheads="1"/>
          </p:cNvSpPr>
          <p:nvPr/>
        </p:nvSpPr>
        <p:spPr bwMode="auto">
          <a:xfrm rot="5400000" flipV="1">
            <a:off x="3359150" y="2843213"/>
            <a:ext cx="128588"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3" name="Rectangle 15"/>
          <p:cNvSpPr>
            <a:spLocks noChangeArrowheads="1"/>
          </p:cNvSpPr>
          <p:nvPr/>
        </p:nvSpPr>
        <p:spPr bwMode="auto">
          <a:xfrm rot="5400000" flipV="1">
            <a:off x="3620294" y="2966244"/>
            <a:ext cx="130175"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4" name="Rectangle 16"/>
          <p:cNvSpPr>
            <a:spLocks noChangeArrowheads="1"/>
          </p:cNvSpPr>
          <p:nvPr/>
        </p:nvSpPr>
        <p:spPr bwMode="auto">
          <a:xfrm rot="5400000" flipV="1">
            <a:off x="3517107" y="3231356"/>
            <a:ext cx="127000"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5" name="Rectangle 17"/>
          <p:cNvSpPr>
            <a:spLocks noChangeArrowheads="1"/>
          </p:cNvSpPr>
          <p:nvPr/>
        </p:nvSpPr>
        <p:spPr bwMode="auto">
          <a:xfrm rot="5400000" flipV="1">
            <a:off x="3114675" y="2208213"/>
            <a:ext cx="128588"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6" name="Rectangle 18"/>
          <p:cNvSpPr>
            <a:spLocks noChangeArrowheads="1"/>
          </p:cNvSpPr>
          <p:nvPr/>
        </p:nvSpPr>
        <p:spPr bwMode="auto">
          <a:xfrm rot="5400000" flipV="1">
            <a:off x="3781426" y="2601912"/>
            <a:ext cx="131762"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7" name="Rectangle 19"/>
          <p:cNvSpPr>
            <a:spLocks noChangeArrowheads="1"/>
          </p:cNvSpPr>
          <p:nvPr/>
        </p:nvSpPr>
        <p:spPr bwMode="auto">
          <a:xfrm rot="5400000" flipV="1">
            <a:off x="3404394" y="2261394"/>
            <a:ext cx="127000"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8" name="Rectangle 20"/>
          <p:cNvSpPr>
            <a:spLocks noChangeArrowheads="1"/>
          </p:cNvSpPr>
          <p:nvPr/>
        </p:nvSpPr>
        <p:spPr bwMode="auto">
          <a:xfrm rot="5400000" flipV="1">
            <a:off x="3725069" y="3566319"/>
            <a:ext cx="130175"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09" name="Rectangle 21"/>
          <p:cNvSpPr>
            <a:spLocks noChangeArrowheads="1"/>
          </p:cNvSpPr>
          <p:nvPr/>
        </p:nvSpPr>
        <p:spPr bwMode="auto">
          <a:xfrm rot="5400000" flipV="1">
            <a:off x="4370388" y="2862262"/>
            <a:ext cx="128588"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10" name="Rectangle 22"/>
          <p:cNvSpPr>
            <a:spLocks noChangeArrowheads="1"/>
          </p:cNvSpPr>
          <p:nvPr/>
        </p:nvSpPr>
        <p:spPr bwMode="auto">
          <a:xfrm rot="5400000" flipV="1">
            <a:off x="3644106" y="2215357"/>
            <a:ext cx="130175"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11" name="Rectangle 23"/>
          <p:cNvSpPr>
            <a:spLocks noChangeArrowheads="1"/>
          </p:cNvSpPr>
          <p:nvPr/>
        </p:nvSpPr>
        <p:spPr bwMode="auto">
          <a:xfrm rot="5400000" flipV="1">
            <a:off x="3128169" y="2847181"/>
            <a:ext cx="130175"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12" name="Rectangle 24"/>
          <p:cNvSpPr>
            <a:spLocks noChangeArrowheads="1"/>
          </p:cNvSpPr>
          <p:nvPr/>
        </p:nvSpPr>
        <p:spPr bwMode="auto">
          <a:xfrm rot="5400000" flipV="1">
            <a:off x="3235325" y="2705101"/>
            <a:ext cx="128587"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13" name="Rectangle 25"/>
          <p:cNvSpPr>
            <a:spLocks noChangeArrowheads="1"/>
          </p:cNvSpPr>
          <p:nvPr/>
        </p:nvSpPr>
        <p:spPr bwMode="auto">
          <a:xfrm rot="5400000" flipV="1">
            <a:off x="3857625" y="2363788"/>
            <a:ext cx="128588"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nvGrpSpPr>
          <p:cNvPr id="2" name="Group 26"/>
          <p:cNvGrpSpPr>
            <a:grpSpLocks/>
          </p:cNvGrpSpPr>
          <p:nvPr/>
        </p:nvGrpSpPr>
        <p:grpSpPr bwMode="auto">
          <a:xfrm>
            <a:off x="4065588" y="1900238"/>
            <a:ext cx="42862" cy="1214437"/>
            <a:chOff x="971" y="1548"/>
            <a:chExt cx="27" cy="689"/>
          </a:xfrm>
        </p:grpSpPr>
        <p:sp>
          <p:nvSpPr>
            <p:cNvPr id="53612" name="Rectangle 27"/>
            <p:cNvSpPr>
              <a:spLocks noChangeArrowheads="1"/>
            </p:cNvSpPr>
            <p:nvPr/>
          </p:nvSpPr>
          <p:spPr bwMode="auto">
            <a:xfrm rot="5400000">
              <a:off x="648" y="1887"/>
              <a:ext cx="673"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13" name="Rectangle 28"/>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14" name="Rectangle 29"/>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sp>
        <p:nvSpPr>
          <p:cNvPr id="1855518" name="Rectangle 30"/>
          <p:cNvSpPr>
            <a:spLocks noChangeArrowheads="1"/>
          </p:cNvSpPr>
          <p:nvPr/>
        </p:nvSpPr>
        <p:spPr bwMode="auto">
          <a:xfrm rot="5400000" flipV="1">
            <a:off x="3212306" y="2393157"/>
            <a:ext cx="130175"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nvGrpSpPr>
          <p:cNvPr id="3" name="Group 31"/>
          <p:cNvGrpSpPr>
            <a:grpSpLocks/>
          </p:cNvGrpSpPr>
          <p:nvPr/>
        </p:nvGrpSpPr>
        <p:grpSpPr bwMode="auto">
          <a:xfrm>
            <a:off x="4732338" y="1619250"/>
            <a:ext cx="42862" cy="1033463"/>
            <a:chOff x="971" y="1548"/>
            <a:chExt cx="27" cy="689"/>
          </a:xfrm>
        </p:grpSpPr>
        <p:sp>
          <p:nvSpPr>
            <p:cNvPr id="53609" name="Rectangle 32"/>
            <p:cNvSpPr>
              <a:spLocks noChangeArrowheads="1"/>
            </p:cNvSpPr>
            <p:nvPr/>
          </p:nvSpPr>
          <p:spPr bwMode="auto">
            <a:xfrm rot="5400000">
              <a:off x="648" y="1887"/>
              <a:ext cx="673"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10" name="Rectangle 33"/>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11" name="Rectangle 34"/>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sp>
        <p:nvSpPr>
          <p:cNvPr id="1855523" name="Rectangle 35"/>
          <p:cNvSpPr>
            <a:spLocks noChangeArrowheads="1"/>
          </p:cNvSpPr>
          <p:nvPr/>
        </p:nvSpPr>
        <p:spPr bwMode="auto">
          <a:xfrm rot="5400000" flipV="1">
            <a:off x="4092575" y="3359151"/>
            <a:ext cx="128587"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4" name="Rectangle 36"/>
          <p:cNvSpPr>
            <a:spLocks noChangeArrowheads="1"/>
          </p:cNvSpPr>
          <p:nvPr/>
        </p:nvSpPr>
        <p:spPr bwMode="auto">
          <a:xfrm rot="5400000" flipV="1">
            <a:off x="5097463" y="2613025"/>
            <a:ext cx="128587" cy="4286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5" name="Rectangle 37"/>
          <p:cNvSpPr>
            <a:spLocks noChangeArrowheads="1"/>
          </p:cNvSpPr>
          <p:nvPr/>
        </p:nvSpPr>
        <p:spPr bwMode="auto">
          <a:xfrm rot="5400000" flipV="1">
            <a:off x="4602163" y="3017837"/>
            <a:ext cx="166688" cy="42863"/>
          </a:xfrm>
          <a:prstGeom prst="rect">
            <a:avLst/>
          </a:prstGeom>
          <a:solidFill>
            <a:srgbClr val="FF00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6" name="Rectangle 38"/>
          <p:cNvSpPr>
            <a:spLocks noChangeArrowheads="1"/>
          </p:cNvSpPr>
          <p:nvPr/>
        </p:nvSpPr>
        <p:spPr bwMode="auto">
          <a:xfrm rot="5400000" flipV="1">
            <a:off x="5266532" y="2555081"/>
            <a:ext cx="158750"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7" name="Rectangle 39"/>
          <p:cNvSpPr>
            <a:spLocks noChangeArrowheads="1"/>
          </p:cNvSpPr>
          <p:nvPr/>
        </p:nvSpPr>
        <p:spPr bwMode="auto">
          <a:xfrm rot="5400000" flipV="1">
            <a:off x="3839369" y="3409157"/>
            <a:ext cx="127000"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8" name="Rectangle 40"/>
          <p:cNvSpPr>
            <a:spLocks noChangeArrowheads="1"/>
          </p:cNvSpPr>
          <p:nvPr/>
        </p:nvSpPr>
        <p:spPr bwMode="auto">
          <a:xfrm rot="5400000" flipV="1">
            <a:off x="3944938" y="3529012"/>
            <a:ext cx="128588"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29" name="Rectangle 41"/>
          <p:cNvSpPr>
            <a:spLocks noChangeArrowheads="1"/>
          </p:cNvSpPr>
          <p:nvPr/>
        </p:nvSpPr>
        <p:spPr bwMode="auto">
          <a:xfrm rot="5400000" flipV="1">
            <a:off x="5041900" y="2224088"/>
            <a:ext cx="128588" cy="4286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30" name="Rectangle 42"/>
          <p:cNvSpPr>
            <a:spLocks noChangeArrowheads="1"/>
          </p:cNvSpPr>
          <p:nvPr/>
        </p:nvSpPr>
        <p:spPr bwMode="auto">
          <a:xfrm rot="5400000" flipV="1">
            <a:off x="5421313" y="2203450"/>
            <a:ext cx="128587" cy="42863"/>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31" name="Text Box 43"/>
          <p:cNvSpPr txBox="1">
            <a:spLocks noChangeArrowheads="1"/>
          </p:cNvSpPr>
          <p:nvPr/>
        </p:nvSpPr>
        <p:spPr bwMode="auto">
          <a:xfrm>
            <a:off x="274638" y="3863975"/>
            <a:ext cx="168275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a:latin typeface="Lucida Grande" charset="0"/>
              </a:rPr>
              <a:t>Sample preparation</a:t>
            </a:r>
          </a:p>
        </p:txBody>
      </p:sp>
      <p:grpSp>
        <p:nvGrpSpPr>
          <p:cNvPr id="4" name="Group 44"/>
          <p:cNvGrpSpPr>
            <a:grpSpLocks/>
          </p:cNvGrpSpPr>
          <p:nvPr/>
        </p:nvGrpSpPr>
        <p:grpSpPr bwMode="auto">
          <a:xfrm>
            <a:off x="1019175" y="2292350"/>
            <a:ext cx="60325" cy="1419225"/>
            <a:chOff x="546" y="1308"/>
            <a:chExt cx="38" cy="894"/>
          </a:xfrm>
        </p:grpSpPr>
        <p:sp>
          <p:nvSpPr>
            <p:cNvPr id="53607" name="Rectangle 45"/>
            <p:cNvSpPr>
              <a:spLocks noChangeArrowheads="1"/>
            </p:cNvSpPr>
            <p:nvPr/>
          </p:nvSpPr>
          <p:spPr bwMode="auto">
            <a:xfrm rot="5400000">
              <a:off x="458" y="1396"/>
              <a:ext cx="214" cy="38"/>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8" name="Rectangle 46"/>
            <p:cNvSpPr>
              <a:spLocks noChangeArrowheads="1"/>
            </p:cNvSpPr>
            <p:nvPr/>
          </p:nvSpPr>
          <p:spPr bwMode="auto">
            <a:xfrm rot="5400000">
              <a:off x="458" y="2076"/>
              <a:ext cx="214" cy="38"/>
            </a:xfrm>
            <a:prstGeom prst="rect">
              <a:avLst/>
            </a:prstGeom>
            <a:solidFill>
              <a:srgbClr val="6699FF"/>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sp>
        <p:nvSpPr>
          <p:cNvPr id="1855535" name="Rectangle 47"/>
          <p:cNvSpPr>
            <a:spLocks noChangeArrowheads="1"/>
          </p:cNvSpPr>
          <p:nvPr/>
        </p:nvSpPr>
        <p:spPr bwMode="auto">
          <a:xfrm rot="5400000">
            <a:off x="672306" y="2978944"/>
            <a:ext cx="754063" cy="60325"/>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1855536" name="Line 48"/>
          <p:cNvSpPr>
            <a:spLocks noChangeShapeType="1"/>
          </p:cNvSpPr>
          <p:nvPr/>
        </p:nvSpPr>
        <p:spPr bwMode="auto">
          <a:xfrm>
            <a:off x="1579563" y="2895600"/>
            <a:ext cx="703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5537" name="Rectangle 49"/>
          <p:cNvSpPr>
            <a:spLocks noChangeArrowheads="1"/>
          </p:cNvSpPr>
          <p:nvPr/>
        </p:nvSpPr>
        <p:spPr bwMode="auto">
          <a:xfrm rot="5400000" flipV="1">
            <a:off x="3378200" y="3086101"/>
            <a:ext cx="128587" cy="42862"/>
          </a:xfrm>
          <a:prstGeom prst="rect">
            <a:avLst/>
          </a:prstGeom>
          <a:solidFill>
            <a:srgbClr val="FF3300"/>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nvGrpSpPr>
          <p:cNvPr id="5" name="Group 50"/>
          <p:cNvGrpSpPr>
            <a:grpSpLocks/>
          </p:cNvGrpSpPr>
          <p:nvPr/>
        </p:nvGrpSpPr>
        <p:grpSpPr bwMode="auto">
          <a:xfrm>
            <a:off x="3792538" y="1466850"/>
            <a:ext cx="1228725" cy="1700213"/>
            <a:chOff x="1560" y="2614"/>
            <a:chExt cx="1017" cy="1514"/>
          </a:xfrm>
        </p:grpSpPr>
        <p:grpSp>
          <p:nvGrpSpPr>
            <p:cNvPr id="53528" name="Group 51"/>
            <p:cNvGrpSpPr>
              <a:grpSpLocks/>
            </p:cNvGrpSpPr>
            <p:nvPr/>
          </p:nvGrpSpPr>
          <p:grpSpPr bwMode="auto">
            <a:xfrm>
              <a:off x="1731" y="2942"/>
              <a:ext cx="33" cy="1082"/>
              <a:chOff x="971" y="1548"/>
              <a:chExt cx="27" cy="689"/>
            </a:xfrm>
          </p:grpSpPr>
          <p:sp>
            <p:nvSpPr>
              <p:cNvPr id="53604" name="Rectangle 52"/>
              <p:cNvSpPr>
                <a:spLocks noChangeArrowheads="1"/>
              </p:cNvSpPr>
              <p:nvPr/>
            </p:nvSpPr>
            <p:spPr bwMode="auto">
              <a:xfrm rot="5400000">
                <a:off x="644" y="1887"/>
                <a:ext cx="672"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5" name="Rectangle 53"/>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6" name="Rectangle 54"/>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29" name="Group 55"/>
            <p:cNvGrpSpPr>
              <a:grpSpLocks/>
            </p:cNvGrpSpPr>
            <p:nvPr/>
          </p:nvGrpSpPr>
          <p:grpSpPr bwMode="auto">
            <a:xfrm>
              <a:off x="2305" y="2641"/>
              <a:ext cx="35" cy="920"/>
              <a:chOff x="971" y="1548"/>
              <a:chExt cx="27" cy="689"/>
            </a:xfrm>
          </p:grpSpPr>
          <p:sp>
            <p:nvSpPr>
              <p:cNvPr id="53601" name="Rectangle 56"/>
              <p:cNvSpPr>
                <a:spLocks noChangeArrowheads="1"/>
              </p:cNvSpPr>
              <p:nvPr/>
            </p:nvSpPr>
            <p:spPr bwMode="auto">
              <a:xfrm rot="5400000">
                <a:off x="648" y="1887"/>
                <a:ext cx="673"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2" name="Rectangle 57"/>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3" name="Rectangle 58"/>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0" name="Group 59"/>
            <p:cNvGrpSpPr>
              <a:grpSpLocks/>
            </p:cNvGrpSpPr>
            <p:nvPr/>
          </p:nvGrpSpPr>
          <p:grpSpPr bwMode="auto">
            <a:xfrm>
              <a:off x="1560" y="2614"/>
              <a:ext cx="1017" cy="1514"/>
              <a:chOff x="3504" y="527"/>
              <a:chExt cx="791" cy="1340"/>
            </a:xfrm>
          </p:grpSpPr>
          <p:grpSp>
            <p:nvGrpSpPr>
              <p:cNvPr id="53531" name="Group 60"/>
              <p:cNvGrpSpPr>
                <a:grpSpLocks/>
              </p:cNvGrpSpPr>
              <p:nvPr/>
            </p:nvGrpSpPr>
            <p:grpSpPr bwMode="auto">
              <a:xfrm>
                <a:off x="3504" y="781"/>
                <a:ext cx="365" cy="1086"/>
                <a:chOff x="3504" y="781"/>
                <a:chExt cx="365" cy="1086"/>
              </a:xfrm>
            </p:grpSpPr>
            <p:grpSp>
              <p:nvGrpSpPr>
                <p:cNvPr id="53569" name="Group 61"/>
                <p:cNvGrpSpPr>
                  <a:grpSpLocks/>
                </p:cNvGrpSpPr>
                <p:nvPr/>
              </p:nvGrpSpPr>
              <p:grpSpPr bwMode="auto">
                <a:xfrm>
                  <a:off x="3548" y="781"/>
                  <a:ext cx="25" cy="958"/>
                  <a:chOff x="971" y="1548"/>
                  <a:chExt cx="27" cy="689"/>
                </a:xfrm>
              </p:grpSpPr>
              <p:sp>
                <p:nvSpPr>
                  <p:cNvPr id="53598" name="Rectangle 62"/>
                  <p:cNvSpPr>
                    <a:spLocks noChangeArrowheads="1"/>
                  </p:cNvSpPr>
                  <p:nvPr/>
                </p:nvSpPr>
                <p:spPr bwMode="auto">
                  <a:xfrm rot="5400000">
                    <a:off x="648" y="1889"/>
                    <a:ext cx="673" cy="2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9" name="Rectangle 63"/>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600" name="Rectangle 64"/>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0" name="Group 65"/>
                <p:cNvGrpSpPr>
                  <a:grpSpLocks/>
                </p:cNvGrpSpPr>
                <p:nvPr/>
              </p:nvGrpSpPr>
              <p:grpSpPr bwMode="auto">
                <a:xfrm>
                  <a:off x="3504" y="823"/>
                  <a:ext cx="27" cy="974"/>
                  <a:chOff x="971" y="1548"/>
                  <a:chExt cx="27" cy="689"/>
                </a:xfrm>
              </p:grpSpPr>
              <p:sp>
                <p:nvSpPr>
                  <p:cNvPr id="53595" name="Rectangle 66"/>
                  <p:cNvSpPr>
                    <a:spLocks noChangeArrowheads="1"/>
                  </p:cNvSpPr>
                  <p:nvPr/>
                </p:nvSpPr>
                <p:spPr bwMode="auto">
                  <a:xfrm rot="5400000">
                    <a:off x="648" y="1887"/>
                    <a:ext cx="673"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6" name="Rectangle 67"/>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7" name="Rectangle 68"/>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1" name="Group 69"/>
                <p:cNvGrpSpPr>
                  <a:grpSpLocks/>
                </p:cNvGrpSpPr>
                <p:nvPr/>
              </p:nvGrpSpPr>
              <p:grpSpPr bwMode="auto">
                <a:xfrm>
                  <a:off x="3580" y="863"/>
                  <a:ext cx="27" cy="974"/>
                  <a:chOff x="971" y="1548"/>
                  <a:chExt cx="27" cy="689"/>
                </a:xfrm>
              </p:grpSpPr>
              <p:sp>
                <p:nvSpPr>
                  <p:cNvPr id="53592" name="Rectangle 70"/>
                  <p:cNvSpPr>
                    <a:spLocks noChangeArrowheads="1"/>
                  </p:cNvSpPr>
                  <p:nvPr/>
                </p:nvSpPr>
                <p:spPr bwMode="auto">
                  <a:xfrm rot="5400000">
                    <a:off x="650" y="1885"/>
                    <a:ext cx="673"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3" name="Rectangle 71"/>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4" name="Rectangle 72"/>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2" name="Group 73"/>
                <p:cNvGrpSpPr>
                  <a:grpSpLocks/>
                </p:cNvGrpSpPr>
                <p:nvPr/>
              </p:nvGrpSpPr>
              <p:grpSpPr bwMode="auto">
                <a:xfrm>
                  <a:off x="3620" y="909"/>
                  <a:ext cx="25" cy="958"/>
                  <a:chOff x="971" y="1548"/>
                  <a:chExt cx="27" cy="689"/>
                </a:xfrm>
              </p:grpSpPr>
              <p:sp>
                <p:nvSpPr>
                  <p:cNvPr id="53589" name="Rectangle 74"/>
                  <p:cNvSpPr>
                    <a:spLocks noChangeArrowheads="1"/>
                  </p:cNvSpPr>
                  <p:nvPr/>
                </p:nvSpPr>
                <p:spPr bwMode="auto">
                  <a:xfrm rot="5400000">
                    <a:off x="648" y="1884"/>
                    <a:ext cx="673"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0" name="Rectangle 75"/>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91" name="Rectangle 76"/>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3" name="Group 77"/>
                <p:cNvGrpSpPr>
                  <a:grpSpLocks/>
                </p:cNvGrpSpPr>
                <p:nvPr/>
              </p:nvGrpSpPr>
              <p:grpSpPr bwMode="auto">
                <a:xfrm>
                  <a:off x="3704" y="835"/>
                  <a:ext cx="27" cy="974"/>
                  <a:chOff x="971" y="1548"/>
                  <a:chExt cx="27" cy="689"/>
                </a:xfrm>
              </p:grpSpPr>
              <p:sp>
                <p:nvSpPr>
                  <p:cNvPr id="53586" name="Rectangle 78"/>
                  <p:cNvSpPr>
                    <a:spLocks noChangeArrowheads="1"/>
                  </p:cNvSpPr>
                  <p:nvPr/>
                </p:nvSpPr>
                <p:spPr bwMode="auto">
                  <a:xfrm rot="5400000">
                    <a:off x="644" y="1889"/>
                    <a:ext cx="674"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7" name="Rectangle 79"/>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8" name="Rectangle 80"/>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4" name="Group 81"/>
                <p:cNvGrpSpPr>
                  <a:grpSpLocks/>
                </p:cNvGrpSpPr>
                <p:nvPr/>
              </p:nvGrpSpPr>
              <p:grpSpPr bwMode="auto">
                <a:xfrm>
                  <a:off x="3752" y="883"/>
                  <a:ext cx="27" cy="974"/>
                  <a:chOff x="971" y="1548"/>
                  <a:chExt cx="27" cy="689"/>
                </a:xfrm>
              </p:grpSpPr>
              <p:sp>
                <p:nvSpPr>
                  <p:cNvPr id="53583" name="Rectangle 82"/>
                  <p:cNvSpPr>
                    <a:spLocks noChangeArrowheads="1"/>
                  </p:cNvSpPr>
                  <p:nvPr/>
                </p:nvSpPr>
                <p:spPr bwMode="auto">
                  <a:xfrm rot="5400000">
                    <a:off x="648" y="1887"/>
                    <a:ext cx="673"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4" name="Rectangle 83"/>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5" name="Rectangle 84"/>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5" name="Group 85"/>
                <p:cNvGrpSpPr>
                  <a:grpSpLocks/>
                </p:cNvGrpSpPr>
                <p:nvPr/>
              </p:nvGrpSpPr>
              <p:grpSpPr bwMode="auto">
                <a:xfrm>
                  <a:off x="3812" y="871"/>
                  <a:ext cx="27" cy="974"/>
                  <a:chOff x="971" y="1548"/>
                  <a:chExt cx="27" cy="689"/>
                </a:xfrm>
              </p:grpSpPr>
              <p:sp>
                <p:nvSpPr>
                  <p:cNvPr id="53580" name="Rectangle 86"/>
                  <p:cNvSpPr>
                    <a:spLocks noChangeArrowheads="1"/>
                  </p:cNvSpPr>
                  <p:nvPr/>
                </p:nvSpPr>
                <p:spPr bwMode="auto">
                  <a:xfrm rot="5400000">
                    <a:off x="650" y="1884"/>
                    <a:ext cx="673"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1" name="Rectangle 87"/>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82" name="Rectangle 88"/>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76" name="Group 89"/>
                <p:cNvGrpSpPr>
                  <a:grpSpLocks/>
                </p:cNvGrpSpPr>
                <p:nvPr/>
              </p:nvGrpSpPr>
              <p:grpSpPr bwMode="auto">
                <a:xfrm>
                  <a:off x="3844" y="837"/>
                  <a:ext cx="25" cy="958"/>
                  <a:chOff x="971" y="1548"/>
                  <a:chExt cx="27" cy="689"/>
                </a:xfrm>
              </p:grpSpPr>
              <p:sp>
                <p:nvSpPr>
                  <p:cNvPr id="53577" name="Rectangle 90"/>
                  <p:cNvSpPr>
                    <a:spLocks noChangeArrowheads="1"/>
                  </p:cNvSpPr>
                  <p:nvPr/>
                </p:nvSpPr>
                <p:spPr bwMode="auto">
                  <a:xfrm rot="5400000">
                    <a:off x="648" y="1889"/>
                    <a:ext cx="669" cy="2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78" name="Rectangle 91"/>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79" name="Rectangle 92"/>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grpSp>
            <p:nvGrpSpPr>
              <p:cNvPr id="53532" name="Group 93"/>
              <p:cNvGrpSpPr>
                <a:grpSpLocks/>
              </p:cNvGrpSpPr>
              <p:nvPr/>
            </p:nvGrpSpPr>
            <p:grpSpPr bwMode="auto">
              <a:xfrm>
                <a:off x="3932" y="527"/>
                <a:ext cx="363" cy="936"/>
                <a:chOff x="3932" y="527"/>
                <a:chExt cx="363" cy="936"/>
              </a:xfrm>
            </p:grpSpPr>
            <p:grpSp>
              <p:nvGrpSpPr>
                <p:cNvPr id="53533" name="Group 94"/>
                <p:cNvGrpSpPr>
                  <a:grpSpLocks/>
                </p:cNvGrpSpPr>
                <p:nvPr/>
              </p:nvGrpSpPr>
              <p:grpSpPr bwMode="auto">
                <a:xfrm>
                  <a:off x="3932" y="567"/>
                  <a:ext cx="25" cy="821"/>
                  <a:chOff x="971" y="1548"/>
                  <a:chExt cx="27" cy="689"/>
                </a:xfrm>
              </p:grpSpPr>
              <p:sp>
                <p:nvSpPr>
                  <p:cNvPr id="53566" name="Rectangle 95"/>
                  <p:cNvSpPr>
                    <a:spLocks noChangeArrowheads="1"/>
                  </p:cNvSpPr>
                  <p:nvPr/>
                </p:nvSpPr>
                <p:spPr bwMode="auto">
                  <a:xfrm rot="5400000">
                    <a:off x="648" y="1887"/>
                    <a:ext cx="673" cy="2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7" name="Rectangle 96"/>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8" name="Rectangle 97"/>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4" name="Group 98"/>
                <p:cNvGrpSpPr>
                  <a:grpSpLocks/>
                </p:cNvGrpSpPr>
                <p:nvPr/>
              </p:nvGrpSpPr>
              <p:grpSpPr bwMode="auto">
                <a:xfrm>
                  <a:off x="3972" y="527"/>
                  <a:ext cx="27" cy="814"/>
                  <a:chOff x="971" y="1548"/>
                  <a:chExt cx="27" cy="689"/>
                </a:xfrm>
              </p:grpSpPr>
              <p:sp>
                <p:nvSpPr>
                  <p:cNvPr id="53563" name="Rectangle 99"/>
                  <p:cNvSpPr>
                    <a:spLocks noChangeArrowheads="1"/>
                  </p:cNvSpPr>
                  <p:nvPr/>
                </p:nvSpPr>
                <p:spPr bwMode="auto">
                  <a:xfrm rot="5400000">
                    <a:off x="648" y="1887"/>
                    <a:ext cx="678"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4" name="Rectangle 100"/>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5" name="Rectangle 101"/>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5" name="Group 102"/>
                <p:cNvGrpSpPr>
                  <a:grpSpLocks/>
                </p:cNvGrpSpPr>
                <p:nvPr/>
              </p:nvGrpSpPr>
              <p:grpSpPr bwMode="auto">
                <a:xfrm>
                  <a:off x="4016" y="557"/>
                  <a:ext cx="25" cy="820"/>
                  <a:chOff x="971" y="1548"/>
                  <a:chExt cx="27" cy="689"/>
                </a:xfrm>
              </p:grpSpPr>
              <p:sp>
                <p:nvSpPr>
                  <p:cNvPr id="53560" name="Rectangle 103"/>
                  <p:cNvSpPr>
                    <a:spLocks noChangeArrowheads="1"/>
                  </p:cNvSpPr>
                  <p:nvPr/>
                </p:nvSpPr>
                <p:spPr bwMode="auto">
                  <a:xfrm rot="5400000">
                    <a:off x="651" y="1882"/>
                    <a:ext cx="673"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1" name="Rectangle 104"/>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62" name="Rectangle 105"/>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6" name="Group 106"/>
                <p:cNvGrpSpPr>
                  <a:grpSpLocks/>
                </p:cNvGrpSpPr>
                <p:nvPr/>
              </p:nvGrpSpPr>
              <p:grpSpPr bwMode="auto">
                <a:xfrm>
                  <a:off x="4028" y="619"/>
                  <a:ext cx="27" cy="814"/>
                  <a:chOff x="971" y="1548"/>
                  <a:chExt cx="27" cy="689"/>
                </a:xfrm>
              </p:grpSpPr>
              <p:sp>
                <p:nvSpPr>
                  <p:cNvPr id="53557" name="Rectangle 107"/>
                  <p:cNvSpPr>
                    <a:spLocks noChangeArrowheads="1"/>
                  </p:cNvSpPr>
                  <p:nvPr/>
                </p:nvSpPr>
                <p:spPr bwMode="auto">
                  <a:xfrm rot="5400000">
                    <a:off x="648" y="1889"/>
                    <a:ext cx="668"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8" name="Rectangle 108"/>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9" name="Rectangle 109"/>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7" name="Group 110"/>
                <p:cNvGrpSpPr>
                  <a:grpSpLocks/>
                </p:cNvGrpSpPr>
                <p:nvPr/>
              </p:nvGrpSpPr>
              <p:grpSpPr bwMode="auto">
                <a:xfrm>
                  <a:off x="4136" y="571"/>
                  <a:ext cx="25" cy="820"/>
                  <a:chOff x="971" y="1548"/>
                  <a:chExt cx="27" cy="689"/>
                </a:xfrm>
              </p:grpSpPr>
              <p:sp>
                <p:nvSpPr>
                  <p:cNvPr id="53554" name="Rectangle 111"/>
                  <p:cNvSpPr>
                    <a:spLocks noChangeArrowheads="1"/>
                  </p:cNvSpPr>
                  <p:nvPr/>
                </p:nvSpPr>
                <p:spPr bwMode="auto">
                  <a:xfrm rot="5400000">
                    <a:off x="651" y="1884"/>
                    <a:ext cx="673" cy="23"/>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5" name="Rectangle 112"/>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6" name="Rectangle 113"/>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8" name="Group 114"/>
                <p:cNvGrpSpPr>
                  <a:grpSpLocks/>
                </p:cNvGrpSpPr>
                <p:nvPr/>
              </p:nvGrpSpPr>
              <p:grpSpPr bwMode="auto">
                <a:xfrm>
                  <a:off x="4160" y="643"/>
                  <a:ext cx="25" cy="820"/>
                  <a:chOff x="971" y="1548"/>
                  <a:chExt cx="27" cy="689"/>
                </a:xfrm>
              </p:grpSpPr>
              <p:sp>
                <p:nvSpPr>
                  <p:cNvPr id="53551" name="Rectangle 115"/>
                  <p:cNvSpPr>
                    <a:spLocks noChangeArrowheads="1"/>
                  </p:cNvSpPr>
                  <p:nvPr/>
                </p:nvSpPr>
                <p:spPr bwMode="auto">
                  <a:xfrm rot="5400000">
                    <a:off x="648" y="1887"/>
                    <a:ext cx="673" cy="2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2" name="Rectangle 116"/>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3" name="Rectangle 117"/>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39" name="Group 118"/>
                <p:cNvGrpSpPr>
                  <a:grpSpLocks/>
                </p:cNvGrpSpPr>
                <p:nvPr/>
              </p:nvGrpSpPr>
              <p:grpSpPr bwMode="auto">
                <a:xfrm>
                  <a:off x="4196" y="627"/>
                  <a:ext cx="27" cy="814"/>
                  <a:chOff x="971" y="1548"/>
                  <a:chExt cx="27" cy="689"/>
                </a:xfrm>
              </p:grpSpPr>
              <p:sp>
                <p:nvSpPr>
                  <p:cNvPr id="53548" name="Rectangle 119"/>
                  <p:cNvSpPr>
                    <a:spLocks noChangeArrowheads="1"/>
                  </p:cNvSpPr>
                  <p:nvPr/>
                </p:nvSpPr>
                <p:spPr bwMode="auto">
                  <a:xfrm rot="5400000">
                    <a:off x="648" y="1882"/>
                    <a:ext cx="668"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49" name="Rectangle 120"/>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50" name="Rectangle 121"/>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40" name="Group 122"/>
                <p:cNvGrpSpPr>
                  <a:grpSpLocks/>
                </p:cNvGrpSpPr>
                <p:nvPr/>
              </p:nvGrpSpPr>
              <p:grpSpPr bwMode="auto">
                <a:xfrm>
                  <a:off x="4228" y="591"/>
                  <a:ext cx="25" cy="821"/>
                  <a:chOff x="971" y="1548"/>
                  <a:chExt cx="27" cy="689"/>
                </a:xfrm>
              </p:grpSpPr>
              <p:sp>
                <p:nvSpPr>
                  <p:cNvPr id="53545" name="Rectangle 123"/>
                  <p:cNvSpPr>
                    <a:spLocks noChangeArrowheads="1"/>
                  </p:cNvSpPr>
                  <p:nvPr/>
                </p:nvSpPr>
                <p:spPr bwMode="auto">
                  <a:xfrm rot="5400000">
                    <a:off x="648" y="1882"/>
                    <a:ext cx="673" cy="32"/>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46" name="Rectangle 124"/>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47" name="Rectangle 125"/>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41" name="Group 126"/>
                <p:cNvGrpSpPr>
                  <a:grpSpLocks/>
                </p:cNvGrpSpPr>
                <p:nvPr/>
              </p:nvGrpSpPr>
              <p:grpSpPr bwMode="auto">
                <a:xfrm>
                  <a:off x="4268" y="575"/>
                  <a:ext cx="27" cy="814"/>
                  <a:chOff x="971" y="1548"/>
                  <a:chExt cx="27" cy="689"/>
                </a:xfrm>
              </p:grpSpPr>
              <p:sp>
                <p:nvSpPr>
                  <p:cNvPr id="53542" name="Rectangle 127"/>
                  <p:cNvSpPr>
                    <a:spLocks noChangeArrowheads="1"/>
                  </p:cNvSpPr>
                  <p:nvPr/>
                </p:nvSpPr>
                <p:spPr bwMode="auto">
                  <a:xfrm rot="5400000">
                    <a:off x="646" y="1889"/>
                    <a:ext cx="678" cy="27"/>
                  </a:xfrm>
                  <a:prstGeom prst="rect">
                    <a:avLst/>
                  </a:prstGeom>
                  <a:solidFill>
                    <a:srgbClr val="6699FF"/>
                  </a:solidFill>
                  <a:ln w="9525">
                    <a:solidFill>
                      <a:schemeClr val="tx1"/>
                    </a:solidFill>
                    <a:miter lim="800000"/>
                    <a:headEnd/>
                    <a:tailEnd/>
                  </a:ln>
                  <a:effectLst>
                    <a:outerShdw sy="50000" kx="-2453608" rotWithShape="0">
                      <a:schemeClr val="bg2">
                        <a:alpha val="50000"/>
                      </a:schemeClr>
                    </a:outerShdw>
                  </a:effec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43" name="Rectangle 128"/>
                  <p:cNvSpPr>
                    <a:spLocks noChangeArrowheads="1"/>
                  </p:cNvSpPr>
                  <p:nvPr/>
                </p:nvSpPr>
                <p:spPr bwMode="auto">
                  <a:xfrm rot="5400000">
                    <a:off x="807" y="1872"/>
                    <a:ext cx="356" cy="27"/>
                  </a:xfrm>
                  <a:prstGeom prst="rect">
                    <a:avLst/>
                  </a:prstGeom>
                  <a:solidFill>
                    <a:srgbClr val="969696"/>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44" name="Rectangle 129"/>
                  <p:cNvSpPr>
                    <a:spLocks noChangeArrowheads="1"/>
                  </p:cNvSpPr>
                  <p:nvPr/>
                </p:nvSpPr>
                <p:spPr bwMode="auto">
                  <a:xfrm rot="5400000">
                    <a:off x="905" y="1614"/>
                    <a:ext cx="160" cy="27"/>
                  </a:xfrm>
                  <a:prstGeom prst="rect">
                    <a:avLst/>
                  </a:prstGeom>
                  <a:solidFill>
                    <a:srgbClr val="FF33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grpSp>
      </p:grpSp>
      <p:sp>
        <p:nvSpPr>
          <p:cNvPr id="1855618" name="Text Box 130"/>
          <p:cNvSpPr txBox="1">
            <a:spLocks noChangeArrowheads="1"/>
          </p:cNvSpPr>
          <p:nvPr/>
        </p:nvSpPr>
        <p:spPr bwMode="auto">
          <a:xfrm>
            <a:off x="3000375" y="4140200"/>
            <a:ext cx="2714625" cy="336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Cluster growth</a:t>
            </a:r>
          </a:p>
        </p:txBody>
      </p:sp>
      <p:grpSp>
        <p:nvGrpSpPr>
          <p:cNvPr id="28" name="Group 131"/>
          <p:cNvGrpSpPr>
            <a:grpSpLocks/>
          </p:cNvGrpSpPr>
          <p:nvPr/>
        </p:nvGrpSpPr>
        <p:grpSpPr bwMode="auto">
          <a:xfrm>
            <a:off x="6645275" y="1008063"/>
            <a:ext cx="1147763" cy="3581400"/>
            <a:chOff x="4186" y="379"/>
            <a:chExt cx="723" cy="2256"/>
          </a:xfrm>
        </p:grpSpPr>
        <p:sp>
          <p:nvSpPr>
            <p:cNvPr id="53438" name="Text Box 132"/>
            <p:cNvSpPr txBox="1">
              <a:spLocks noChangeArrowheads="1"/>
            </p:cNvSpPr>
            <p:nvPr/>
          </p:nvSpPr>
          <p:spPr bwMode="auto">
            <a:xfrm>
              <a:off x="4603" y="2461"/>
              <a:ext cx="2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200" b="1">
                  <a:latin typeface="Lucida Grande" charset="0"/>
                </a:rPr>
                <a:t>5’</a:t>
              </a:r>
            </a:p>
          </p:txBody>
        </p:sp>
        <p:grpSp>
          <p:nvGrpSpPr>
            <p:cNvPr id="53439" name="Group 133"/>
            <p:cNvGrpSpPr>
              <a:grpSpLocks/>
            </p:cNvGrpSpPr>
            <p:nvPr/>
          </p:nvGrpSpPr>
          <p:grpSpPr bwMode="auto">
            <a:xfrm>
              <a:off x="4588" y="379"/>
              <a:ext cx="321" cy="2097"/>
              <a:chOff x="4588" y="379"/>
              <a:chExt cx="321" cy="2097"/>
            </a:xfrm>
          </p:grpSpPr>
          <p:sp>
            <p:nvSpPr>
              <p:cNvPr id="53477" name="Oval 134" descr="Dark downward diagonal"/>
              <p:cNvSpPr>
                <a:spLocks noChangeArrowheads="1"/>
              </p:cNvSpPr>
              <p:nvPr/>
            </p:nvSpPr>
            <p:spPr bwMode="auto">
              <a:xfrm rot="5400000">
                <a:off x="4451" y="1178"/>
                <a:ext cx="584" cy="309"/>
              </a:xfrm>
              <a:prstGeom prst="ellipse">
                <a:avLst/>
              </a:prstGeom>
              <a:pattFill prst="dkDnDiag">
                <a:fgClr>
                  <a:schemeClr val="accent1"/>
                </a:fgClr>
                <a:bgClr>
                  <a:srgbClr val="FFFFFF"/>
                </a:bgClr>
              </a:pattFill>
              <a:ln w="9525">
                <a:solidFill>
                  <a:schemeClr val="accent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nvGrpSpPr>
              <p:cNvPr id="53478" name="Group 135"/>
              <p:cNvGrpSpPr>
                <a:grpSpLocks/>
              </p:cNvGrpSpPr>
              <p:nvPr/>
            </p:nvGrpSpPr>
            <p:grpSpPr bwMode="auto">
              <a:xfrm>
                <a:off x="4742" y="545"/>
                <a:ext cx="64" cy="553"/>
                <a:chOff x="4742" y="545"/>
                <a:chExt cx="64" cy="553"/>
              </a:xfrm>
            </p:grpSpPr>
            <p:grpSp>
              <p:nvGrpSpPr>
                <p:cNvPr id="53518" name="Group 136"/>
                <p:cNvGrpSpPr>
                  <a:grpSpLocks/>
                </p:cNvGrpSpPr>
                <p:nvPr/>
              </p:nvGrpSpPr>
              <p:grpSpPr bwMode="auto">
                <a:xfrm rot="5400000">
                  <a:off x="4635" y="652"/>
                  <a:ext cx="277" cy="64"/>
                  <a:chOff x="464" y="2072"/>
                  <a:chExt cx="640" cy="152"/>
                </a:xfrm>
              </p:grpSpPr>
              <p:sp>
                <p:nvSpPr>
                  <p:cNvPr id="53524" name="Oval 137"/>
                  <p:cNvSpPr>
                    <a:spLocks noChangeArrowheads="1"/>
                  </p:cNvSpPr>
                  <p:nvPr/>
                </p:nvSpPr>
                <p:spPr bwMode="auto">
                  <a:xfrm>
                    <a:off x="94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5" name="Oval 138"/>
                  <p:cNvSpPr>
                    <a:spLocks noChangeArrowheads="1"/>
                  </p:cNvSpPr>
                  <p:nvPr/>
                </p:nvSpPr>
                <p:spPr bwMode="auto">
                  <a:xfrm>
                    <a:off x="78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6" name="Oval 139"/>
                  <p:cNvSpPr>
                    <a:spLocks noChangeArrowheads="1"/>
                  </p:cNvSpPr>
                  <p:nvPr/>
                </p:nvSpPr>
                <p:spPr bwMode="auto">
                  <a:xfrm>
                    <a:off x="62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7" name="Oval 140"/>
                  <p:cNvSpPr>
                    <a:spLocks noChangeArrowheads="1"/>
                  </p:cNvSpPr>
                  <p:nvPr/>
                </p:nvSpPr>
                <p:spPr bwMode="auto">
                  <a:xfrm>
                    <a:off x="46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19" name="Group 141"/>
                <p:cNvGrpSpPr>
                  <a:grpSpLocks/>
                </p:cNvGrpSpPr>
                <p:nvPr/>
              </p:nvGrpSpPr>
              <p:grpSpPr bwMode="auto">
                <a:xfrm rot="5400000">
                  <a:off x="4636" y="928"/>
                  <a:ext cx="276" cy="64"/>
                  <a:chOff x="464" y="2072"/>
                  <a:chExt cx="640" cy="152"/>
                </a:xfrm>
              </p:grpSpPr>
              <p:sp>
                <p:nvSpPr>
                  <p:cNvPr id="53520" name="Oval 142"/>
                  <p:cNvSpPr>
                    <a:spLocks noChangeArrowheads="1"/>
                  </p:cNvSpPr>
                  <p:nvPr/>
                </p:nvSpPr>
                <p:spPr bwMode="auto">
                  <a:xfrm>
                    <a:off x="94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1" name="Oval 143"/>
                  <p:cNvSpPr>
                    <a:spLocks noChangeArrowheads="1"/>
                  </p:cNvSpPr>
                  <p:nvPr/>
                </p:nvSpPr>
                <p:spPr bwMode="auto">
                  <a:xfrm>
                    <a:off x="78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2" name="Oval 144"/>
                  <p:cNvSpPr>
                    <a:spLocks noChangeArrowheads="1"/>
                  </p:cNvSpPr>
                  <p:nvPr/>
                </p:nvSpPr>
                <p:spPr bwMode="auto">
                  <a:xfrm>
                    <a:off x="62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23" name="Oval 145"/>
                  <p:cNvSpPr>
                    <a:spLocks noChangeArrowheads="1"/>
                  </p:cNvSpPr>
                  <p:nvPr/>
                </p:nvSpPr>
                <p:spPr bwMode="auto">
                  <a:xfrm>
                    <a:off x="46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sp>
            <p:nvSpPr>
              <p:cNvPr id="53479" name="Text Box 146"/>
              <p:cNvSpPr txBox="1">
                <a:spLocks noChangeArrowheads="1"/>
              </p:cNvSpPr>
              <p:nvPr/>
            </p:nvSpPr>
            <p:spPr bwMode="auto">
              <a:xfrm>
                <a:off x="4705" y="379"/>
                <a:ext cx="2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200" b="1">
                    <a:latin typeface="Lucida Grande" charset="0"/>
                  </a:rPr>
                  <a:t>5’</a:t>
                </a:r>
              </a:p>
            </p:txBody>
          </p:sp>
          <p:sp>
            <p:nvSpPr>
              <p:cNvPr id="53480" name="Text Box 147"/>
              <p:cNvSpPr txBox="1">
                <a:spLocks noChangeArrowheads="1"/>
              </p:cNvSpPr>
              <p:nvPr/>
            </p:nvSpPr>
            <p:spPr bwMode="auto">
              <a:xfrm>
                <a:off x="4589" y="379"/>
                <a:ext cx="2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200" b="1">
                    <a:latin typeface="Lucida Grande" charset="0"/>
                  </a:rPr>
                  <a:t>3’</a:t>
                </a:r>
              </a:p>
            </p:txBody>
          </p:sp>
          <p:grpSp>
            <p:nvGrpSpPr>
              <p:cNvPr id="53481" name="Group 148"/>
              <p:cNvGrpSpPr>
                <a:grpSpLocks/>
              </p:cNvGrpSpPr>
              <p:nvPr/>
            </p:nvGrpSpPr>
            <p:grpSpPr bwMode="auto">
              <a:xfrm>
                <a:off x="4661" y="544"/>
                <a:ext cx="63" cy="1932"/>
                <a:chOff x="4637" y="552"/>
                <a:chExt cx="63" cy="1932"/>
              </a:xfrm>
            </p:grpSpPr>
            <p:grpSp>
              <p:nvGrpSpPr>
                <p:cNvPr id="53482" name="Group 149"/>
                <p:cNvGrpSpPr>
                  <a:grpSpLocks/>
                </p:cNvGrpSpPr>
                <p:nvPr/>
              </p:nvGrpSpPr>
              <p:grpSpPr bwMode="auto">
                <a:xfrm rot="5400000">
                  <a:off x="4254" y="1763"/>
                  <a:ext cx="829" cy="63"/>
                  <a:chOff x="504" y="2072"/>
                  <a:chExt cx="1920" cy="152"/>
                </a:xfrm>
              </p:grpSpPr>
              <p:grpSp>
                <p:nvGrpSpPr>
                  <p:cNvPr id="53503" name="Group 150"/>
                  <p:cNvGrpSpPr>
                    <a:grpSpLocks/>
                  </p:cNvGrpSpPr>
                  <p:nvPr/>
                </p:nvGrpSpPr>
                <p:grpSpPr bwMode="auto">
                  <a:xfrm>
                    <a:off x="1784" y="2072"/>
                    <a:ext cx="640" cy="152"/>
                    <a:chOff x="464" y="2072"/>
                    <a:chExt cx="640" cy="152"/>
                  </a:xfrm>
                </p:grpSpPr>
                <p:sp>
                  <p:nvSpPr>
                    <p:cNvPr id="53514" name="Oval 151"/>
                    <p:cNvSpPr>
                      <a:spLocks noChangeArrowheads="1"/>
                    </p:cNvSpPr>
                    <p:nvPr/>
                  </p:nvSpPr>
                  <p:spPr bwMode="auto">
                    <a:xfrm>
                      <a:off x="94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5" name="Oval 152"/>
                    <p:cNvSpPr>
                      <a:spLocks noChangeArrowheads="1"/>
                    </p:cNvSpPr>
                    <p:nvPr/>
                  </p:nvSpPr>
                  <p:spPr bwMode="auto">
                    <a:xfrm>
                      <a:off x="78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6" name="Oval 153"/>
                    <p:cNvSpPr>
                      <a:spLocks noChangeArrowheads="1"/>
                    </p:cNvSpPr>
                    <p:nvPr/>
                  </p:nvSpPr>
                  <p:spPr bwMode="auto">
                    <a:xfrm>
                      <a:off x="62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7" name="Oval 154"/>
                    <p:cNvSpPr>
                      <a:spLocks noChangeArrowheads="1"/>
                    </p:cNvSpPr>
                    <p:nvPr/>
                  </p:nvSpPr>
                  <p:spPr bwMode="auto">
                    <a:xfrm>
                      <a:off x="46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04" name="Group 155"/>
                  <p:cNvGrpSpPr>
                    <a:grpSpLocks/>
                  </p:cNvGrpSpPr>
                  <p:nvPr/>
                </p:nvGrpSpPr>
                <p:grpSpPr bwMode="auto">
                  <a:xfrm>
                    <a:off x="504" y="2072"/>
                    <a:ext cx="640" cy="152"/>
                    <a:chOff x="464" y="2072"/>
                    <a:chExt cx="640" cy="152"/>
                  </a:xfrm>
                </p:grpSpPr>
                <p:sp>
                  <p:nvSpPr>
                    <p:cNvPr id="53510" name="Oval 156"/>
                    <p:cNvSpPr>
                      <a:spLocks noChangeArrowheads="1"/>
                    </p:cNvSpPr>
                    <p:nvPr/>
                  </p:nvSpPr>
                  <p:spPr bwMode="auto">
                    <a:xfrm>
                      <a:off x="94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1" name="Oval 157"/>
                    <p:cNvSpPr>
                      <a:spLocks noChangeArrowheads="1"/>
                    </p:cNvSpPr>
                    <p:nvPr/>
                  </p:nvSpPr>
                  <p:spPr bwMode="auto">
                    <a:xfrm>
                      <a:off x="78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2" name="Oval 158"/>
                    <p:cNvSpPr>
                      <a:spLocks noChangeArrowheads="1"/>
                    </p:cNvSpPr>
                    <p:nvPr/>
                  </p:nvSpPr>
                  <p:spPr bwMode="auto">
                    <a:xfrm>
                      <a:off x="62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13" name="Oval 159"/>
                    <p:cNvSpPr>
                      <a:spLocks noChangeArrowheads="1"/>
                    </p:cNvSpPr>
                    <p:nvPr/>
                  </p:nvSpPr>
                  <p:spPr bwMode="auto">
                    <a:xfrm>
                      <a:off x="46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505" name="Group 160"/>
                  <p:cNvGrpSpPr>
                    <a:grpSpLocks/>
                  </p:cNvGrpSpPr>
                  <p:nvPr/>
                </p:nvGrpSpPr>
                <p:grpSpPr bwMode="auto">
                  <a:xfrm>
                    <a:off x="1144" y="2072"/>
                    <a:ext cx="640" cy="152"/>
                    <a:chOff x="464" y="2072"/>
                    <a:chExt cx="640" cy="152"/>
                  </a:xfrm>
                </p:grpSpPr>
                <p:sp>
                  <p:nvSpPr>
                    <p:cNvPr id="53506" name="Oval 161"/>
                    <p:cNvSpPr>
                      <a:spLocks noChangeArrowheads="1"/>
                    </p:cNvSpPr>
                    <p:nvPr/>
                  </p:nvSpPr>
                  <p:spPr bwMode="auto">
                    <a:xfrm>
                      <a:off x="94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7" name="Oval 162"/>
                    <p:cNvSpPr>
                      <a:spLocks noChangeArrowheads="1"/>
                    </p:cNvSpPr>
                    <p:nvPr/>
                  </p:nvSpPr>
                  <p:spPr bwMode="auto">
                    <a:xfrm>
                      <a:off x="78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8" name="Oval 163"/>
                    <p:cNvSpPr>
                      <a:spLocks noChangeArrowheads="1"/>
                    </p:cNvSpPr>
                    <p:nvPr/>
                  </p:nvSpPr>
                  <p:spPr bwMode="auto">
                    <a:xfrm>
                      <a:off x="62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9" name="Oval 164"/>
                    <p:cNvSpPr>
                      <a:spLocks noChangeArrowheads="1"/>
                    </p:cNvSpPr>
                    <p:nvPr/>
                  </p:nvSpPr>
                  <p:spPr bwMode="auto">
                    <a:xfrm>
                      <a:off x="46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grpSp>
              <p:nvGrpSpPr>
                <p:cNvPr id="53483" name="Group 165"/>
                <p:cNvGrpSpPr>
                  <a:grpSpLocks/>
                </p:cNvGrpSpPr>
                <p:nvPr/>
              </p:nvGrpSpPr>
              <p:grpSpPr bwMode="auto">
                <a:xfrm rot="5400000">
                  <a:off x="4531" y="1210"/>
                  <a:ext cx="276" cy="63"/>
                  <a:chOff x="464" y="2072"/>
                  <a:chExt cx="640" cy="152"/>
                </a:xfrm>
              </p:grpSpPr>
              <p:sp>
                <p:nvSpPr>
                  <p:cNvPr id="53499" name="Oval 166"/>
                  <p:cNvSpPr>
                    <a:spLocks noChangeArrowheads="1"/>
                  </p:cNvSpPr>
                  <p:nvPr/>
                </p:nvSpPr>
                <p:spPr bwMode="auto">
                  <a:xfrm>
                    <a:off x="94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0" name="Oval 167"/>
                  <p:cNvSpPr>
                    <a:spLocks noChangeArrowheads="1"/>
                  </p:cNvSpPr>
                  <p:nvPr/>
                </p:nvSpPr>
                <p:spPr bwMode="auto">
                  <a:xfrm>
                    <a:off x="78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1" name="Oval 168"/>
                  <p:cNvSpPr>
                    <a:spLocks noChangeArrowheads="1"/>
                  </p:cNvSpPr>
                  <p:nvPr/>
                </p:nvSpPr>
                <p:spPr bwMode="auto">
                  <a:xfrm>
                    <a:off x="62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502" name="Oval 169"/>
                  <p:cNvSpPr>
                    <a:spLocks noChangeArrowheads="1"/>
                  </p:cNvSpPr>
                  <p:nvPr/>
                </p:nvSpPr>
                <p:spPr bwMode="auto">
                  <a:xfrm>
                    <a:off x="46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484" name="Group 170"/>
                <p:cNvGrpSpPr>
                  <a:grpSpLocks/>
                </p:cNvGrpSpPr>
                <p:nvPr/>
              </p:nvGrpSpPr>
              <p:grpSpPr bwMode="auto">
                <a:xfrm rot="5400000">
                  <a:off x="4531" y="658"/>
                  <a:ext cx="276" cy="63"/>
                  <a:chOff x="464" y="2072"/>
                  <a:chExt cx="640" cy="152"/>
                </a:xfrm>
              </p:grpSpPr>
              <p:sp>
                <p:nvSpPr>
                  <p:cNvPr id="53495" name="Oval 171"/>
                  <p:cNvSpPr>
                    <a:spLocks noChangeArrowheads="1"/>
                  </p:cNvSpPr>
                  <p:nvPr/>
                </p:nvSpPr>
                <p:spPr bwMode="auto">
                  <a:xfrm>
                    <a:off x="94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6" name="Oval 172"/>
                  <p:cNvSpPr>
                    <a:spLocks noChangeArrowheads="1"/>
                  </p:cNvSpPr>
                  <p:nvPr/>
                </p:nvSpPr>
                <p:spPr bwMode="auto">
                  <a:xfrm>
                    <a:off x="78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7" name="Oval 173"/>
                  <p:cNvSpPr>
                    <a:spLocks noChangeArrowheads="1"/>
                  </p:cNvSpPr>
                  <p:nvPr/>
                </p:nvSpPr>
                <p:spPr bwMode="auto">
                  <a:xfrm>
                    <a:off x="62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8" name="Oval 174"/>
                  <p:cNvSpPr>
                    <a:spLocks noChangeArrowheads="1"/>
                  </p:cNvSpPr>
                  <p:nvPr/>
                </p:nvSpPr>
                <p:spPr bwMode="auto">
                  <a:xfrm>
                    <a:off x="46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485" name="Group 175"/>
                <p:cNvGrpSpPr>
                  <a:grpSpLocks/>
                </p:cNvGrpSpPr>
                <p:nvPr/>
              </p:nvGrpSpPr>
              <p:grpSpPr bwMode="auto">
                <a:xfrm rot="5400000">
                  <a:off x="4531" y="934"/>
                  <a:ext cx="276" cy="63"/>
                  <a:chOff x="464" y="2072"/>
                  <a:chExt cx="640" cy="152"/>
                </a:xfrm>
              </p:grpSpPr>
              <p:sp>
                <p:nvSpPr>
                  <p:cNvPr id="53491" name="Oval 176"/>
                  <p:cNvSpPr>
                    <a:spLocks noChangeArrowheads="1"/>
                  </p:cNvSpPr>
                  <p:nvPr/>
                </p:nvSpPr>
                <p:spPr bwMode="auto">
                  <a:xfrm>
                    <a:off x="94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2" name="Oval 177"/>
                  <p:cNvSpPr>
                    <a:spLocks noChangeArrowheads="1"/>
                  </p:cNvSpPr>
                  <p:nvPr/>
                </p:nvSpPr>
                <p:spPr bwMode="auto">
                  <a:xfrm>
                    <a:off x="78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3" name="Oval 178"/>
                  <p:cNvSpPr>
                    <a:spLocks noChangeArrowheads="1"/>
                  </p:cNvSpPr>
                  <p:nvPr/>
                </p:nvSpPr>
                <p:spPr bwMode="auto">
                  <a:xfrm>
                    <a:off x="62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4" name="Oval 179"/>
                  <p:cNvSpPr>
                    <a:spLocks noChangeArrowheads="1"/>
                  </p:cNvSpPr>
                  <p:nvPr/>
                </p:nvSpPr>
                <p:spPr bwMode="auto">
                  <a:xfrm>
                    <a:off x="464" y="2072"/>
                    <a:ext cx="160" cy="152"/>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53486" name="Group 180"/>
                <p:cNvGrpSpPr>
                  <a:grpSpLocks/>
                </p:cNvGrpSpPr>
                <p:nvPr/>
              </p:nvGrpSpPr>
              <p:grpSpPr bwMode="auto">
                <a:xfrm rot="5400000">
                  <a:off x="4531" y="2314"/>
                  <a:ext cx="276" cy="63"/>
                  <a:chOff x="464" y="2072"/>
                  <a:chExt cx="640" cy="152"/>
                </a:xfrm>
              </p:grpSpPr>
              <p:sp>
                <p:nvSpPr>
                  <p:cNvPr id="53487" name="Oval 181"/>
                  <p:cNvSpPr>
                    <a:spLocks noChangeArrowheads="1"/>
                  </p:cNvSpPr>
                  <p:nvPr/>
                </p:nvSpPr>
                <p:spPr bwMode="auto">
                  <a:xfrm>
                    <a:off x="944" y="2072"/>
                    <a:ext cx="160" cy="152"/>
                  </a:xfrm>
                  <a:prstGeom prst="ellipse">
                    <a:avLst/>
                  </a:prstGeom>
                  <a:solidFill>
                    <a:srgbClr val="FFFFFF"/>
                  </a:solidFill>
                  <a:ln w="9525" cap="rnd">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88" name="Oval 182"/>
                  <p:cNvSpPr>
                    <a:spLocks noChangeArrowheads="1"/>
                  </p:cNvSpPr>
                  <p:nvPr/>
                </p:nvSpPr>
                <p:spPr bwMode="auto">
                  <a:xfrm>
                    <a:off x="784" y="2072"/>
                    <a:ext cx="160" cy="152"/>
                  </a:xfrm>
                  <a:prstGeom prst="ellipse">
                    <a:avLst/>
                  </a:prstGeom>
                  <a:solidFill>
                    <a:srgbClr val="EAEAEA"/>
                  </a:solidFill>
                  <a:ln w="9525">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89" name="Oval 183"/>
                  <p:cNvSpPr>
                    <a:spLocks noChangeArrowheads="1"/>
                  </p:cNvSpPr>
                  <p:nvPr/>
                </p:nvSpPr>
                <p:spPr bwMode="auto">
                  <a:xfrm>
                    <a:off x="624" y="2072"/>
                    <a:ext cx="160" cy="152"/>
                  </a:xfrm>
                  <a:prstGeom prst="ellipse">
                    <a:avLst/>
                  </a:prstGeom>
                  <a:solidFill>
                    <a:srgbClr val="DDDDDD"/>
                  </a:solidFill>
                  <a:ln w="9525">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90" name="Oval 184"/>
                  <p:cNvSpPr>
                    <a:spLocks noChangeArrowheads="1"/>
                  </p:cNvSpPr>
                  <p:nvPr/>
                </p:nvSpPr>
                <p:spPr bwMode="auto">
                  <a:xfrm>
                    <a:off x="464" y="2072"/>
                    <a:ext cx="160" cy="152"/>
                  </a:xfrm>
                  <a:prstGeom prst="ellipse">
                    <a:avLst/>
                  </a:prstGeom>
                  <a:solidFill>
                    <a:srgbClr val="969696"/>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grpSp>
        <p:grpSp>
          <p:nvGrpSpPr>
            <p:cNvPr id="53440" name="Group 185"/>
            <p:cNvGrpSpPr>
              <a:grpSpLocks/>
            </p:cNvGrpSpPr>
            <p:nvPr/>
          </p:nvGrpSpPr>
          <p:grpSpPr bwMode="auto">
            <a:xfrm>
              <a:off x="4186" y="972"/>
              <a:ext cx="303" cy="1323"/>
              <a:chOff x="219" y="2052"/>
              <a:chExt cx="303" cy="1323"/>
            </a:xfrm>
          </p:grpSpPr>
          <p:grpSp>
            <p:nvGrpSpPr>
              <p:cNvPr id="53441" name="Group 186"/>
              <p:cNvGrpSpPr>
                <a:grpSpLocks/>
              </p:cNvGrpSpPr>
              <p:nvPr/>
            </p:nvGrpSpPr>
            <p:grpSpPr bwMode="auto">
              <a:xfrm>
                <a:off x="357" y="2056"/>
                <a:ext cx="165" cy="136"/>
                <a:chOff x="357" y="3028"/>
                <a:chExt cx="165" cy="136"/>
              </a:xfrm>
            </p:grpSpPr>
            <p:sp>
              <p:nvSpPr>
                <p:cNvPr id="53475" name="Oval 187"/>
                <p:cNvSpPr>
                  <a:spLocks noChangeArrowheads="1"/>
                </p:cNvSpPr>
                <p:nvPr/>
              </p:nvSpPr>
              <p:spPr bwMode="auto">
                <a:xfrm rot="5400000">
                  <a:off x="405" y="3061"/>
                  <a:ext cx="69"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76" name="Text Box 188"/>
                <p:cNvSpPr txBox="1">
                  <a:spLocks noChangeArrowheads="1"/>
                </p:cNvSpPr>
                <p:nvPr/>
              </p:nvSpPr>
              <p:spPr bwMode="auto">
                <a:xfrm>
                  <a:off x="357" y="3028"/>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grpSp>
          <p:grpSp>
            <p:nvGrpSpPr>
              <p:cNvPr id="53442" name="Group 189"/>
              <p:cNvGrpSpPr>
                <a:grpSpLocks/>
              </p:cNvGrpSpPr>
              <p:nvPr/>
            </p:nvGrpSpPr>
            <p:grpSpPr bwMode="auto">
              <a:xfrm>
                <a:off x="278" y="2375"/>
                <a:ext cx="165" cy="136"/>
                <a:chOff x="230" y="2883"/>
                <a:chExt cx="165" cy="136"/>
              </a:xfrm>
            </p:grpSpPr>
            <p:sp>
              <p:nvSpPr>
                <p:cNvPr id="53473" name="Oval 190"/>
                <p:cNvSpPr>
                  <a:spLocks noChangeArrowheads="1"/>
                </p:cNvSpPr>
                <p:nvPr/>
              </p:nvSpPr>
              <p:spPr bwMode="auto">
                <a:xfrm rot="5400000">
                  <a:off x="274" y="2912"/>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74" name="Text Box 191"/>
                <p:cNvSpPr txBox="1">
                  <a:spLocks noChangeArrowheads="1"/>
                </p:cNvSpPr>
                <p:nvPr/>
              </p:nvSpPr>
              <p:spPr bwMode="auto">
                <a:xfrm>
                  <a:off x="230" y="288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grpSp>
          <p:grpSp>
            <p:nvGrpSpPr>
              <p:cNvPr id="53443" name="Group 192"/>
              <p:cNvGrpSpPr>
                <a:grpSpLocks/>
              </p:cNvGrpSpPr>
              <p:nvPr/>
            </p:nvGrpSpPr>
            <p:grpSpPr bwMode="auto">
              <a:xfrm>
                <a:off x="224" y="2185"/>
                <a:ext cx="165" cy="136"/>
                <a:chOff x="224" y="2185"/>
                <a:chExt cx="165" cy="136"/>
              </a:xfrm>
            </p:grpSpPr>
            <p:sp>
              <p:nvSpPr>
                <p:cNvPr id="53471" name="Oval 193"/>
                <p:cNvSpPr>
                  <a:spLocks noChangeArrowheads="1"/>
                </p:cNvSpPr>
                <p:nvPr/>
              </p:nvSpPr>
              <p:spPr bwMode="auto">
                <a:xfrm rot="5400000">
                  <a:off x="271" y="2223"/>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72" name="Text Box 194"/>
                <p:cNvSpPr txBox="1">
                  <a:spLocks noChangeArrowheads="1"/>
                </p:cNvSpPr>
                <p:nvPr/>
              </p:nvSpPr>
              <p:spPr bwMode="auto">
                <a:xfrm>
                  <a:off x="224" y="2185"/>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grpSp>
          <p:grpSp>
            <p:nvGrpSpPr>
              <p:cNvPr id="53444" name="Group 195"/>
              <p:cNvGrpSpPr>
                <a:grpSpLocks/>
              </p:cNvGrpSpPr>
              <p:nvPr/>
            </p:nvGrpSpPr>
            <p:grpSpPr bwMode="auto">
              <a:xfrm>
                <a:off x="229" y="2052"/>
                <a:ext cx="165" cy="136"/>
                <a:chOff x="349" y="2800"/>
                <a:chExt cx="165" cy="136"/>
              </a:xfrm>
            </p:grpSpPr>
            <p:sp>
              <p:nvSpPr>
                <p:cNvPr id="53469" name="Oval 196"/>
                <p:cNvSpPr>
                  <a:spLocks noChangeArrowheads="1"/>
                </p:cNvSpPr>
                <p:nvPr/>
              </p:nvSpPr>
              <p:spPr bwMode="auto">
                <a:xfrm rot="5400000">
                  <a:off x="395" y="2835"/>
                  <a:ext cx="69" cy="63"/>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70" name="Text Box 197"/>
                <p:cNvSpPr txBox="1">
                  <a:spLocks noChangeArrowheads="1"/>
                </p:cNvSpPr>
                <p:nvPr/>
              </p:nvSpPr>
              <p:spPr bwMode="auto">
                <a:xfrm>
                  <a:off x="349" y="280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grpSp>
          <p:grpSp>
            <p:nvGrpSpPr>
              <p:cNvPr id="53445" name="Group 198"/>
              <p:cNvGrpSpPr>
                <a:grpSpLocks/>
              </p:cNvGrpSpPr>
              <p:nvPr/>
            </p:nvGrpSpPr>
            <p:grpSpPr bwMode="auto">
              <a:xfrm>
                <a:off x="357" y="3028"/>
                <a:ext cx="165" cy="136"/>
                <a:chOff x="357" y="3028"/>
                <a:chExt cx="165" cy="136"/>
              </a:xfrm>
            </p:grpSpPr>
            <p:sp>
              <p:nvSpPr>
                <p:cNvPr id="53467" name="Oval 199"/>
                <p:cNvSpPr>
                  <a:spLocks noChangeArrowheads="1"/>
                </p:cNvSpPr>
                <p:nvPr/>
              </p:nvSpPr>
              <p:spPr bwMode="auto">
                <a:xfrm rot="5400000">
                  <a:off x="405" y="3061"/>
                  <a:ext cx="69"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68" name="Text Box 200"/>
                <p:cNvSpPr txBox="1">
                  <a:spLocks noChangeArrowheads="1"/>
                </p:cNvSpPr>
                <p:nvPr/>
              </p:nvSpPr>
              <p:spPr bwMode="auto">
                <a:xfrm>
                  <a:off x="357" y="3028"/>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grpSp>
          <p:grpSp>
            <p:nvGrpSpPr>
              <p:cNvPr id="53446" name="Group 201"/>
              <p:cNvGrpSpPr>
                <a:grpSpLocks/>
              </p:cNvGrpSpPr>
              <p:nvPr/>
            </p:nvGrpSpPr>
            <p:grpSpPr bwMode="auto">
              <a:xfrm>
                <a:off x="230" y="2883"/>
                <a:ext cx="165" cy="136"/>
                <a:chOff x="230" y="2883"/>
                <a:chExt cx="165" cy="136"/>
              </a:xfrm>
            </p:grpSpPr>
            <p:sp>
              <p:nvSpPr>
                <p:cNvPr id="53465" name="Oval 202"/>
                <p:cNvSpPr>
                  <a:spLocks noChangeArrowheads="1"/>
                </p:cNvSpPr>
                <p:nvPr/>
              </p:nvSpPr>
              <p:spPr bwMode="auto">
                <a:xfrm rot="5400000">
                  <a:off x="274" y="2912"/>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66" name="Text Box 203"/>
                <p:cNvSpPr txBox="1">
                  <a:spLocks noChangeArrowheads="1"/>
                </p:cNvSpPr>
                <p:nvPr/>
              </p:nvSpPr>
              <p:spPr bwMode="auto">
                <a:xfrm>
                  <a:off x="230" y="288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grpSp>
          <p:grpSp>
            <p:nvGrpSpPr>
              <p:cNvPr id="53447" name="Group 204"/>
              <p:cNvGrpSpPr>
                <a:grpSpLocks/>
              </p:cNvGrpSpPr>
              <p:nvPr/>
            </p:nvGrpSpPr>
            <p:grpSpPr bwMode="auto">
              <a:xfrm>
                <a:off x="219" y="3037"/>
                <a:ext cx="165" cy="136"/>
                <a:chOff x="219" y="3037"/>
                <a:chExt cx="165" cy="136"/>
              </a:xfrm>
            </p:grpSpPr>
            <p:sp>
              <p:nvSpPr>
                <p:cNvPr id="53463" name="Oval 205"/>
                <p:cNvSpPr>
                  <a:spLocks noChangeArrowheads="1"/>
                </p:cNvSpPr>
                <p:nvPr/>
              </p:nvSpPr>
              <p:spPr bwMode="auto">
                <a:xfrm rot="5400000">
                  <a:off x="263" y="3075"/>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64" name="Text Box 206"/>
                <p:cNvSpPr txBox="1">
                  <a:spLocks noChangeArrowheads="1"/>
                </p:cNvSpPr>
                <p:nvPr/>
              </p:nvSpPr>
              <p:spPr bwMode="auto">
                <a:xfrm>
                  <a:off x="219" y="3037"/>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grpSp>
          <p:grpSp>
            <p:nvGrpSpPr>
              <p:cNvPr id="53448" name="Group 207"/>
              <p:cNvGrpSpPr>
                <a:grpSpLocks/>
              </p:cNvGrpSpPr>
              <p:nvPr/>
            </p:nvGrpSpPr>
            <p:grpSpPr bwMode="auto">
              <a:xfrm>
                <a:off x="349" y="2800"/>
                <a:ext cx="165" cy="136"/>
                <a:chOff x="349" y="2800"/>
                <a:chExt cx="165" cy="136"/>
              </a:xfrm>
            </p:grpSpPr>
            <p:sp>
              <p:nvSpPr>
                <p:cNvPr id="53461" name="Oval 208"/>
                <p:cNvSpPr>
                  <a:spLocks noChangeArrowheads="1"/>
                </p:cNvSpPr>
                <p:nvPr/>
              </p:nvSpPr>
              <p:spPr bwMode="auto">
                <a:xfrm rot="5400000">
                  <a:off x="395" y="2835"/>
                  <a:ext cx="69" cy="63"/>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62" name="Text Box 209"/>
                <p:cNvSpPr txBox="1">
                  <a:spLocks noChangeArrowheads="1"/>
                </p:cNvSpPr>
                <p:nvPr/>
              </p:nvSpPr>
              <p:spPr bwMode="auto">
                <a:xfrm>
                  <a:off x="349" y="280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grpSp>
          <p:grpSp>
            <p:nvGrpSpPr>
              <p:cNvPr id="53449" name="Group 210"/>
              <p:cNvGrpSpPr>
                <a:grpSpLocks/>
              </p:cNvGrpSpPr>
              <p:nvPr/>
            </p:nvGrpSpPr>
            <p:grpSpPr bwMode="auto">
              <a:xfrm>
                <a:off x="261" y="2632"/>
                <a:ext cx="165" cy="136"/>
                <a:chOff x="357" y="3028"/>
                <a:chExt cx="165" cy="136"/>
              </a:xfrm>
            </p:grpSpPr>
            <p:sp>
              <p:nvSpPr>
                <p:cNvPr id="53459" name="Oval 211"/>
                <p:cNvSpPr>
                  <a:spLocks noChangeArrowheads="1"/>
                </p:cNvSpPr>
                <p:nvPr/>
              </p:nvSpPr>
              <p:spPr bwMode="auto">
                <a:xfrm rot="5400000">
                  <a:off x="405" y="3061"/>
                  <a:ext cx="69"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60" name="Text Box 212"/>
                <p:cNvSpPr txBox="1">
                  <a:spLocks noChangeArrowheads="1"/>
                </p:cNvSpPr>
                <p:nvPr/>
              </p:nvSpPr>
              <p:spPr bwMode="auto">
                <a:xfrm>
                  <a:off x="357" y="3028"/>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grpSp>
          <p:grpSp>
            <p:nvGrpSpPr>
              <p:cNvPr id="53450" name="Group 213"/>
              <p:cNvGrpSpPr>
                <a:grpSpLocks/>
              </p:cNvGrpSpPr>
              <p:nvPr/>
            </p:nvGrpSpPr>
            <p:grpSpPr bwMode="auto">
              <a:xfrm>
                <a:off x="310" y="3239"/>
                <a:ext cx="165" cy="136"/>
                <a:chOff x="230" y="2883"/>
                <a:chExt cx="165" cy="136"/>
              </a:xfrm>
            </p:grpSpPr>
            <p:sp>
              <p:nvSpPr>
                <p:cNvPr id="53457" name="Oval 214"/>
                <p:cNvSpPr>
                  <a:spLocks noChangeArrowheads="1"/>
                </p:cNvSpPr>
                <p:nvPr/>
              </p:nvSpPr>
              <p:spPr bwMode="auto">
                <a:xfrm rot="5400000">
                  <a:off x="274" y="2912"/>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58" name="Text Box 215"/>
                <p:cNvSpPr txBox="1">
                  <a:spLocks noChangeArrowheads="1"/>
                </p:cNvSpPr>
                <p:nvPr/>
              </p:nvSpPr>
              <p:spPr bwMode="auto">
                <a:xfrm>
                  <a:off x="230" y="288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grpSp>
          <p:grpSp>
            <p:nvGrpSpPr>
              <p:cNvPr id="53451" name="Group 216"/>
              <p:cNvGrpSpPr>
                <a:grpSpLocks/>
              </p:cNvGrpSpPr>
              <p:nvPr/>
            </p:nvGrpSpPr>
            <p:grpSpPr bwMode="auto">
              <a:xfrm>
                <a:off x="323" y="2497"/>
                <a:ext cx="165" cy="136"/>
                <a:chOff x="323" y="2497"/>
                <a:chExt cx="165" cy="136"/>
              </a:xfrm>
            </p:grpSpPr>
            <p:sp>
              <p:nvSpPr>
                <p:cNvPr id="53455" name="Oval 217"/>
                <p:cNvSpPr>
                  <a:spLocks noChangeArrowheads="1"/>
                </p:cNvSpPr>
                <p:nvPr/>
              </p:nvSpPr>
              <p:spPr bwMode="auto">
                <a:xfrm rot="5400000">
                  <a:off x="367" y="2535"/>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56" name="Text Box 218"/>
                <p:cNvSpPr txBox="1">
                  <a:spLocks noChangeArrowheads="1"/>
                </p:cNvSpPr>
                <p:nvPr/>
              </p:nvSpPr>
              <p:spPr bwMode="auto">
                <a:xfrm>
                  <a:off x="323" y="2497"/>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grpSp>
          <p:grpSp>
            <p:nvGrpSpPr>
              <p:cNvPr id="53452" name="Group 219"/>
              <p:cNvGrpSpPr>
                <a:grpSpLocks/>
              </p:cNvGrpSpPr>
              <p:nvPr/>
            </p:nvGrpSpPr>
            <p:grpSpPr bwMode="auto">
              <a:xfrm>
                <a:off x="349" y="2244"/>
                <a:ext cx="165" cy="136"/>
                <a:chOff x="349" y="2800"/>
                <a:chExt cx="165" cy="136"/>
              </a:xfrm>
            </p:grpSpPr>
            <p:sp>
              <p:nvSpPr>
                <p:cNvPr id="53453" name="Oval 220"/>
                <p:cNvSpPr>
                  <a:spLocks noChangeArrowheads="1"/>
                </p:cNvSpPr>
                <p:nvPr/>
              </p:nvSpPr>
              <p:spPr bwMode="auto">
                <a:xfrm rot="5400000">
                  <a:off x="395" y="2835"/>
                  <a:ext cx="69" cy="63"/>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54" name="Text Box 221"/>
                <p:cNvSpPr txBox="1">
                  <a:spLocks noChangeArrowheads="1"/>
                </p:cNvSpPr>
                <p:nvPr/>
              </p:nvSpPr>
              <p:spPr bwMode="auto">
                <a:xfrm>
                  <a:off x="349" y="280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grpSp>
        </p:grpSp>
      </p:grpSp>
      <p:grpSp>
        <p:nvGrpSpPr>
          <p:cNvPr id="1855553" name="Group 222"/>
          <p:cNvGrpSpPr>
            <a:grpSpLocks/>
          </p:cNvGrpSpPr>
          <p:nvPr/>
        </p:nvGrpSpPr>
        <p:grpSpPr bwMode="auto">
          <a:xfrm>
            <a:off x="7450138" y="2324100"/>
            <a:ext cx="296862" cy="2085975"/>
            <a:chOff x="-402" y="1835"/>
            <a:chExt cx="187" cy="1314"/>
          </a:xfrm>
        </p:grpSpPr>
        <p:sp>
          <p:nvSpPr>
            <p:cNvPr id="53398" name="Oval 223"/>
            <p:cNvSpPr>
              <a:spLocks noChangeArrowheads="1"/>
            </p:cNvSpPr>
            <p:nvPr/>
          </p:nvSpPr>
          <p:spPr bwMode="auto">
            <a:xfrm rot="5400000">
              <a:off x="-355" y="2080"/>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99" name="Text Box 224"/>
            <p:cNvSpPr txBox="1">
              <a:spLocks noChangeArrowheads="1"/>
            </p:cNvSpPr>
            <p:nvPr/>
          </p:nvSpPr>
          <p:spPr bwMode="auto">
            <a:xfrm>
              <a:off x="-400" y="2044"/>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00" name="Oval 225"/>
            <p:cNvSpPr>
              <a:spLocks noChangeArrowheads="1"/>
            </p:cNvSpPr>
            <p:nvPr/>
          </p:nvSpPr>
          <p:spPr bwMode="auto">
            <a:xfrm rot="5400000">
              <a:off x="-356" y="2356"/>
              <a:ext cx="69" cy="64"/>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01" name="Text Box 226"/>
            <p:cNvSpPr txBox="1">
              <a:spLocks noChangeArrowheads="1"/>
            </p:cNvSpPr>
            <p:nvPr/>
          </p:nvSpPr>
          <p:spPr bwMode="auto">
            <a:xfrm>
              <a:off x="-400" y="2317"/>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sp>
          <p:nvSpPr>
            <p:cNvPr id="53402" name="Oval 227"/>
            <p:cNvSpPr>
              <a:spLocks noChangeArrowheads="1"/>
            </p:cNvSpPr>
            <p:nvPr/>
          </p:nvSpPr>
          <p:spPr bwMode="auto">
            <a:xfrm rot="5400000">
              <a:off x="-355" y="2150"/>
              <a:ext cx="69"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03" name="Text Box 228"/>
            <p:cNvSpPr txBox="1">
              <a:spLocks noChangeArrowheads="1"/>
            </p:cNvSpPr>
            <p:nvPr/>
          </p:nvSpPr>
          <p:spPr bwMode="auto">
            <a:xfrm>
              <a:off x="-401" y="211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sp>
          <p:nvSpPr>
            <p:cNvPr id="53404" name="Oval 229"/>
            <p:cNvSpPr>
              <a:spLocks noChangeArrowheads="1"/>
            </p:cNvSpPr>
            <p:nvPr/>
          </p:nvSpPr>
          <p:spPr bwMode="auto">
            <a:xfrm rot="5400000">
              <a:off x="-356" y="1943"/>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05" name="Text Box 230"/>
            <p:cNvSpPr txBox="1">
              <a:spLocks noChangeArrowheads="1"/>
            </p:cNvSpPr>
            <p:nvPr/>
          </p:nvSpPr>
          <p:spPr bwMode="auto">
            <a:xfrm>
              <a:off x="-400" y="191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sp>
          <p:nvSpPr>
            <p:cNvPr id="53406" name="Oval 231"/>
            <p:cNvSpPr>
              <a:spLocks noChangeArrowheads="1"/>
            </p:cNvSpPr>
            <p:nvPr/>
          </p:nvSpPr>
          <p:spPr bwMode="auto">
            <a:xfrm rot="5400000">
              <a:off x="-355" y="1871"/>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07" name="Text Box 232"/>
            <p:cNvSpPr txBox="1">
              <a:spLocks noChangeArrowheads="1"/>
            </p:cNvSpPr>
            <p:nvPr/>
          </p:nvSpPr>
          <p:spPr bwMode="auto">
            <a:xfrm>
              <a:off x="-400" y="1835"/>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08" name="Oval 233"/>
            <p:cNvSpPr>
              <a:spLocks noChangeArrowheads="1"/>
            </p:cNvSpPr>
            <p:nvPr/>
          </p:nvSpPr>
          <p:spPr bwMode="auto">
            <a:xfrm rot="5400000">
              <a:off x="-356" y="2012"/>
              <a:ext cx="69" cy="64"/>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09" name="Text Box 234"/>
            <p:cNvSpPr txBox="1">
              <a:spLocks noChangeArrowheads="1"/>
            </p:cNvSpPr>
            <p:nvPr/>
          </p:nvSpPr>
          <p:spPr bwMode="auto">
            <a:xfrm>
              <a:off x="-400" y="197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sp>
          <p:nvSpPr>
            <p:cNvPr id="53410" name="Oval 235"/>
            <p:cNvSpPr>
              <a:spLocks noChangeArrowheads="1"/>
            </p:cNvSpPr>
            <p:nvPr/>
          </p:nvSpPr>
          <p:spPr bwMode="auto">
            <a:xfrm rot="5400000">
              <a:off x="-356" y="2289"/>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11" name="Text Box 236"/>
            <p:cNvSpPr txBox="1">
              <a:spLocks noChangeArrowheads="1"/>
            </p:cNvSpPr>
            <p:nvPr/>
          </p:nvSpPr>
          <p:spPr bwMode="auto">
            <a:xfrm>
              <a:off x="-400" y="2256"/>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sp>
          <p:nvSpPr>
            <p:cNvPr id="53412" name="Oval 237"/>
            <p:cNvSpPr>
              <a:spLocks noChangeArrowheads="1"/>
            </p:cNvSpPr>
            <p:nvPr/>
          </p:nvSpPr>
          <p:spPr bwMode="auto">
            <a:xfrm rot="5400000">
              <a:off x="-355" y="2495"/>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13" name="Text Box 238"/>
            <p:cNvSpPr txBox="1">
              <a:spLocks noChangeArrowheads="1"/>
            </p:cNvSpPr>
            <p:nvPr/>
          </p:nvSpPr>
          <p:spPr bwMode="auto">
            <a:xfrm>
              <a:off x="-400" y="2459"/>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14" name="Oval 239"/>
            <p:cNvSpPr>
              <a:spLocks noChangeArrowheads="1"/>
            </p:cNvSpPr>
            <p:nvPr/>
          </p:nvSpPr>
          <p:spPr bwMode="auto">
            <a:xfrm rot="5400000">
              <a:off x="-354" y="2218"/>
              <a:ext cx="69" cy="64"/>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15" name="Text Box 240"/>
            <p:cNvSpPr txBox="1">
              <a:spLocks noChangeArrowheads="1"/>
            </p:cNvSpPr>
            <p:nvPr/>
          </p:nvSpPr>
          <p:spPr bwMode="auto">
            <a:xfrm>
              <a:off x="-401" y="2179"/>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sp>
          <p:nvSpPr>
            <p:cNvPr id="53416" name="Oval 241"/>
            <p:cNvSpPr>
              <a:spLocks noChangeArrowheads="1"/>
            </p:cNvSpPr>
            <p:nvPr/>
          </p:nvSpPr>
          <p:spPr bwMode="auto">
            <a:xfrm rot="5400000">
              <a:off x="-355" y="2565"/>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17" name="Text Box 242"/>
            <p:cNvSpPr txBox="1">
              <a:spLocks noChangeArrowheads="1"/>
            </p:cNvSpPr>
            <p:nvPr/>
          </p:nvSpPr>
          <p:spPr bwMode="auto">
            <a:xfrm>
              <a:off x="-400" y="2529"/>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18" name="Oval 243"/>
            <p:cNvSpPr>
              <a:spLocks noChangeArrowheads="1"/>
            </p:cNvSpPr>
            <p:nvPr/>
          </p:nvSpPr>
          <p:spPr bwMode="auto">
            <a:xfrm rot="5400000">
              <a:off x="-355" y="2426"/>
              <a:ext cx="69" cy="64"/>
            </a:xfrm>
            <a:prstGeom prst="ellipse">
              <a:avLst/>
            </a:prstGeom>
            <a:solidFill>
              <a:srgbClr val="FF7C8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19" name="Text Box 244"/>
            <p:cNvSpPr txBox="1">
              <a:spLocks noChangeArrowheads="1"/>
            </p:cNvSpPr>
            <p:nvPr/>
          </p:nvSpPr>
          <p:spPr bwMode="auto">
            <a:xfrm>
              <a:off x="-400" y="2389"/>
              <a:ext cx="18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20" name="Oval 245"/>
            <p:cNvSpPr>
              <a:spLocks noChangeArrowheads="1"/>
            </p:cNvSpPr>
            <p:nvPr/>
          </p:nvSpPr>
          <p:spPr bwMode="auto">
            <a:xfrm rot="5400000">
              <a:off x="-354" y="2768"/>
              <a:ext cx="69" cy="64"/>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21" name="Text Box 246"/>
            <p:cNvSpPr txBox="1">
              <a:spLocks noChangeArrowheads="1"/>
            </p:cNvSpPr>
            <p:nvPr/>
          </p:nvSpPr>
          <p:spPr bwMode="auto">
            <a:xfrm>
              <a:off x="-397" y="2735"/>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sp>
          <p:nvSpPr>
            <p:cNvPr id="53422" name="Oval 247"/>
            <p:cNvSpPr>
              <a:spLocks noChangeArrowheads="1"/>
            </p:cNvSpPr>
            <p:nvPr/>
          </p:nvSpPr>
          <p:spPr bwMode="auto">
            <a:xfrm rot="5400000">
              <a:off x="-351" y="2698"/>
              <a:ext cx="69" cy="64"/>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23" name="Text Box 248"/>
            <p:cNvSpPr txBox="1">
              <a:spLocks noChangeArrowheads="1"/>
            </p:cNvSpPr>
            <p:nvPr/>
          </p:nvSpPr>
          <p:spPr bwMode="auto">
            <a:xfrm>
              <a:off x="-398" y="2659"/>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sp>
          <p:nvSpPr>
            <p:cNvPr id="53424" name="Oval 249"/>
            <p:cNvSpPr>
              <a:spLocks noChangeArrowheads="1"/>
            </p:cNvSpPr>
            <p:nvPr/>
          </p:nvSpPr>
          <p:spPr bwMode="auto">
            <a:xfrm rot="5400000">
              <a:off x="-352" y="2630"/>
              <a:ext cx="69"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25" name="Text Box 250"/>
            <p:cNvSpPr txBox="1">
              <a:spLocks noChangeArrowheads="1"/>
            </p:cNvSpPr>
            <p:nvPr/>
          </p:nvSpPr>
          <p:spPr bwMode="auto">
            <a:xfrm>
              <a:off x="-399" y="259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sp>
          <p:nvSpPr>
            <p:cNvPr id="53426" name="Oval 251"/>
            <p:cNvSpPr>
              <a:spLocks noChangeArrowheads="1"/>
            </p:cNvSpPr>
            <p:nvPr/>
          </p:nvSpPr>
          <p:spPr bwMode="auto">
            <a:xfrm rot="5400000">
              <a:off x="-355" y="2837"/>
              <a:ext cx="69" cy="64"/>
            </a:xfrm>
            <a:prstGeom prst="ellipse">
              <a:avLst/>
            </a:prstGeom>
            <a:solidFill>
              <a:srgbClr val="FF0000"/>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27" name="Text Box 252"/>
            <p:cNvSpPr txBox="1">
              <a:spLocks noChangeArrowheads="1"/>
            </p:cNvSpPr>
            <p:nvPr/>
          </p:nvSpPr>
          <p:spPr bwMode="auto">
            <a:xfrm>
              <a:off x="-400" y="2801"/>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C</a:t>
              </a:r>
            </a:p>
          </p:txBody>
        </p:sp>
        <p:sp>
          <p:nvSpPr>
            <p:cNvPr id="53428" name="Oval 253"/>
            <p:cNvSpPr>
              <a:spLocks noChangeArrowheads="1"/>
            </p:cNvSpPr>
            <p:nvPr/>
          </p:nvSpPr>
          <p:spPr bwMode="auto">
            <a:xfrm rot="5400000">
              <a:off x="-355" y="2907"/>
              <a:ext cx="69" cy="64"/>
            </a:xfrm>
            <a:prstGeom prst="ellipse">
              <a:avLst/>
            </a:prstGeom>
            <a:solidFill>
              <a:srgbClr val="99CCFF"/>
            </a:solidFill>
            <a:ln w="9525">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29" name="Text Box 254"/>
            <p:cNvSpPr txBox="1">
              <a:spLocks noChangeArrowheads="1"/>
            </p:cNvSpPr>
            <p:nvPr/>
          </p:nvSpPr>
          <p:spPr bwMode="auto">
            <a:xfrm>
              <a:off x="-401" y="287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sp>
          <p:nvSpPr>
            <p:cNvPr id="53430" name="Oval 255"/>
            <p:cNvSpPr>
              <a:spLocks noChangeArrowheads="1"/>
            </p:cNvSpPr>
            <p:nvPr/>
          </p:nvSpPr>
          <p:spPr bwMode="auto">
            <a:xfrm rot="5400000">
              <a:off x="-356" y="3046"/>
              <a:ext cx="69" cy="64"/>
            </a:xfrm>
            <a:prstGeom prst="ellipse">
              <a:avLst/>
            </a:prstGeom>
            <a:solidFill>
              <a:srgbClr val="66FF99"/>
            </a:solidFill>
            <a:ln w="9525">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31" name="Text Box 256"/>
            <p:cNvSpPr txBox="1">
              <a:spLocks noChangeArrowheads="1"/>
            </p:cNvSpPr>
            <p:nvPr/>
          </p:nvSpPr>
          <p:spPr bwMode="auto">
            <a:xfrm>
              <a:off x="-402" y="301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sp>
          <p:nvSpPr>
            <p:cNvPr id="53432" name="Oval 257"/>
            <p:cNvSpPr>
              <a:spLocks noChangeArrowheads="1"/>
            </p:cNvSpPr>
            <p:nvPr/>
          </p:nvSpPr>
          <p:spPr bwMode="auto">
            <a:xfrm rot="5400000">
              <a:off x="-354" y="2975"/>
              <a:ext cx="69" cy="64"/>
            </a:xfrm>
            <a:prstGeom prst="ellipse">
              <a:avLst/>
            </a:prstGeom>
            <a:solidFill>
              <a:schemeClr val="accent1"/>
            </a:solidFill>
            <a:ln w="9525">
              <a:solidFill>
                <a:schemeClr val="tx1"/>
              </a:solidFill>
              <a:prstDash val="sysDot"/>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33" name="Text Box 258"/>
            <p:cNvSpPr txBox="1">
              <a:spLocks noChangeArrowheads="1"/>
            </p:cNvSpPr>
            <p:nvPr/>
          </p:nvSpPr>
          <p:spPr bwMode="auto">
            <a:xfrm>
              <a:off x="-398" y="2936"/>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A</a:t>
              </a:r>
            </a:p>
          </p:txBody>
        </p:sp>
        <p:sp>
          <p:nvSpPr>
            <p:cNvPr id="53434" name="Oval 259"/>
            <p:cNvSpPr>
              <a:spLocks noChangeArrowheads="1"/>
            </p:cNvSpPr>
            <p:nvPr/>
          </p:nvSpPr>
          <p:spPr bwMode="auto">
            <a:xfrm rot="5400000">
              <a:off x="-354" y="2838"/>
              <a:ext cx="69" cy="63"/>
            </a:xfrm>
            <a:prstGeom prst="ellipse">
              <a:avLst/>
            </a:prstGeom>
            <a:solidFill>
              <a:srgbClr val="FF7C8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35" name="Oval 260"/>
            <p:cNvSpPr>
              <a:spLocks noChangeArrowheads="1"/>
            </p:cNvSpPr>
            <p:nvPr/>
          </p:nvSpPr>
          <p:spPr bwMode="auto">
            <a:xfrm rot="5400000">
              <a:off x="-353" y="2909"/>
              <a:ext cx="68" cy="62"/>
            </a:xfrm>
            <a:prstGeom prst="ellipse">
              <a:avLst/>
            </a:prstGeom>
            <a:solidFill>
              <a:srgbClr val="DDDDDD">
                <a:alpha val="50195"/>
              </a:srgbClr>
            </a:solidFill>
            <a:ln>
              <a:noFill/>
            </a:ln>
            <a:extLst>
              <a:ext uri="{91240B29-F687-4f45-9708-019B960494DF}">
                <a14:hiddenLine xmlns:a14="http://schemas.microsoft.com/office/drawing/2010/main" w="9525">
                  <a:solidFill>
                    <a:srgbClr val="000000"/>
                  </a:solidFill>
                  <a:prstDash val="sysDot"/>
                  <a:round/>
                  <a:headEnd/>
                  <a:tailEnd/>
                </a14:hiddenLine>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36" name="Oval 261"/>
            <p:cNvSpPr>
              <a:spLocks noChangeArrowheads="1"/>
            </p:cNvSpPr>
            <p:nvPr/>
          </p:nvSpPr>
          <p:spPr bwMode="auto">
            <a:xfrm rot="5400000">
              <a:off x="-355" y="3047"/>
              <a:ext cx="69" cy="63"/>
            </a:xfrm>
            <a:prstGeom prst="ellipse">
              <a:avLst/>
            </a:prstGeom>
            <a:solidFill>
              <a:srgbClr val="F8F8F8">
                <a:alpha val="79999"/>
              </a:srgbClr>
            </a:solidFill>
            <a:ln>
              <a:noFill/>
            </a:ln>
            <a:extLst>
              <a:ext uri="{91240B29-F687-4f45-9708-019B960494DF}">
                <a14:hiddenLine xmlns:a14="http://schemas.microsoft.com/office/drawing/2010/main" w="9525">
                  <a:solidFill>
                    <a:srgbClr val="000000"/>
                  </a:solidFill>
                  <a:prstDash val="sysDot"/>
                  <a:round/>
                  <a:headEnd/>
                  <a:tailEnd/>
                </a14:hiddenLine>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437" name="Oval 262"/>
            <p:cNvSpPr>
              <a:spLocks noChangeArrowheads="1"/>
            </p:cNvSpPr>
            <p:nvPr/>
          </p:nvSpPr>
          <p:spPr bwMode="auto">
            <a:xfrm rot="5400000">
              <a:off x="-352" y="2976"/>
              <a:ext cx="68" cy="63"/>
            </a:xfrm>
            <a:prstGeom prst="ellipse">
              <a:avLst/>
            </a:prstGeom>
            <a:solidFill>
              <a:srgbClr val="EAEAEA">
                <a:alpha val="50195"/>
              </a:srgbClr>
            </a:solidFill>
            <a:ln>
              <a:noFill/>
            </a:ln>
            <a:extLst>
              <a:ext uri="{91240B29-F687-4f45-9708-019B960494DF}">
                <a14:hiddenLine xmlns:a14="http://schemas.microsoft.com/office/drawing/2010/main" w="9525">
                  <a:solidFill>
                    <a:srgbClr val="000000"/>
                  </a:solidFill>
                  <a:prstDash val="sysDot"/>
                  <a:round/>
                  <a:headEnd/>
                  <a:tailEnd/>
                </a14:hiddenLine>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1855555" name="Group 263"/>
          <p:cNvGrpSpPr>
            <a:grpSpLocks/>
          </p:cNvGrpSpPr>
          <p:nvPr/>
        </p:nvGrpSpPr>
        <p:grpSpPr bwMode="auto">
          <a:xfrm>
            <a:off x="7446963" y="2211388"/>
            <a:ext cx="261937" cy="215900"/>
            <a:chOff x="4691" y="1137"/>
            <a:chExt cx="165" cy="136"/>
          </a:xfrm>
        </p:grpSpPr>
        <p:sp>
          <p:nvSpPr>
            <p:cNvPr id="53396" name="Oval 264"/>
            <p:cNvSpPr>
              <a:spLocks noChangeArrowheads="1"/>
            </p:cNvSpPr>
            <p:nvPr/>
          </p:nvSpPr>
          <p:spPr bwMode="auto">
            <a:xfrm rot="5400000">
              <a:off x="4741" y="1170"/>
              <a:ext cx="68" cy="64"/>
            </a:xfrm>
            <a:prstGeom prst="ellipse">
              <a:avLst/>
            </a:prstGeom>
            <a:solidFill>
              <a:srgbClr val="99CCFF"/>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97" name="Text Box 265"/>
            <p:cNvSpPr txBox="1">
              <a:spLocks noChangeArrowheads="1"/>
            </p:cNvSpPr>
            <p:nvPr/>
          </p:nvSpPr>
          <p:spPr bwMode="auto">
            <a:xfrm>
              <a:off x="4691" y="1137"/>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G</a:t>
              </a:r>
            </a:p>
          </p:txBody>
        </p:sp>
      </p:grpSp>
      <p:grpSp>
        <p:nvGrpSpPr>
          <p:cNvPr id="1855556" name="Group 266"/>
          <p:cNvGrpSpPr>
            <a:grpSpLocks/>
          </p:cNvGrpSpPr>
          <p:nvPr/>
        </p:nvGrpSpPr>
        <p:grpSpPr bwMode="auto">
          <a:xfrm>
            <a:off x="7451725" y="2101850"/>
            <a:ext cx="261938" cy="215900"/>
            <a:chOff x="729" y="2150"/>
            <a:chExt cx="165" cy="136"/>
          </a:xfrm>
        </p:grpSpPr>
        <p:sp>
          <p:nvSpPr>
            <p:cNvPr id="53394" name="Oval 267"/>
            <p:cNvSpPr>
              <a:spLocks noChangeArrowheads="1"/>
            </p:cNvSpPr>
            <p:nvPr/>
          </p:nvSpPr>
          <p:spPr bwMode="auto">
            <a:xfrm rot="5400000">
              <a:off x="772" y="2183"/>
              <a:ext cx="69" cy="63"/>
            </a:xfrm>
            <a:prstGeom prst="ellipse">
              <a:avLst/>
            </a:prstGeom>
            <a:solidFill>
              <a:srgbClr val="66FF99"/>
            </a:solidFill>
            <a:ln w="9525">
              <a:solidFill>
                <a:schemeClr val="tx1"/>
              </a:solidFill>
              <a:round/>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95" name="Text Box 268"/>
            <p:cNvSpPr txBox="1">
              <a:spLocks noChangeArrowheads="1"/>
            </p:cNvSpPr>
            <p:nvPr/>
          </p:nvSpPr>
          <p:spPr bwMode="auto">
            <a:xfrm>
              <a:off x="729" y="2150"/>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800" b="1">
                  <a:solidFill>
                    <a:schemeClr val="tx2"/>
                  </a:solidFill>
                  <a:latin typeface="Lucida Grande" charset="0"/>
                </a:rPr>
                <a:t>T</a:t>
              </a:r>
            </a:p>
          </p:txBody>
        </p:sp>
      </p:grpSp>
      <p:grpSp>
        <p:nvGrpSpPr>
          <p:cNvPr id="1855557" name="Group 269"/>
          <p:cNvGrpSpPr>
            <a:grpSpLocks/>
          </p:cNvGrpSpPr>
          <p:nvPr/>
        </p:nvGrpSpPr>
        <p:grpSpPr bwMode="auto">
          <a:xfrm rot="16200000" flipH="1">
            <a:off x="7196932" y="2575718"/>
            <a:ext cx="1720850" cy="919163"/>
            <a:chOff x="1864" y="3008"/>
            <a:chExt cx="1336" cy="784"/>
          </a:xfrm>
        </p:grpSpPr>
        <p:grpSp>
          <p:nvGrpSpPr>
            <p:cNvPr id="53387" name="Group 270"/>
            <p:cNvGrpSpPr>
              <a:grpSpLocks/>
            </p:cNvGrpSpPr>
            <p:nvPr/>
          </p:nvGrpSpPr>
          <p:grpSpPr bwMode="auto">
            <a:xfrm>
              <a:off x="1944" y="3008"/>
              <a:ext cx="1256" cy="760"/>
              <a:chOff x="1888" y="1344"/>
              <a:chExt cx="2640" cy="2168"/>
            </a:xfrm>
          </p:grpSpPr>
          <p:sp>
            <p:nvSpPr>
              <p:cNvPr id="53389" name="Line 271"/>
              <p:cNvSpPr>
                <a:spLocks noChangeShapeType="1"/>
              </p:cNvSpPr>
              <p:nvPr/>
            </p:nvSpPr>
            <p:spPr bwMode="auto">
              <a:xfrm flipH="1" flipV="1">
                <a:off x="1888" y="1344"/>
                <a:ext cx="2616" cy="216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90" name="Line 272"/>
              <p:cNvSpPr>
                <a:spLocks noChangeShapeType="1"/>
              </p:cNvSpPr>
              <p:nvPr/>
            </p:nvSpPr>
            <p:spPr bwMode="auto">
              <a:xfrm flipH="1" flipV="1">
                <a:off x="3544" y="2432"/>
                <a:ext cx="960" cy="106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91" name="Line 273"/>
              <p:cNvSpPr>
                <a:spLocks noChangeShapeType="1"/>
              </p:cNvSpPr>
              <p:nvPr/>
            </p:nvSpPr>
            <p:spPr bwMode="auto">
              <a:xfrm flipH="1" flipV="1">
                <a:off x="3888" y="2472"/>
                <a:ext cx="640" cy="104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92" name="Line 274"/>
              <p:cNvSpPr>
                <a:spLocks noChangeShapeType="1"/>
              </p:cNvSpPr>
              <p:nvPr/>
            </p:nvSpPr>
            <p:spPr bwMode="auto">
              <a:xfrm flipH="1" flipV="1">
                <a:off x="3600" y="2960"/>
                <a:ext cx="912" cy="54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93" name="Line 275"/>
              <p:cNvSpPr>
                <a:spLocks noChangeShapeType="1"/>
              </p:cNvSpPr>
              <p:nvPr/>
            </p:nvSpPr>
            <p:spPr bwMode="auto">
              <a:xfrm flipH="1" flipV="1">
                <a:off x="4088" y="2528"/>
                <a:ext cx="424" cy="96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88" name="Line 276"/>
            <p:cNvSpPr>
              <a:spLocks noChangeShapeType="1"/>
            </p:cNvSpPr>
            <p:nvPr/>
          </p:nvSpPr>
          <p:spPr bwMode="auto">
            <a:xfrm>
              <a:off x="1864" y="3072"/>
              <a:ext cx="0" cy="720"/>
            </a:xfrm>
            <a:prstGeom prst="line">
              <a:avLst/>
            </a:prstGeom>
            <a:noFill/>
            <a:ln w="28575">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855560" name="Group 277"/>
          <p:cNvGrpSpPr>
            <a:grpSpLocks/>
          </p:cNvGrpSpPr>
          <p:nvPr/>
        </p:nvGrpSpPr>
        <p:grpSpPr bwMode="auto">
          <a:xfrm>
            <a:off x="355600" y="4881563"/>
            <a:ext cx="600075" cy="819150"/>
            <a:chOff x="224" y="3075"/>
            <a:chExt cx="378" cy="516"/>
          </a:xfrm>
        </p:grpSpPr>
        <p:graphicFrame>
          <p:nvGraphicFramePr>
            <p:cNvPr id="53385" name="Object 278"/>
            <p:cNvGraphicFramePr>
              <a:graphicFrameLocks noChangeAspect="1"/>
            </p:cNvGraphicFramePr>
            <p:nvPr/>
          </p:nvGraphicFramePr>
          <p:xfrm>
            <a:off x="241" y="3267"/>
            <a:ext cx="361" cy="324"/>
          </p:xfrm>
          <a:graphic>
            <a:graphicData uri="http://schemas.openxmlformats.org/presentationml/2006/ole">
              <mc:AlternateContent xmlns:mc="http://schemas.openxmlformats.org/markup-compatibility/2006">
                <mc:Choice xmlns:v="urn:schemas-microsoft-com:vml" Requires="v">
                  <p:oleObj spid="_x0000_s3091" name="Photo Editor Photo" r:id="rId4" imgW="1325995" imgH="1135478" progId="MSPhotoEd.3">
                    <p:embed/>
                  </p:oleObj>
                </mc:Choice>
                <mc:Fallback>
                  <p:oleObj name="Photo Editor Photo" r:id="rId4" imgW="1325995" imgH="1135478"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 y="3267"/>
                          <a:ext cx="361"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86" name="Text Box 279"/>
            <p:cNvSpPr txBox="1">
              <a:spLocks noChangeArrowheads="1"/>
            </p:cNvSpPr>
            <p:nvPr/>
          </p:nvSpPr>
          <p:spPr bwMode="auto">
            <a:xfrm>
              <a:off x="224"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1</a:t>
              </a:r>
            </a:p>
          </p:txBody>
        </p:sp>
      </p:grpSp>
      <p:grpSp>
        <p:nvGrpSpPr>
          <p:cNvPr id="1855561" name="Group 280"/>
          <p:cNvGrpSpPr>
            <a:grpSpLocks/>
          </p:cNvGrpSpPr>
          <p:nvPr/>
        </p:nvGrpSpPr>
        <p:grpSpPr bwMode="auto">
          <a:xfrm>
            <a:off x="947738" y="4881563"/>
            <a:ext cx="603250" cy="820737"/>
            <a:chOff x="597" y="3075"/>
            <a:chExt cx="380" cy="517"/>
          </a:xfrm>
        </p:grpSpPr>
        <p:graphicFrame>
          <p:nvGraphicFramePr>
            <p:cNvPr id="53383" name="Object 281"/>
            <p:cNvGraphicFramePr>
              <a:graphicFrameLocks noChangeAspect="1"/>
            </p:cNvGraphicFramePr>
            <p:nvPr/>
          </p:nvGraphicFramePr>
          <p:xfrm>
            <a:off x="616" y="3268"/>
            <a:ext cx="361" cy="324"/>
          </p:xfrm>
          <a:graphic>
            <a:graphicData uri="http://schemas.openxmlformats.org/presentationml/2006/ole">
              <mc:AlternateContent xmlns:mc="http://schemas.openxmlformats.org/markup-compatibility/2006">
                <mc:Choice xmlns:v="urn:schemas-microsoft-com:vml" Requires="v">
                  <p:oleObj spid="_x0000_s3092" name="Photo Editor Photo" r:id="rId6" imgW="1325995" imgH="1135478" progId="MSPhotoEd.3">
                    <p:embed/>
                  </p:oleObj>
                </mc:Choice>
                <mc:Fallback>
                  <p:oleObj name="Photo Editor Photo" r:id="rId6" imgW="1325995" imgH="1135478"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 y="3268"/>
                          <a:ext cx="361"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84" name="Text Box 282"/>
            <p:cNvSpPr txBox="1">
              <a:spLocks noChangeArrowheads="1"/>
            </p:cNvSpPr>
            <p:nvPr/>
          </p:nvSpPr>
          <p:spPr bwMode="auto">
            <a:xfrm>
              <a:off x="597"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2</a:t>
              </a:r>
            </a:p>
          </p:txBody>
        </p:sp>
      </p:grpSp>
      <p:grpSp>
        <p:nvGrpSpPr>
          <p:cNvPr id="1855563" name="Group 283"/>
          <p:cNvGrpSpPr>
            <a:grpSpLocks/>
          </p:cNvGrpSpPr>
          <p:nvPr/>
        </p:nvGrpSpPr>
        <p:grpSpPr bwMode="auto">
          <a:xfrm>
            <a:off x="1547813" y="4881563"/>
            <a:ext cx="4202112" cy="825500"/>
            <a:chOff x="975" y="3075"/>
            <a:chExt cx="2647" cy="520"/>
          </a:xfrm>
        </p:grpSpPr>
        <p:grpSp>
          <p:nvGrpSpPr>
            <p:cNvPr id="53367" name="Group 284"/>
            <p:cNvGrpSpPr>
              <a:grpSpLocks/>
            </p:cNvGrpSpPr>
            <p:nvPr/>
          </p:nvGrpSpPr>
          <p:grpSpPr bwMode="auto">
            <a:xfrm>
              <a:off x="975" y="3075"/>
              <a:ext cx="376" cy="516"/>
              <a:chOff x="975" y="3075"/>
              <a:chExt cx="376" cy="516"/>
            </a:xfrm>
          </p:grpSpPr>
          <p:graphicFrame>
            <p:nvGraphicFramePr>
              <p:cNvPr id="53381" name="Object 285"/>
              <p:cNvGraphicFramePr>
                <a:graphicFrameLocks noChangeAspect="1"/>
              </p:cNvGraphicFramePr>
              <p:nvPr/>
            </p:nvGraphicFramePr>
            <p:xfrm>
              <a:off x="991" y="3267"/>
              <a:ext cx="360" cy="324"/>
            </p:xfrm>
            <a:graphic>
              <a:graphicData uri="http://schemas.openxmlformats.org/presentationml/2006/ole">
                <mc:AlternateContent xmlns:mc="http://schemas.openxmlformats.org/markup-compatibility/2006">
                  <mc:Choice xmlns:v="urn:schemas-microsoft-com:vml" Requires="v">
                    <p:oleObj spid="_x0000_s3093" name="Photo Editor Photo" r:id="rId8" imgW="1325995" imgH="1135478" progId="MSPhotoEd.3">
                      <p:embed/>
                    </p:oleObj>
                  </mc:Choice>
                  <mc:Fallback>
                    <p:oleObj name="Photo Editor Photo" r:id="rId8" imgW="1325995" imgH="1135478"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 y="3267"/>
                            <a:ext cx="36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82" name="Text Box 286"/>
              <p:cNvSpPr txBox="1">
                <a:spLocks noChangeArrowheads="1"/>
              </p:cNvSpPr>
              <p:nvPr/>
            </p:nvSpPr>
            <p:spPr bwMode="auto">
              <a:xfrm>
                <a:off x="975"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3</a:t>
                </a:r>
              </a:p>
            </p:txBody>
          </p:sp>
        </p:grpSp>
        <p:graphicFrame>
          <p:nvGraphicFramePr>
            <p:cNvPr id="53368" name="Object 287"/>
            <p:cNvGraphicFramePr>
              <a:graphicFrameLocks noChangeAspect="1"/>
            </p:cNvGraphicFramePr>
            <p:nvPr/>
          </p:nvGraphicFramePr>
          <p:xfrm>
            <a:off x="2511" y="3268"/>
            <a:ext cx="360" cy="325"/>
          </p:xfrm>
          <a:graphic>
            <a:graphicData uri="http://schemas.openxmlformats.org/presentationml/2006/ole">
              <mc:AlternateContent xmlns:mc="http://schemas.openxmlformats.org/markup-compatibility/2006">
                <mc:Choice xmlns:v="urn:schemas-microsoft-com:vml" Requires="v">
                  <p:oleObj spid="_x0000_s3094" name="Photo Editor Photo" r:id="rId10" imgW="1325995" imgH="1135478" progId="MSPhotoEd.3">
                    <p:embed/>
                  </p:oleObj>
                </mc:Choice>
                <mc:Fallback>
                  <p:oleObj name="Photo Editor Photo" r:id="rId10" imgW="1325995" imgH="1135478"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1" y="3268"/>
                          <a:ext cx="36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69" name="Text Box 288"/>
            <p:cNvSpPr txBox="1">
              <a:spLocks noChangeArrowheads="1"/>
            </p:cNvSpPr>
            <p:nvPr/>
          </p:nvSpPr>
          <p:spPr bwMode="auto">
            <a:xfrm>
              <a:off x="2489"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7</a:t>
              </a:r>
            </a:p>
          </p:txBody>
        </p:sp>
        <p:graphicFrame>
          <p:nvGraphicFramePr>
            <p:cNvPr id="53370" name="Object 289"/>
            <p:cNvGraphicFramePr>
              <a:graphicFrameLocks noChangeAspect="1"/>
            </p:cNvGraphicFramePr>
            <p:nvPr/>
          </p:nvGraphicFramePr>
          <p:xfrm>
            <a:off x="2886" y="3268"/>
            <a:ext cx="361" cy="325"/>
          </p:xfrm>
          <a:graphic>
            <a:graphicData uri="http://schemas.openxmlformats.org/presentationml/2006/ole">
              <mc:AlternateContent xmlns:mc="http://schemas.openxmlformats.org/markup-compatibility/2006">
                <mc:Choice xmlns:v="urn:schemas-microsoft-com:vml" Requires="v">
                  <p:oleObj spid="_x0000_s3095" name="Photo Editor Photo" r:id="rId12" imgW="1325995" imgH="1135478" progId="MSPhotoEd.3">
                    <p:embed/>
                  </p:oleObj>
                </mc:Choice>
                <mc:Fallback>
                  <p:oleObj name="Photo Editor Photo" r:id="rId12" imgW="1325995" imgH="1135478"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6" y="3268"/>
                          <a:ext cx="3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71" name="Text Box 290"/>
            <p:cNvSpPr txBox="1">
              <a:spLocks noChangeArrowheads="1"/>
            </p:cNvSpPr>
            <p:nvPr/>
          </p:nvSpPr>
          <p:spPr bwMode="auto">
            <a:xfrm>
              <a:off x="2868"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8</a:t>
              </a:r>
            </a:p>
          </p:txBody>
        </p:sp>
        <p:graphicFrame>
          <p:nvGraphicFramePr>
            <p:cNvPr id="53372" name="Object 291"/>
            <p:cNvGraphicFramePr>
              <a:graphicFrameLocks noChangeAspect="1"/>
            </p:cNvGraphicFramePr>
            <p:nvPr/>
          </p:nvGraphicFramePr>
          <p:xfrm>
            <a:off x="3261" y="3268"/>
            <a:ext cx="361" cy="325"/>
          </p:xfrm>
          <a:graphic>
            <a:graphicData uri="http://schemas.openxmlformats.org/presentationml/2006/ole">
              <mc:AlternateContent xmlns:mc="http://schemas.openxmlformats.org/markup-compatibility/2006">
                <mc:Choice xmlns:v="urn:schemas-microsoft-com:vml" Requires="v">
                  <p:oleObj spid="_x0000_s3096" name="Photo Editor Photo" r:id="rId14" imgW="1325995" imgH="1135478" progId="MSPhotoEd.3">
                    <p:embed/>
                  </p:oleObj>
                </mc:Choice>
                <mc:Fallback>
                  <p:oleObj name="Photo Editor Photo" r:id="rId14" imgW="1325995" imgH="1135478" progId="MSPhotoEd.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1" y="3268"/>
                          <a:ext cx="3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73" name="Text Box 292"/>
            <p:cNvSpPr txBox="1">
              <a:spLocks noChangeArrowheads="1"/>
            </p:cNvSpPr>
            <p:nvPr/>
          </p:nvSpPr>
          <p:spPr bwMode="auto">
            <a:xfrm>
              <a:off x="3243"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9</a:t>
              </a:r>
            </a:p>
          </p:txBody>
        </p:sp>
        <p:grpSp>
          <p:nvGrpSpPr>
            <p:cNvPr id="53374" name="Group 293"/>
            <p:cNvGrpSpPr>
              <a:grpSpLocks/>
            </p:cNvGrpSpPr>
            <p:nvPr/>
          </p:nvGrpSpPr>
          <p:grpSpPr bwMode="auto">
            <a:xfrm>
              <a:off x="1351" y="3075"/>
              <a:ext cx="379" cy="520"/>
              <a:chOff x="1351" y="3075"/>
              <a:chExt cx="379" cy="520"/>
            </a:xfrm>
          </p:grpSpPr>
          <p:graphicFrame>
            <p:nvGraphicFramePr>
              <p:cNvPr id="53379" name="Object 294"/>
              <p:cNvGraphicFramePr>
                <a:graphicFrameLocks noChangeAspect="1"/>
              </p:cNvGraphicFramePr>
              <p:nvPr/>
            </p:nvGraphicFramePr>
            <p:xfrm>
              <a:off x="1370" y="3270"/>
              <a:ext cx="360" cy="325"/>
            </p:xfrm>
            <a:graphic>
              <a:graphicData uri="http://schemas.openxmlformats.org/presentationml/2006/ole">
                <mc:AlternateContent xmlns:mc="http://schemas.openxmlformats.org/markup-compatibility/2006">
                  <mc:Choice xmlns:v="urn:schemas-microsoft-com:vml" Requires="v">
                    <p:oleObj spid="_x0000_s3097" name="Photo Editor Photo" r:id="rId16" imgW="1325995" imgH="1135478" progId="MSPhotoEd.3">
                      <p:embed/>
                    </p:oleObj>
                  </mc:Choice>
                  <mc:Fallback>
                    <p:oleObj name="Photo Editor Photo" r:id="rId16" imgW="1325995" imgH="1135478" progId="MSPhotoEd.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0" y="3270"/>
                            <a:ext cx="36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80" name="Text Box 295"/>
              <p:cNvSpPr txBox="1">
                <a:spLocks noChangeArrowheads="1"/>
              </p:cNvSpPr>
              <p:nvPr/>
            </p:nvSpPr>
            <p:spPr bwMode="auto">
              <a:xfrm>
                <a:off x="1351"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4</a:t>
                </a:r>
              </a:p>
            </p:txBody>
          </p:sp>
        </p:grpSp>
        <p:graphicFrame>
          <p:nvGraphicFramePr>
            <p:cNvPr id="53375" name="Object 296"/>
            <p:cNvGraphicFramePr>
              <a:graphicFrameLocks noChangeAspect="1"/>
            </p:cNvGraphicFramePr>
            <p:nvPr/>
          </p:nvGraphicFramePr>
          <p:xfrm>
            <a:off x="1747" y="3270"/>
            <a:ext cx="360" cy="325"/>
          </p:xfrm>
          <a:graphic>
            <a:graphicData uri="http://schemas.openxmlformats.org/presentationml/2006/ole">
              <mc:AlternateContent xmlns:mc="http://schemas.openxmlformats.org/markup-compatibility/2006">
                <mc:Choice xmlns:v="urn:schemas-microsoft-com:vml" Requires="v">
                  <p:oleObj spid="_x0000_s3098" name="Photo Editor Photo" r:id="rId18" imgW="1325995" imgH="1135478" progId="MSPhotoEd.3">
                    <p:embed/>
                  </p:oleObj>
                </mc:Choice>
                <mc:Fallback>
                  <p:oleObj name="Photo Editor Photo" r:id="rId18" imgW="1325995" imgH="1135478" progId="MSPhotoEd.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7" y="3270"/>
                          <a:ext cx="36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76" name="Text Box 297"/>
            <p:cNvSpPr txBox="1">
              <a:spLocks noChangeArrowheads="1"/>
            </p:cNvSpPr>
            <p:nvPr/>
          </p:nvSpPr>
          <p:spPr bwMode="auto">
            <a:xfrm>
              <a:off x="1729"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5</a:t>
              </a:r>
            </a:p>
          </p:txBody>
        </p:sp>
        <p:graphicFrame>
          <p:nvGraphicFramePr>
            <p:cNvPr id="53377" name="Object 298"/>
            <p:cNvGraphicFramePr>
              <a:graphicFrameLocks noChangeAspect="1"/>
            </p:cNvGraphicFramePr>
            <p:nvPr/>
          </p:nvGraphicFramePr>
          <p:xfrm>
            <a:off x="2123" y="3270"/>
            <a:ext cx="360" cy="325"/>
          </p:xfrm>
          <a:graphic>
            <a:graphicData uri="http://schemas.openxmlformats.org/presentationml/2006/ole">
              <mc:AlternateContent xmlns:mc="http://schemas.openxmlformats.org/markup-compatibility/2006">
                <mc:Choice xmlns:v="urn:schemas-microsoft-com:vml" Requires="v">
                  <p:oleObj spid="_x0000_s3099" name="Photo Editor Photo" r:id="rId20" imgW="1325995" imgH="1135478" progId="MSPhotoEd.3">
                    <p:embed/>
                  </p:oleObj>
                </mc:Choice>
                <mc:Fallback>
                  <p:oleObj name="Photo Editor Photo" r:id="rId20" imgW="1325995" imgH="1135478" progId="MSPhotoEd.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23" y="3270"/>
                          <a:ext cx="36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3378" name="Text Box 299"/>
            <p:cNvSpPr txBox="1">
              <a:spLocks noChangeArrowheads="1"/>
            </p:cNvSpPr>
            <p:nvPr/>
          </p:nvSpPr>
          <p:spPr bwMode="auto">
            <a:xfrm>
              <a:off x="2102" y="307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GB" sz="1600">
                  <a:latin typeface="Lucida Grande" charset="0"/>
                </a:rPr>
                <a:t>6</a:t>
              </a:r>
            </a:p>
          </p:txBody>
        </p:sp>
      </p:grpSp>
      <p:sp>
        <p:nvSpPr>
          <p:cNvPr id="1855789" name="Text Box 301"/>
          <p:cNvSpPr txBox="1">
            <a:spLocks noChangeArrowheads="1"/>
          </p:cNvSpPr>
          <p:nvPr/>
        </p:nvSpPr>
        <p:spPr bwMode="auto">
          <a:xfrm>
            <a:off x="-98425" y="5873750"/>
            <a:ext cx="271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Image acquisition </a:t>
            </a:r>
          </a:p>
        </p:txBody>
      </p:sp>
      <p:grpSp>
        <p:nvGrpSpPr>
          <p:cNvPr id="1855567" name="Group 302"/>
          <p:cNvGrpSpPr>
            <a:grpSpLocks/>
          </p:cNvGrpSpPr>
          <p:nvPr/>
        </p:nvGrpSpPr>
        <p:grpSpPr bwMode="auto">
          <a:xfrm>
            <a:off x="515938" y="5181600"/>
            <a:ext cx="8005762" cy="1008063"/>
            <a:chOff x="325" y="3261"/>
            <a:chExt cx="5043" cy="635"/>
          </a:xfrm>
        </p:grpSpPr>
        <p:sp>
          <p:nvSpPr>
            <p:cNvPr id="53351" name="Text Box 303"/>
            <p:cNvSpPr txBox="1">
              <a:spLocks noChangeArrowheads="1"/>
            </p:cNvSpPr>
            <p:nvPr/>
          </p:nvSpPr>
          <p:spPr bwMode="auto">
            <a:xfrm>
              <a:off x="3658" y="3684"/>
              <a:ext cx="17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Base calling </a:t>
              </a:r>
            </a:p>
          </p:txBody>
        </p:sp>
        <p:grpSp>
          <p:nvGrpSpPr>
            <p:cNvPr id="53352" name="Group 304"/>
            <p:cNvGrpSpPr>
              <a:grpSpLocks/>
            </p:cNvGrpSpPr>
            <p:nvPr/>
          </p:nvGrpSpPr>
          <p:grpSpPr bwMode="auto">
            <a:xfrm>
              <a:off x="325" y="3261"/>
              <a:ext cx="4873" cy="154"/>
              <a:chOff x="1029" y="3773"/>
              <a:chExt cx="4873" cy="154"/>
            </a:xfrm>
          </p:grpSpPr>
          <p:sp>
            <p:nvSpPr>
              <p:cNvPr id="53353" name="Oval 305"/>
              <p:cNvSpPr>
                <a:spLocks noChangeArrowheads="1"/>
              </p:cNvSpPr>
              <p:nvPr/>
            </p:nvSpPr>
            <p:spPr bwMode="auto">
              <a:xfrm>
                <a:off x="1029" y="3822"/>
                <a:ext cx="70" cy="72"/>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4" name="Oval 306"/>
              <p:cNvSpPr>
                <a:spLocks noChangeArrowheads="1"/>
              </p:cNvSpPr>
              <p:nvPr/>
            </p:nvSpPr>
            <p:spPr bwMode="auto">
              <a:xfrm>
                <a:off x="1396" y="3823"/>
                <a:ext cx="69" cy="72"/>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5" name="Oval 307"/>
              <p:cNvSpPr>
                <a:spLocks noChangeArrowheads="1"/>
              </p:cNvSpPr>
              <p:nvPr/>
            </p:nvSpPr>
            <p:spPr bwMode="auto">
              <a:xfrm>
                <a:off x="1779" y="3816"/>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6" name="Oval 308"/>
              <p:cNvSpPr>
                <a:spLocks noChangeArrowheads="1"/>
              </p:cNvSpPr>
              <p:nvPr/>
            </p:nvSpPr>
            <p:spPr bwMode="auto">
              <a:xfrm>
                <a:off x="3291" y="3819"/>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7" name="Oval 309"/>
              <p:cNvSpPr>
                <a:spLocks noChangeArrowheads="1"/>
              </p:cNvSpPr>
              <p:nvPr/>
            </p:nvSpPr>
            <p:spPr bwMode="auto">
              <a:xfrm>
                <a:off x="3679" y="3824"/>
                <a:ext cx="70"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8" name="Oval 310"/>
              <p:cNvSpPr>
                <a:spLocks noChangeArrowheads="1"/>
              </p:cNvSpPr>
              <p:nvPr/>
            </p:nvSpPr>
            <p:spPr bwMode="auto">
              <a:xfrm>
                <a:off x="4043" y="3825"/>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59" name="Oval 311"/>
              <p:cNvSpPr>
                <a:spLocks noChangeArrowheads="1"/>
              </p:cNvSpPr>
              <p:nvPr/>
            </p:nvSpPr>
            <p:spPr bwMode="auto">
              <a:xfrm>
                <a:off x="2156" y="3826"/>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60" name="Oval 312"/>
              <p:cNvSpPr>
                <a:spLocks noChangeArrowheads="1"/>
              </p:cNvSpPr>
              <p:nvPr/>
            </p:nvSpPr>
            <p:spPr bwMode="auto">
              <a:xfrm>
                <a:off x="2535" y="3819"/>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61" name="Oval 313"/>
              <p:cNvSpPr>
                <a:spLocks noChangeArrowheads="1"/>
              </p:cNvSpPr>
              <p:nvPr/>
            </p:nvSpPr>
            <p:spPr bwMode="auto">
              <a:xfrm>
                <a:off x="2911" y="3817"/>
                <a:ext cx="69" cy="73"/>
              </a:xfrm>
              <a:prstGeom prst="ellipse">
                <a:avLst/>
              </a:prstGeom>
              <a:noFill/>
              <a:ln w="28575">
                <a:solidFill>
                  <a:srgbClr val="CCE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nvGrpSpPr>
              <p:cNvPr id="53362" name="Group 314"/>
              <p:cNvGrpSpPr>
                <a:grpSpLocks/>
              </p:cNvGrpSpPr>
              <p:nvPr/>
            </p:nvGrpSpPr>
            <p:grpSpPr bwMode="auto">
              <a:xfrm>
                <a:off x="4462" y="3773"/>
                <a:ext cx="1440" cy="154"/>
                <a:chOff x="4230" y="3781"/>
                <a:chExt cx="1440" cy="154"/>
              </a:xfrm>
            </p:grpSpPr>
            <p:grpSp>
              <p:nvGrpSpPr>
                <p:cNvPr id="53363" name="Group 315"/>
                <p:cNvGrpSpPr>
                  <a:grpSpLocks/>
                </p:cNvGrpSpPr>
                <p:nvPr/>
              </p:nvGrpSpPr>
              <p:grpSpPr bwMode="auto">
                <a:xfrm>
                  <a:off x="4421" y="3781"/>
                  <a:ext cx="1249" cy="154"/>
                  <a:chOff x="4421" y="3781"/>
                  <a:chExt cx="1249" cy="154"/>
                </a:xfrm>
              </p:grpSpPr>
              <p:sp>
                <p:nvSpPr>
                  <p:cNvPr id="53365" name="Rectangle 316"/>
                  <p:cNvSpPr>
                    <a:spLocks noChangeArrowheads="1"/>
                  </p:cNvSpPr>
                  <p:nvPr/>
                </p:nvSpPr>
                <p:spPr bwMode="auto">
                  <a:xfrm>
                    <a:off x="4446" y="3813"/>
                    <a:ext cx="1005"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66" name="Text Box 317"/>
                  <p:cNvSpPr txBox="1">
                    <a:spLocks noChangeArrowheads="1"/>
                  </p:cNvSpPr>
                  <p:nvPr/>
                </p:nvSpPr>
                <p:spPr bwMode="auto">
                  <a:xfrm>
                    <a:off x="4421" y="3781"/>
                    <a:ext cx="1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000" b="1">
                        <a:solidFill>
                          <a:srgbClr val="00FF00"/>
                        </a:solidFill>
                        <a:latin typeface="Lucida Grande" charset="0"/>
                      </a:rPr>
                      <a:t>T</a:t>
                    </a:r>
                    <a:r>
                      <a:rPr lang="en-GB" sz="1000" b="1">
                        <a:latin typeface="Lucida Grande" charset="0"/>
                      </a:rPr>
                      <a:t> </a:t>
                    </a:r>
                    <a:r>
                      <a:rPr lang="en-GB" sz="1000" b="1">
                        <a:solidFill>
                          <a:srgbClr val="6666FF"/>
                        </a:solidFill>
                        <a:latin typeface="Lucida Grande" charset="0"/>
                      </a:rPr>
                      <a:t>G</a:t>
                    </a:r>
                    <a:r>
                      <a:rPr lang="en-GB" sz="1000" b="1">
                        <a:latin typeface="Lucida Grande" charset="0"/>
                      </a:rPr>
                      <a:t> </a:t>
                    </a:r>
                    <a:r>
                      <a:rPr lang="en-GB" sz="1000" b="1">
                        <a:solidFill>
                          <a:srgbClr val="FF3300"/>
                        </a:solidFill>
                        <a:latin typeface="Lucida Grande" charset="0"/>
                      </a:rPr>
                      <a:t>C</a:t>
                    </a:r>
                    <a:r>
                      <a:rPr lang="en-GB" sz="1000" b="1">
                        <a:latin typeface="Lucida Grande" charset="0"/>
                      </a:rPr>
                      <a:t> </a:t>
                    </a:r>
                    <a:r>
                      <a:rPr lang="en-GB" sz="1000" b="1">
                        <a:solidFill>
                          <a:srgbClr val="00FF00"/>
                        </a:solidFill>
                        <a:latin typeface="Lucida Grande" charset="0"/>
                      </a:rPr>
                      <a:t>T</a:t>
                    </a:r>
                    <a:r>
                      <a:rPr lang="en-GB" sz="1000" b="1">
                        <a:latin typeface="Lucida Grande" charset="0"/>
                      </a:rPr>
                      <a:t> </a:t>
                    </a:r>
                    <a:r>
                      <a:rPr lang="en-GB" sz="1000" b="1">
                        <a:solidFill>
                          <a:srgbClr val="FFCC00"/>
                        </a:solidFill>
                        <a:latin typeface="Lucida Grande" charset="0"/>
                      </a:rPr>
                      <a:t>A</a:t>
                    </a:r>
                    <a:r>
                      <a:rPr lang="en-GB" sz="1000" b="1">
                        <a:latin typeface="Lucida Grande" charset="0"/>
                      </a:rPr>
                      <a:t> </a:t>
                    </a:r>
                    <a:r>
                      <a:rPr lang="en-GB" sz="1000" b="1">
                        <a:solidFill>
                          <a:srgbClr val="FF3300"/>
                        </a:solidFill>
                        <a:latin typeface="Lucida Grande" charset="0"/>
                      </a:rPr>
                      <a:t>C</a:t>
                    </a:r>
                    <a:r>
                      <a:rPr lang="en-GB" sz="1000" b="1">
                        <a:latin typeface="Lucida Grande" charset="0"/>
                      </a:rPr>
                      <a:t> </a:t>
                    </a:r>
                    <a:r>
                      <a:rPr lang="en-GB" sz="1000" b="1">
                        <a:solidFill>
                          <a:srgbClr val="6666FF"/>
                        </a:solidFill>
                        <a:latin typeface="Lucida Grande" charset="0"/>
                      </a:rPr>
                      <a:t>G</a:t>
                    </a:r>
                    <a:r>
                      <a:rPr lang="en-GB" sz="1000" b="1">
                        <a:latin typeface="Lucida Grande" charset="0"/>
                      </a:rPr>
                      <a:t> </a:t>
                    </a:r>
                    <a:r>
                      <a:rPr lang="en-GB" sz="1000" b="1">
                        <a:solidFill>
                          <a:srgbClr val="FFCC00"/>
                        </a:solidFill>
                        <a:latin typeface="Lucida Grande" charset="0"/>
                      </a:rPr>
                      <a:t>A</a:t>
                    </a:r>
                    <a:r>
                      <a:rPr lang="en-GB" sz="1000" b="1">
                        <a:latin typeface="Lucida Grande" charset="0"/>
                      </a:rPr>
                      <a:t> </a:t>
                    </a:r>
                    <a:r>
                      <a:rPr lang="en-GB" sz="1000" b="1">
                        <a:solidFill>
                          <a:srgbClr val="00FF00"/>
                        </a:solidFill>
                        <a:latin typeface="Lucida Grande" charset="0"/>
                      </a:rPr>
                      <a:t>T </a:t>
                    </a:r>
                    <a:r>
                      <a:rPr lang="en-GB" sz="1000" b="1">
                        <a:solidFill>
                          <a:schemeClr val="folHlink"/>
                        </a:solidFill>
                        <a:latin typeface="Lucida Grande" charset="0"/>
                      </a:rPr>
                      <a:t>…</a:t>
                    </a:r>
                  </a:p>
                </p:txBody>
              </p:sp>
            </p:grpSp>
            <p:sp>
              <p:nvSpPr>
                <p:cNvPr id="53364" name="Line 318"/>
                <p:cNvSpPr>
                  <a:spLocks noChangeShapeType="1"/>
                </p:cNvSpPr>
                <p:nvPr/>
              </p:nvSpPr>
              <p:spPr bwMode="auto">
                <a:xfrm>
                  <a:off x="4230" y="3860"/>
                  <a:ext cx="12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855807" name="Text Box 319"/>
          <p:cNvSpPr txBox="1">
            <a:spLocks noChangeArrowheads="1"/>
          </p:cNvSpPr>
          <p:nvPr/>
        </p:nvSpPr>
        <p:spPr bwMode="auto">
          <a:xfrm>
            <a:off x="6175375" y="4591050"/>
            <a:ext cx="271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ct val="50000"/>
              </a:spcBef>
            </a:pPr>
            <a:r>
              <a:rPr lang="en-GB" sz="1600" b="1">
                <a:latin typeface="Lucida Grande" charset="0"/>
              </a:rPr>
              <a:t>Sequencing </a:t>
            </a:r>
          </a:p>
        </p:txBody>
      </p:sp>
      <p:sp>
        <p:nvSpPr>
          <p:cNvPr id="1855808" name="Line 320"/>
          <p:cNvSpPr>
            <a:spLocks noChangeShapeType="1"/>
          </p:cNvSpPr>
          <p:nvPr/>
        </p:nvSpPr>
        <p:spPr bwMode="auto">
          <a:xfrm>
            <a:off x="5668963" y="2895600"/>
            <a:ext cx="703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55572" name="Group 321"/>
          <p:cNvGrpSpPr>
            <a:grpSpLocks/>
          </p:cNvGrpSpPr>
          <p:nvPr/>
        </p:nvGrpSpPr>
        <p:grpSpPr bwMode="auto">
          <a:xfrm>
            <a:off x="4011613" y="2644775"/>
            <a:ext cx="692150" cy="468313"/>
            <a:chOff x="3082" y="1689"/>
            <a:chExt cx="436" cy="295"/>
          </a:xfrm>
        </p:grpSpPr>
        <p:grpSp>
          <p:nvGrpSpPr>
            <p:cNvPr id="53341" name="Group 322"/>
            <p:cNvGrpSpPr>
              <a:grpSpLocks/>
            </p:cNvGrpSpPr>
            <p:nvPr/>
          </p:nvGrpSpPr>
          <p:grpSpPr bwMode="auto">
            <a:xfrm flipH="1">
              <a:off x="3082" y="1689"/>
              <a:ext cx="436" cy="200"/>
              <a:chOff x="2227" y="1421"/>
              <a:chExt cx="424" cy="253"/>
            </a:xfrm>
          </p:grpSpPr>
          <p:grpSp>
            <p:nvGrpSpPr>
              <p:cNvPr id="53343" name="Group 323"/>
              <p:cNvGrpSpPr>
                <a:grpSpLocks/>
              </p:cNvGrpSpPr>
              <p:nvPr/>
            </p:nvGrpSpPr>
            <p:grpSpPr bwMode="auto">
              <a:xfrm>
                <a:off x="2227" y="1421"/>
                <a:ext cx="214" cy="253"/>
                <a:chOff x="2227" y="1421"/>
                <a:chExt cx="214" cy="253"/>
              </a:xfrm>
            </p:grpSpPr>
            <p:cxnSp>
              <p:nvCxnSpPr>
                <p:cNvPr id="53348" name="AutoShape 324"/>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49" name="AutoShape 325"/>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50" name="AutoShape 326"/>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53344" name="Group 327"/>
              <p:cNvGrpSpPr>
                <a:grpSpLocks/>
              </p:cNvGrpSpPr>
              <p:nvPr/>
            </p:nvGrpSpPr>
            <p:grpSpPr bwMode="auto">
              <a:xfrm flipH="1">
                <a:off x="2437" y="1421"/>
                <a:ext cx="214" cy="253"/>
                <a:chOff x="2227" y="1421"/>
                <a:chExt cx="214" cy="253"/>
              </a:xfrm>
            </p:grpSpPr>
            <p:cxnSp>
              <p:nvCxnSpPr>
                <p:cNvPr id="53345" name="AutoShape 328"/>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46" name="AutoShape 329"/>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47" name="AutoShape 330"/>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53342" name="Rectangle 331"/>
            <p:cNvSpPr>
              <a:spLocks noChangeArrowheads="1"/>
            </p:cNvSpPr>
            <p:nvPr/>
          </p:nvSpPr>
          <p:spPr bwMode="auto">
            <a:xfrm rot="5400000">
              <a:off x="3045" y="1924"/>
              <a:ext cx="99" cy="21"/>
            </a:xfrm>
            <a:prstGeom prst="rect">
              <a:avLst/>
            </a:prstGeom>
            <a:solidFill>
              <a:srgbClr val="6699FF"/>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1855577" name="Group 332"/>
          <p:cNvGrpSpPr>
            <a:grpSpLocks/>
          </p:cNvGrpSpPr>
          <p:nvPr/>
        </p:nvGrpSpPr>
        <p:grpSpPr bwMode="auto">
          <a:xfrm>
            <a:off x="4078288" y="2705100"/>
            <a:ext cx="558800" cy="412750"/>
            <a:chOff x="3124" y="1730"/>
            <a:chExt cx="352" cy="260"/>
          </a:xfrm>
        </p:grpSpPr>
        <p:grpSp>
          <p:nvGrpSpPr>
            <p:cNvPr id="53330" name="Group 333"/>
            <p:cNvGrpSpPr>
              <a:grpSpLocks/>
            </p:cNvGrpSpPr>
            <p:nvPr/>
          </p:nvGrpSpPr>
          <p:grpSpPr bwMode="auto">
            <a:xfrm flipH="1">
              <a:off x="3124" y="1730"/>
              <a:ext cx="352" cy="179"/>
              <a:chOff x="2227" y="1421"/>
              <a:chExt cx="424" cy="253"/>
            </a:xfrm>
          </p:grpSpPr>
          <p:grpSp>
            <p:nvGrpSpPr>
              <p:cNvPr id="53333" name="Group 334"/>
              <p:cNvGrpSpPr>
                <a:grpSpLocks/>
              </p:cNvGrpSpPr>
              <p:nvPr/>
            </p:nvGrpSpPr>
            <p:grpSpPr bwMode="auto">
              <a:xfrm>
                <a:off x="2227" y="1421"/>
                <a:ext cx="214" cy="253"/>
                <a:chOff x="2227" y="1421"/>
                <a:chExt cx="214" cy="253"/>
              </a:xfrm>
            </p:grpSpPr>
            <p:cxnSp>
              <p:nvCxnSpPr>
                <p:cNvPr id="53338" name="AutoShape 335"/>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39" name="AutoShape 336"/>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40" name="AutoShape 337"/>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53334" name="Group 338"/>
              <p:cNvGrpSpPr>
                <a:grpSpLocks/>
              </p:cNvGrpSpPr>
              <p:nvPr/>
            </p:nvGrpSpPr>
            <p:grpSpPr bwMode="auto">
              <a:xfrm flipH="1">
                <a:off x="2437" y="1421"/>
                <a:ext cx="214" cy="253"/>
                <a:chOff x="2227" y="1421"/>
                <a:chExt cx="214" cy="253"/>
              </a:xfrm>
            </p:grpSpPr>
            <p:cxnSp>
              <p:nvCxnSpPr>
                <p:cNvPr id="53335" name="AutoShape 339"/>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36" name="AutoShape 340"/>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37" name="AutoShape 341"/>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53331" name="Rectangle 342"/>
            <p:cNvSpPr>
              <a:spLocks noChangeArrowheads="1"/>
            </p:cNvSpPr>
            <p:nvPr/>
          </p:nvSpPr>
          <p:spPr bwMode="auto">
            <a:xfrm rot="16200000" flipH="1">
              <a:off x="3414" y="1928"/>
              <a:ext cx="103" cy="21"/>
            </a:xfrm>
            <a:prstGeom prst="rect">
              <a:avLst/>
            </a:prstGeom>
            <a:solidFill>
              <a:srgbClr val="FF00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32" name="Rectangle 343"/>
            <p:cNvSpPr>
              <a:spLocks noChangeArrowheads="1"/>
            </p:cNvSpPr>
            <p:nvPr/>
          </p:nvSpPr>
          <p:spPr bwMode="auto">
            <a:xfrm rot="5400000">
              <a:off x="3085" y="1924"/>
              <a:ext cx="99" cy="21"/>
            </a:xfrm>
            <a:prstGeom prst="rect">
              <a:avLst/>
            </a:prstGeom>
            <a:solidFill>
              <a:srgbClr val="6699FF"/>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1855582" name="Group 344"/>
          <p:cNvGrpSpPr>
            <a:grpSpLocks/>
          </p:cNvGrpSpPr>
          <p:nvPr/>
        </p:nvGrpSpPr>
        <p:grpSpPr bwMode="auto">
          <a:xfrm>
            <a:off x="4675188" y="2189163"/>
            <a:ext cx="692150" cy="468312"/>
            <a:chOff x="3082" y="1689"/>
            <a:chExt cx="436" cy="295"/>
          </a:xfrm>
        </p:grpSpPr>
        <p:grpSp>
          <p:nvGrpSpPr>
            <p:cNvPr id="53320" name="Group 345"/>
            <p:cNvGrpSpPr>
              <a:grpSpLocks/>
            </p:cNvGrpSpPr>
            <p:nvPr/>
          </p:nvGrpSpPr>
          <p:grpSpPr bwMode="auto">
            <a:xfrm flipH="1">
              <a:off x="3082" y="1689"/>
              <a:ext cx="436" cy="200"/>
              <a:chOff x="2227" y="1421"/>
              <a:chExt cx="424" cy="253"/>
            </a:xfrm>
          </p:grpSpPr>
          <p:grpSp>
            <p:nvGrpSpPr>
              <p:cNvPr id="53322" name="Group 346"/>
              <p:cNvGrpSpPr>
                <a:grpSpLocks/>
              </p:cNvGrpSpPr>
              <p:nvPr/>
            </p:nvGrpSpPr>
            <p:grpSpPr bwMode="auto">
              <a:xfrm>
                <a:off x="2227" y="1421"/>
                <a:ext cx="214" cy="253"/>
                <a:chOff x="2227" y="1421"/>
                <a:chExt cx="214" cy="253"/>
              </a:xfrm>
            </p:grpSpPr>
            <p:cxnSp>
              <p:nvCxnSpPr>
                <p:cNvPr id="53327" name="AutoShape 347"/>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28" name="AutoShape 348"/>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9" name="AutoShape 349"/>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53323" name="Group 350"/>
              <p:cNvGrpSpPr>
                <a:grpSpLocks/>
              </p:cNvGrpSpPr>
              <p:nvPr/>
            </p:nvGrpSpPr>
            <p:grpSpPr bwMode="auto">
              <a:xfrm flipH="1">
                <a:off x="2437" y="1421"/>
                <a:ext cx="214" cy="253"/>
                <a:chOff x="2227" y="1421"/>
                <a:chExt cx="214" cy="253"/>
              </a:xfrm>
            </p:grpSpPr>
            <p:cxnSp>
              <p:nvCxnSpPr>
                <p:cNvPr id="53324" name="AutoShape 351"/>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25" name="AutoShape 352"/>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6" name="AutoShape 353"/>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53321" name="Rectangle 354"/>
            <p:cNvSpPr>
              <a:spLocks noChangeArrowheads="1"/>
            </p:cNvSpPr>
            <p:nvPr/>
          </p:nvSpPr>
          <p:spPr bwMode="auto">
            <a:xfrm rot="5400000">
              <a:off x="3045" y="1924"/>
              <a:ext cx="99" cy="21"/>
            </a:xfrm>
            <a:prstGeom prst="rect">
              <a:avLst/>
            </a:prstGeom>
            <a:solidFill>
              <a:srgbClr val="6699FF"/>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grpSp>
        <p:nvGrpSpPr>
          <p:cNvPr id="1855588" name="Group 355"/>
          <p:cNvGrpSpPr>
            <a:grpSpLocks/>
          </p:cNvGrpSpPr>
          <p:nvPr/>
        </p:nvGrpSpPr>
        <p:grpSpPr bwMode="auto">
          <a:xfrm>
            <a:off x="4737100" y="2254250"/>
            <a:ext cx="558800" cy="412750"/>
            <a:chOff x="3124" y="1730"/>
            <a:chExt cx="352" cy="260"/>
          </a:xfrm>
        </p:grpSpPr>
        <p:grpSp>
          <p:nvGrpSpPr>
            <p:cNvPr id="53309" name="Group 356"/>
            <p:cNvGrpSpPr>
              <a:grpSpLocks/>
            </p:cNvGrpSpPr>
            <p:nvPr/>
          </p:nvGrpSpPr>
          <p:grpSpPr bwMode="auto">
            <a:xfrm flipH="1">
              <a:off x="3124" y="1730"/>
              <a:ext cx="352" cy="179"/>
              <a:chOff x="2227" y="1421"/>
              <a:chExt cx="424" cy="253"/>
            </a:xfrm>
          </p:grpSpPr>
          <p:grpSp>
            <p:nvGrpSpPr>
              <p:cNvPr id="53312" name="Group 357"/>
              <p:cNvGrpSpPr>
                <a:grpSpLocks/>
              </p:cNvGrpSpPr>
              <p:nvPr/>
            </p:nvGrpSpPr>
            <p:grpSpPr bwMode="auto">
              <a:xfrm>
                <a:off x="2227" y="1421"/>
                <a:ext cx="214" cy="253"/>
                <a:chOff x="2227" y="1421"/>
                <a:chExt cx="214" cy="253"/>
              </a:xfrm>
            </p:grpSpPr>
            <p:cxnSp>
              <p:nvCxnSpPr>
                <p:cNvPr id="53317" name="AutoShape 358"/>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18" name="AutoShape 359"/>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9" name="AutoShape 360"/>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53313" name="Group 361"/>
              <p:cNvGrpSpPr>
                <a:grpSpLocks/>
              </p:cNvGrpSpPr>
              <p:nvPr/>
            </p:nvGrpSpPr>
            <p:grpSpPr bwMode="auto">
              <a:xfrm flipH="1">
                <a:off x="2437" y="1421"/>
                <a:ext cx="214" cy="253"/>
                <a:chOff x="2227" y="1421"/>
                <a:chExt cx="214" cy="253"/>
              </a:xfrm>
            </p:grpSpPr>
            <p:cxnSp>
              <p:nvCxnSpPr>
                <p:cNvPr id="53314" name="AutoShape 362"/>
                <p:cNvCxnSpPr>
                  <a:cxnSpLocks noChangeShapeType="1"/>
                </p:cNvCxnSpPr>
                <p:nvPr/>
              </p:nvCxnSpPr>
              <p:spPr bwMode="auto">
                <a:xfrm rot="-5400000">
                  <a:off x="2219" y="1452"/>
                  <a:ext cx="240" cy="203"/>
                </a:xfrm>
                <a:prstGeom prst="curvedConnector2">
                  <a:avLst/>
                </a:prstGeom>
                <a:noFill/>
                <a:ln w="38100">
                  <a:solidFill>
                    <a:srgbClr val="969696"/>
                  </a:solidFill>
                  <a:round/>
                  <a:headEnd/>
                  <a:tailEnd/>
                </a:ln>
                <a:extLst>
                  <a:ext uri="{909E8E84-426E-40dd-AFC4-6F175D3DCCD1}">
                    <a14:hiddenFill xmlns:a14="http://schemas.microsoft.com/office/drawing/2010/main">
                      <a:noFill/>
                    </a14:hiddenFill>
                  </a:ext>
                </a:extLst>
              </p:spPr>
            </p:cxnSp>
            <p:cxnSp>
              <p:nvCxnSpPr>
                <p:cNvPr id="53315" name="AutoShape 363"/>
                <p:cNvCxnSpPr>
                  <a:cxnSpLocks noChangeShapeType="1"/>
                </p:cNvCxnSpPr>
                <p:nvPr/>
              </p:nvCxnSpPr>
              <p:spPr bwMode="auto">
                <a:xfrm rot="-5400000">
                  <a:off x="2208" y="1440"/>
                  <a:ext cx="251" cy="214"/>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6" name="AutoShape 364"/>
                <p:cNvCxnSpPr>
                  <a:cxnSpLocks noChangeShapeType="1"/>
                </p:cNvCxnSpPr>
                <p:nvPr/>
              </p:nvCxnSpPr>
              <p:spPr bwMode="auto">
                <a:xfrm rot="-5400000">
                  <a:off x="2233" y="1464"/>
                  <a:ext cx="224" cy="187"/>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53310" name="Rectangle 365"/>
            <p:cNvSpPr>
              <a:spLocks noChangeArrowheads="1"/>
            </p:cNvSpPr>
            <p:nvPr/>
          </p:nvSpPr>
          <p:spPr bwMode="auto">
            <a:xfrm rot="16200000" flipH="1">
              <a:off x="3414" y="1928"/>
              <a:ext cx="103" cy="21"/>
            </a:xfrm>
            <a:prstGeom prst="rect">
              <a:avLst/>
            </a:prstGeom>
            <a:solidFill>
              <a:srgbClr val="FF0000"/>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sp>
          <p:nvSpPr>
            <p:cNvPr id="53311" name="Rectangle 366"/>
            <p:cNvSpPr>
              <a:spLocks noChangeArrowheads="1"/>
            </p:cNvSpPr>
            <p:nvPr/>
          </p:nvSpPr>
          <p:spPr bwMode="auto">
            <a:xfrm rot="5400000">
              <a:off x="3085" y="1924"/>
              <a:ext cx="99" cy="21"/>
            </a:xfrm>
            <a:prstGeom prst="rect">
              <a:avLst/>
            </a:prstGeom>
            <a:solidFill>
              <a:srgbClr val="6699FF"/>
            </a:solidFill>
            <a:ln w="9525">
              <a:solidFill>
                <a:schemeClr val="tx1"/>
              </a:solidFill>
              <a:miter lim="800000"/>
              <a:headEnd/>
              <a:tailEnd/>
            </a:ln>
          </p:spPr>
          <p:txBody>
            <a:bodyPr wrap="none" anchor="ctr"/>
            <a:lstStyle/>
            <a:p>
              <a:pPr eaLnBrk="1" hangingPunct="1">
                <a:lnSpc>
                  <a:spcPct val="80000"/>
                </a:lnSpc>
                <a:spcBef>
                  <a:spcPct val="50000"/>
                </a:spcBef>
                <a:buClr>
                  <a:srgbClr val="F89D21"/>
                </a:buClr>
                <a:buSzPct val="90000"/>
              </a:pPr>
              <a:endParaRPr lang="en-US" sz="1400">
                <a:latin typeface="Lucida Grande" charset="0"/>
              </a:endParaRPr>
            </a:p>
          </p:txBody>
        </p:sp>
      </p:grpSp>
      <p:sp>
        <p:nvSpPr>
          <p:cNvPr id="53307" name="Rectangle 367"/>
          <p:cNvSpPr>
            <a:spLocks noGrp="1" noChangeArrowheads="1"/>
          </p:cNvSpPr>
          <p:nvPr>
            <p:ph type="title" idx="4294967295"/>
          </p:nvPr>
        </p:nvSpPr>
        <p:spPr>
          <a:xfrm>
            <a:off x="179388" y="152400"/>
            <a:ext cx="8964612" cy="1143000"/>
          </a:xfrm>
          <a:noFill/>
        </p:spPr>
        <p:txBody>
          <a:bodyPr anchor="t">
            <a:normAutofit fontScale="90000"/>
          </a:bodyPr>
          <a:lstStyle/>
          <a:p>
            <a:pPr eaLnBrk="1" hangingPunct="1"/>
            <a:r>
              <a:rPr lang="en-GB" sz="4000" b="1">
                <a:latin typeface="Lucida Grande" charset="0"/>
                <a:ea typeface="ＭＳ Ｐゴシック" charset="0"/>
                <a:cs typeface="ＭＳ Ｐゴシック" charset="0"/>
              </a:rPr>
              <a:t>Illumina Sequencing Technology</a:t>
            </a:r>
            <a:r>
              <a:rPr lang="en-GB" sz="4000">
                <a:latin typeface="Lucida Grande" charset="0"/>
                <a:ea typeface="ＭＳ Ｐゴシック" charset="0"/>
                <a:cs typeface="ＭＳ Ｐゴシック" charset="0"/>
              </a:rPr>
              <a:t/>
            </a:r>
            <a:br>
              <a:rPr lang="en-GB" sz="4000">
                <a:latin typeface="Lucida Grande" charset="0"/>
                <a:ea typeface="ＭＳ Ｐゴシック" charset="0"/>
                <a:cs typeface="ＭＳ Ｐゴシック" charset="0"/>
              </a:rPr>
            </a:br>
            <a:endParaRPr lang="en-GB" sz="3200" b="1">
              <a:latin typeface="Lucida Grande" charset="0"/>
              <a:ea typeface="ＭＳ Ｐゴシック" charset="0"/>
              <a:cs typeface="ＭＳ Ｐゴシック" charset="0"/>
            </a:endParaRPr>
          </a:p>
        </p:txBody>
      </p:sp>
      <p:sp>
        <p:nvSpPr>
          <p:cNvPr id="209264" name="Text Box 368"/>
          <p:cNvSpPr txBox="1">
            <a:spLocks noChangeArrowheads="1"/>
          </p:cNvSpPr>
          <p:nvPr/>
        </p:nvSpPr>
        <p:spPr bwMode="auto">
          <a:xfrm>
            <a:off x="4665663" y="6586538"/>
            <a:ext cx="37036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b="1" dirty="0">
                <a:latin typeface="Lucida Grande"/>
              </a:rPr>
              <a:t>This slide courtesy of Gary </a:t>
            </a:r>
            <a:r>
              <a:rPr lang="en-US" sz="1200" b="1" dirty="0" err="1">
                <a:latin typeface="Lucida Grande"/>
              </a:rPr>
              <a:t>Schroth</a:t>
            </a:r>
            <a:r>
              <a:rPr lang="en-US" sz="1200" b="1" dirty="0">
                <a:latin typeface="Lucida Grande"/>
              </a:rPr>
              <a:t>, </a:t>
            </a:r>
            <a:r>
              <a:rPr lang="en-US" sz="1200" b="1" dirty="0" err="1">
                <a:latin typeface="Lucida Grande"/>
              </a:rPr>
              <a:t>Illumina</a:t>
            </a:r>
            <a:endParaRPr lang="en-US" sz="1600" b="1" dirty="0">
              <a:latin typeface="Lucida Grande"/>
            </a:endParaRPr>
          </a:p>
        </p:txBody>
      </p:sp>
    </p:spTree>
    <p:extLst>
      <p:ext uri="{BB962C8B-B14F-4D97-AF65-F5344CB8AC3E}">
        <p14:creationId xmlns:p14="http://schemas.microsoft.com/office/powerpoint/2010/main" val="12190767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54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553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55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55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54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54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554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554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554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554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554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554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554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555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555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555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555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55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555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555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555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5550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555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555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555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555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555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555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555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555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555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555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555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555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552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555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555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5561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855577"/>
                                        </p:tgtEl>
                                        <p:attrNameLst>
                                          <p:attrName>style.visibility</p:attrName>
                                        </p:attrNameLst>
                                      </p:cBhvr>
                                      <p:to>
                                        <p:strVal val="visible"/>
                                      </p:to>
                                    </p:set>
                                  </p:childTnLst>
                                </p:cTn>
                              </p:par>
                              <p:par>
                                <p:cTn id="95" presetID="22" presetClass="exit" presetSubtype="8" fill="hold" nodeType="withEffect">
                                  <p:stCondLst>
                                    <p:cond delay="0"/>
                                  </p:stCondLst>
                                  <p:childTnLst>
                                    <p:animEffect transition="out" filter="wipe(left)">
                                      <p:cBhvr>
                                        <p:cTn id="96" dur="500"/>
                                        <p:tgtEl>
                                          <p:spTgt spid="2"/>
                                        </p:tgtEl>
                                      </p:cBhvr>
                                    </p:animEffect>
                                    <p:set>
                                      <p:cBhvr>
                                        <p:cTn id="97" dur="1" fill="hold">
                                          <p:stCondLst>
                                            <p:cond delay="499"/>
                                          </p:stCondLst>
                                        </p:cTn>
                                        <p:tgtEl>
                                          <p:spTgt spid="2"/>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1855588"/>
                                        </p:tgtEl>
                                        <p:attrNameLst>
                                          <p:attrName>style.visibility</p:attrName>
                                        </p:attrNameLst>
                                      </p:cBhvr>
                                      <p:to>
                                        <p:strVal val="visible"/>
                                      </p:to>
                                    </p:set>
                                  </p:childTnLst>
                                </p:cTn>
                              </p:par>
                              <p:par>
                                <p:cTn id="100" presetID="22" presetClass="exit" presetSubtype="8" fill="hold" nodeType="withEffect">
                                  <p:stCondLst>
                                    <p:cond delay="0"/>
                                  </p:stCondLst>
                                  <p:childTnLst>
                                    <p:animEffect transition="out" filter="wipe(left)">
                                      <p:cBhvr>
                                        <p:cTn id="101" dur="500"/>
                                        <p:tgtEl>
                                          <p:spTgt spid="3"/>
                                        </p:tgtEl>
                                      </p:cBhvr>
                                    </p:animEffect>
                                    <p:set>
                                      <p:cBhvr>
                                        <p:cTn id="102" dur="1" fill="hold">
                                          <p:stCondLst>
                                            <p:cond delay="499"/>
                                          </p:stCondLst>
                                        </p:cTn>
                                        <p:tgtEl>
                                          <p:spTgt spid="3"/>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1855572"/>
                                        </p:tgtEl>
                                        <p:attrNameLst>
                                          <p:attrName>style.visibility</p:attrName>
                                        </p:attrNameLst>
                                      </p:cBhvr>
                                      <p:to>
                                        <p:strVal val="visible"/>
                                      </p:to>
                                    </p:set>
                                    <p:animEffect transition="in" filter="wipe(right)">
                                      <p:cBhvr>
                                        <p:cTn id="107" dur="500"/>
                                        <p:tgtEl>
                                          <p:spTgt spid="1855572"/>
                                        </p:tgtEl>
                                      </p:cBhvr>
                                    </p:animEffect>
                                  </p:childTnLst>
                                </p:cTn>
                              </p:par>
                              <p:par>
                                <p:cTn id="108" presetID="22" presetClass="entr" presetSubtype="2" fill="hold" nodeType="withEffect">
                                  <p:stCondLst>
                                    <p:cond delay="0"/>
                                  </p:stCondLst>
                                  <p:childTnLst>
                                    <p:set>
                                      <p:cBhvr>
                                        <p:cTn id="109" dur="1" fill="hold">
                                          <p:stCondLst>
                                            <p:cond delay="0"/>
                                          </p:stCondLst>
                                        </p:cTn>
                                        <p:tgtEl>
                                          <p:spTgt spid="1855582"/>
                                        </p:tgtEl>
                                        <p:attrNameLst>
                                          <p:attrName>style.visibility</p:attrName>
                                        </p:attrNameLst>
                                      </p:cBhvr>
                                      <p:to>
                                        <p:strVal val="visible"/>
                                      </p:to>
                                    </p:set>
                                    <p:animEffect transition="in" filter="wipe(right)">
                                      <p:cBhvr>
                                        <p:cTn id="110" dur="500"/>
                                        <p:tgtEl>
                                          <p:spTgt spid="185558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nodeType="clickEffect">
                                  <p:stCondLst>
                                    <p:cond delay="0"/>
                                  </p:stCondLst>
                                  <p:childTnLst>
                                    <p:set>
                                      <p:cBhvr>
                                        <p:cTn id="114" dur="1" fill="hold">
                                          <p:stCondLst>
                                            <p:cond delay="0"/>
                                          </p:stCondLst>
                                        </p:cTn>
                                        <p:tgtEl>
                                          <p:spTgt spid="1855572"/>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855577"/>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855525"/>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185558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185558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55526"/>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85580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85580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1855556"/>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4" fill="hold" nodeType="clickEffect">
                                  <p:stCondLst>
                                    <p:cond delay="0"/>
                                  </p:stCondLst>
                                  <p:childTnLst>
                                    <p:set>
                                      <p:cBhvr>
                                        <p:cTn id="142" dur="1" fill="hold">
                                          <p:stCondLst>
                                            <p:cond delay="0"/>
                                          </p:stCondLst>
                                        </p:cTn>
                                        <p:tgtEl>
                                          <p:spTgt spid="1855557"/>
                                        </p:tgtEl>
                                        <p:attrNameLst>
                                          <p:attrName>style.visibility</p:attrName>
                                        </p:attrNameLst>
                                      </p:cBhvr>
                                      <p:to>
                                        <p:strVal val="visible"/>
                                      </p:to>
                                    </p:set>
                                    <p:animEffect transition="in" filter="wipe(down)">
                                      <p:cBhvr>
                                        <p:cTn id="143" dur="500"/>
                                        <p:tgtEl>
                                          <p:spTgt spid="1855557"/>
                                        </p:tgtEl>
                                      </p:cBhvr>
                                    </p:animEffect>
                                  </p:childTnLst>
                                </p:cTn>
                              </p:par>
                            </p:childTnLst>
                          </p:cTn>
                        </p:par>
                        <p:par>
                          <p:cTn id="144" fill="hold" nodeType="afterGroup">
                            <p:stCondLst>
                              <p:cond delay="500"/>
                            </p:stCondLst>
                            <p:childTnLst>
                              <p:par>
                                <p:cTn id="145" presetID="1" presetClass="entr" presetSubtype="0" fill="hold" nodeType="afterEffect">
                                  <p:stCondLst>
                                    <p:cond delay="0"/>
                                  </p:stCondLst>
                                  <p:childTnLst>
                                    <p:set>
                                      <p:cBhvr>
                                        <p:cTn id="146" dur="1" fill="hold">
                                          <p:stCondLst>
                                            <p:cond delay="0"/>
                                          </p:stCondLst>
                                        </p:cTn>
                                        <p:tgtEl>
                                          <p:spTgt spid="185556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85578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nodeType="clickEffect">
                                  <p:stCondLst>
                                    <p:cond delay="0"/>
                                  </p:stCondLst>
                                  <p:childTnLst>
                                    <p:set>
                                      <p:cBhvr>
                                        <p:cTn id="152" dur="1" fill="hold">
                                          <p:stCondLst>
                                            <p:cond delay="0"/>
                                          </p:stCondLst>
                                        </p:cTn>
                                        <p:tgtEl>
                                          <p:spTgt spid="1855557"/>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nodeType="clickEffect">
                                  <p:stCondLst>
                                    <p:cond delay="0"/>
                                  </p:stCondLst>
                                  <p:childTnLst>
                                    <p:set>
                                      <p:cBhvr>
                                        <p:cTn id="156" dur="1" fill="hold">
                                          <p:stCondLst>
                                            <p:cond delay="0"/>
                                          </p:stCondLst>
                                        </p:cTn>
                                        <p:tgtEl>
                                          <p:spTgt spid="1855555"/>
                                        </p:tgtEl>
                                        <p:attrNameLst>
                                          <p:attrName>style.visibility</p:attrName>
                                        </p:attrNameLst>
                                      </p:cBhvr>
                                      <p:to>
                                        <p:strVal val="visible"/>
                                      </p:to>
                                    </p:set>
                                  </p:childTnLst>
                                </p:cTn>
                              </p:par>
                            </p:childTnLst>
                          </p:cTn>
                        </p:par>
                        <p:par>
                          <p:cTn id="157" fill="hold" nodeType="afterGroup">
                            <p:stCondLst>
                              <p:cond delay="0"/>
                            </p:stCondLst>
                            <p:childTnLst>
                              <p:par>
                                <p:cTn id="158" presetID="1" presetClass="entr" presetSubtype="0" fill="hold" nodeType="afterEffect">
                                  <p:stCondLst>
                                    <p:cond delay="0"/>
                                  </p:stCondLst>
                                  <p:childTnLst>
                                    <p:set>
                                      <p:cBhvr>
                                        <p:cTn id="159" dur="1" fill="hold">
                                          <p:stCondLst>
                                            <p:cond delay="0"/>
                                          </p:stCondLst>
                                        </p:cTn>
                                        <p:tgtEl>
                                          <p:spTgt spid="1855561"/>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1" fill="hold" nodeType="clickEffect">
                                  <p:stCondLst>
                                    <p:cond delay="0"/>
                                  </p:stCondLst>
                                  <p:childTnLst>
                                    <p:set>
                                      <p:cBhvr>
                                        <p:cTn id="163" dur="1" fill="hold">
                                          <p:stCondLst>
                                            <p:cond delay="0"/>
                                          </p:stCondLst>
                                        </p:cTn>
                                        <p:tgtEl>
                                          <p:spTgt spid="1855553"/>
                                        </p:tgtEl>
                                        <p:attrNameLst>
                                          <p:attrName>style.visibility</p:attrName>
                                        </p:attrNameLst>
                                      </p:cBhvr>
                                      <p:to>
                                        <p:strVal val="visible"/>
                                      </p:to>
                                    </p:set>
                                    <p:animEffect transition="in" filter="wipe(up)">
                                      <p:cBhvr>
                                        <p:cTn id="164" dur="1000"/>
                                        <p:tgtEl>
                                          <p:spTgt spid="1855553"/>
                                        </p:tgtEl>
                                      </p:cBhvr>
                                    </p:animEffect>
                                  </p:childTnLst>
                                </p:cTn>
                              </p:par>
                            </p:childTnLst>
                          </p:cTn>
                        </p:par>
                        <p:par>
                          <p:cTn id="165" fill="hold" nodeType="afterGroup">
                            <p:stCondLst>
                              <p:cond delay="1000"/>
                            </p:stCondLst>
                            <p:childTnLst>
                              <p:par>
                                <p:cTn id="166" presetID="22" presetClass="entr" presetSubtype="8" fill="hold" nodeType="afterEffect">
                                  <p:stCondLst>
                                    <p:cond delay="0"/>
                                  </p:stCondLst>
                                  <p:childTnLst>
                                    <p:set>
                                      <p:cBhvr>
                                        <p:cTn id="167" dur="1" fill="hold">
                                          <p:stCondLst>
                                            <p:cond delay="0"/>
                                          </p:stCondLst>
                                        </p:cTn>
                                        <p:tgtEl>
                                          <p:spTgt spid="1855563"/>
                                        </p:tgtEl>
                                        <p:attrNameLst>
                                          <p:attrName>style.visibility</p:attrName>
                                        </p:attrNameLst>
                                      </p:cBhvr>
                                      <p:to>
                                        <p:strVal val="visible"/>
                                      </p:to>
                                    </p:set>
                                    <p:animEffect transition="in" filter="wipe(left)">
                                      <p:cBhvr>
                                        <p:cTn id="168" dur="1000"/>
                                        <p:tgtEl>
                                          <p:spTgt spid="1855563"/>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1855567"/>
                                        </p:tgtEl>
                                        <p:attrNameLst>
                                          <p:attrName>style.visibility</p:attrName>
                                        </p:attrNameLst>
                                      </p:cBhvr>
                                      <p:to>
                                        <p:strVal val="visible"/>
                                      </p:to>
                                    </p:set>
                                    <p:animEffect transition="in" filter="wipe(left)">
                                      <p:cBhvr>
                                        <p:cTn id="173" dur="500"/>
                                        <p:tgtEl>
                                          <p:spTgt spid="1855567"/>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209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490" grpId="0"/>
      <p:bldP spid="1855491" grpId="0"/>
      <p:bldP spid="1855492" grpId="0" animBg="1"/>
      <p:bldP spid="1855493" grpId="0" animBg="1"/>
      <p:bldP spid="1855494" grpId="0" animBg="1"/>
      <p:bldP spid="1855495" grpId="0" animBg="1"/>
      <p:bldP spid="1855496" grpId="0" animBg="1"/>
      <p:bldP spid="1855497" grpId="0" animBg="1"/>
      <p:bldP spid="1855498" grpId="0" animBg="1"/>
      <p:bldP spid="1855499" grpId="0" animBg="1"/>
      <p:bldP spid="1855500" grpId="0" animBg="1"/>
      <p:bldP spid="1855501" grpId="0" animBg="1"/>
      <p:bldP spid="1855502" grpId="0" animBg="1"/>
      <p:bldP spid="1855503" grpId="0" animBg="1"/>
      <p:bldP spid="1855504" grpId="0" animBg="1"/>
      <p:bldP spid="1855505" grpId="0" animBg="1"/>
      <p:bldP spid="1855506" grpId="0" animBg="1"/>
      <p:bldP spid="1855507" grpId="0" animBg="1"/>
      <p:bldP spid="1855508" grpId="0" animBg="1"/>
      <p:bldP spid="1855509" grpId="0" animBg="1"/>
      <p:bldP spid="1855510" grpId="0" animBg="1"/>
      <p:bldP spid="1855511" grpId="0" animBg="1"/>
      <p:bldP spid="1855512" grpId="0" animBg="1"/>
      <p:bldP spid="1855513" grpId="0" animBg="1"/>
      <p:bldP spid="1855518" grpId="0" animBg="1"/>
      <p:bldP spid="1855523" grpId="0" animBg="1"/>
      <p:bldP spid="1855524" grpId="0" animBg="1"/>
      <p:bldP spid="1855525" grpId="0" animBg="1"/>
      <p:bldP spid="1855525" grpId="1" animBg="1"/>
      <p:bldP spid="1855526" grpId="0" animBg="1"/>
      <p:bldP spid="1855526" grpId="1" animBg="1"/>
      <p:bldP spid="1855527" grpId="0" animBg="1"/>
      <p:bldP spid="1855528" grpId="0" animBg="1"/>
      <p:bldP spid="1855529" grpId="0" animBg="1"/>
      <p:bldP spid="1855530" grpId="0" animBg="1"/>
      <p:bldP spid="1855531" grpId="0" animBg="1"/>
      <p:bldP spid="1855535" grpId="0" animBg="1"/>
      <p:bldP spid="1855536" grpId="0" animBg="1"/>
      <p:bldP spid="1855537" grpId="0" animBg="1"/>
      <p:bldP spid="1855618" grpId="0" animBg="1"/>
      <p:bldP spid="1855789" grpId="0"/>
      <p:bldP spid="1855807" grpId="0"/>
      <p:bldP spid="1855808" grpId="0" animBg="1"/>
      <p:bldP spid="2092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2081521"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How third-generation DNA-sequencing technologies work.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520" y="6283380"/>
            <a:ext cx="2534400" cy="505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081" y="979303"/>
            <a:ext cx="432432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4168081" y="6024380"/>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dirty="0">
                <a:latin typeface="Arial" charset="0"/>
              </a:rPr>
              <a:t>Eric E. </a:t>
            </a:r>
            <a:r>
              <a:rPr lang="en-GB" sz="1100" b="1" dirty="0" err="1">
                <a:latin typeface="Arial" charset="0"/>
              </a:rPr>
              <a:t>Schadt</a:t>
            </a:r>
            <a:r>
              <a:rPr lang="en-GB" sz="1100" b="1" dirty="0">
                <a:latin typeface="Arial" charset="0"/>
              </a:rPr>
              <a:t> et al. Hum. Mol. Genet. 2010;19:R227-R240</a:t>
            </a:r>
          </a:p>
        </p:txBody>
      </p:sp>
      <p:sp>
        <p:nvSpPr>
          <p:cNvPr id="3077" name="Text Box 5"/>
          <p:cNvSpPr txBox="1">
            <a:spLocks noChangeArrowheads="1"/>
          </p:cNvSpPr>
          <p:nvPr/>
        </p:nvSpPr>
        <p:spPr bwMode="auto">
          <a:xfrm>
            <a:off x="97920" y="6450438"/>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dirty="0">
                <a:latin typeface="Arial" charset="0"/>
              </a:rPr>
              <a:t>© The Author 2010. Published by Oxford University Press</a:t>
            </a:r>
          </a:p>
        </p:txBody>
      </p:sp>
      <p:sp>
        <p:nvSpPr>
          <p:cNvPr id="2" name="TextBox 1"/>
          <p:cNvSpPr txBox="1"/>
          <p:nvPr/>
        </p:nvSpPr>
        <p:spPr>
          <a:xfrm>
            <a:off x="13228" y="725620"/>
            <a:ext cx="3862637" cy="5909308"/>
          </a:xfrm>
          <a:prstGeom prst="rect">
            <a:avLst/>
          </a:prstGeom>
          <a:noFill/>
        </p:spPr>
        <p:txBody>
          <a:bodyPr wrap="square" rtlCol="0">
            <a:spAutoFit/>
          </a:bodyPr>
          <a:lstStyle/>
          <a:p>
            <a:r>
              <a:rPr lang="en-US" sz="1400" dirty="0" smtClean="0"/>
              <a:t>How third-generation DNA-sequencing technologies work. Third-generation DNA-sequencing technologies are distinguished by direct inspection of single molecules with methods that do not require wash steps during DNA synthesis. (A) Pacific Biosciences technology for direct observation of DNA synthesis on single DNA molecules in real time. A DNA polymerase is confined in a zero-mode waveguide and base additions measured with florescence detection of gamma-labeled </a:t>
            </a:r>
            <a:r>
              <a:rPr lang="en-US" sz="1400" dirty="0" err="1" smtClean="0"/>
              <a:t>phosphonucleotides</a:t>
            </a:r>
            <a:r>
              <a:rPr lang="en-US" sz="1400" dirty="0" smtClean="0"/>
              <a:t>. (B) Several companies seek to sequence DNA by direct inspection using electron microscopy similar to the </a:t>
            </a:r>
            <a:r>
              <a:rPr lang="en-US" sz="1400" dirty="0" err="1" smtClean="0"/>
              <a:t>Reveo</a:t>
            </a:r>
            <a:r>
              <a:rPr lang="en-US" sz="1400" dirty="0" smtClean="0"/>
              <a:t> technology pictured here, in which an </a:t>
            </a:r>
            <a:r>
              <a:rPr lang="en-US" sz="1400" dirty="0" err="1" smtClean="0"/>
              <a:t>ssDNA</a:t>
            </a:r>
            <a:r>
              <a:rPr lang="en-US" sz="1400" dirty="0" smtClean="0"/>
              <a:t> molecule is first stretched and then examined by STM. (C) Oxford </a:t>
            </a:r>
            <a:r>
              <a:rPr lang="en-US" sz="1400" dirty="0" err="1" smtClean="0"/>
              <a:t>Nanopore</a:t>
            </a:r>
            <a:r>
              <a:rPr lang="en-US" sz="1400" dirty="0" smtClean="0"/>
              <a:t> technology for measuring translocation of nucleotides cleaved from a DNA molecule across a pore, driven by the force of differential ion concentrations across the membrane. (D) IBM's DNA transistor technology reads individual bases of </a:t>
            </a:r>
            <a:r>
              <a:rPr lang="en-US" sz="1400" dirty="0" err="1" smtClean="0"/>
              <a:t>ssDNA</a:t>
            </a:r>
            <a:r>
              <a:rPr lang="en-US" sz="1400" dirty="0" smtClean="0"/>
              <a:t> molecules as they pass through a narrow aperture based on the unique electronic signature of each individual nucleotide. Gold bands represent metal and gray bands dielectric layers of the transistor.</a:t>
            </a:r>
          </a:p>
          <a:p>
            <a:endParaRPr lang="en-US" sz="1400" dirty="0"/>
          </a:p>
        </p:txBody>
      </p:sp>
    </p:spTree>
    <p:extLst>
      <p:ext uri="{BB962C8B-B14F-4D97-AF65-F5344CB8AC3E}">
        <p14:creationId xmlns:p14="http://schemas.microsoft.com/office/powerpoint/2010/main" val="37005379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TotalTime>
  <Words>526</Words>
  <Application>Microsoft Macintosh PowerPoint</Application>
  <PresentationFormat>On-screen Show (4:3)</PresentationFormat>
  <Paragraphs>66</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Microsoft Photo Editor 3.0 Photo</vt:lpstr>
      <vt:lpstr>DNA microarray:  arrays of northern blots</vt:lpstr>
      <vt:lpstr>Illumina Sequencing Technology </vt:lpstr>
      <vt:lpstr>PowerPoint Presentation</vt:lpstr>
    </vt:vector>
  </TitlesOfParts>
  <Company>UZH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microarray:  arrays of northern blots</dc:title>
  <dc:creator>Mark Robinson</dc:creator>
  <cp:lastModifiedBy>Mark Robinson</cp:lastModifiedBy>
  <cp:revision>3</cp:revision>
  <dcterms:created xsi:type="dcterms:W3CDTF">2015-09-28T08:11:05Z</dcterms:created>
  <dcterms:modified xsi:type="dcterms:W3CDTF">2015-09-28T08:59:12Z</dcterms:modified>
</cp:coreProperties>
</file>