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58" r:id="rId3"/>
    <p:sldId id="257" r:id="rId4"/>
    <p:sldId id="259" r:id="rId5"/>
    <p:sldId id="260" r:id="rId6"/>
    <p:sldId id="261" r:id="rId7"/>
    <p:sldId id="262" r:id="rId8"/>
    <p:sldId id="263" r:id="rId9"/>
    <p:sldId id="264" r:id="rId10"/>
    <p:sldId id="265" r:id="rId11"/>
    <p:sldId id="275" r:id="rId12"/>
    <p:sldId id="276" r:id="rId13"/>
    <p:sldId id="277" r:id="rId14"/>
    <p:sldId id="278" r:id="rId15"/>
    <p:sldId id="279" r:id="rId16"/>
    <p:sldId id="280" r:id="rId17"/>
    <p:sldId id="289" r:id="rId18"/>
    <p:sldId id="291" r:id="rId19"/>
    <p:sldId id="290" r:id="rId20"/>
    <p:sldId id="295" r:id="rId21"/>
    <p:sldId id="281" r:id="rId22"/>
    <p:sldId id="282" r:id="rId23"/>
    <p:sldId id="266" r:id="rId24"/>
    <p:sldId id="284" r:id="rId25"/>
    <p:sldId id="267" r:id="rId26"/>
    <p:sldId id="286" r:id="rId27"/>
    <p:sldId id="287" r:id="rId28"/>
    <p:sldId id="292" r:id="rId29"/>
    <p:sldId id="293" r:id="rId30"/>
    <p:sldId id="296" r:id="rId31"/>
    <p:sldId id="288" r:id="rId32"/>
    <p:sldId id="269" r:id="rId33"/>
    <p:sldId id="270" r:id="rId34"/>
    <p:sldId id="273" r:id="rId35"/>
    <p:sldId id="271" r:id="rId36"/>
    <p:sldId id="285"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71"/>
    <p:restoredTop sz="80324"/>
  </p:normalViewPr>
  <p:slideViewPr>
    <p:cSldViewPr snapToGrid="0">
      <p:cViewPr varScale="1">
        <p:scale>
          <a:sx n="70" d="100"/>
          <a:sy n="70" d="100"/>
        </p:scale>
        <p:origin x="77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BF4708-8587-4087-B9A8-9531A74FF370}" type="datetimeFigureOut">
              <a:rPr lang="en-US" smtClean="0"/>
              <a:t>3/11/2020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0AFF84-6517-4237-AC4C-C36A47CFD6EA}" type="slidenum">
              <a:rPr lang="en-US" smtClean="0"/>
              <a:t>‹#›</a:t>
            </a:fld>
            <a:endParaRPr lang="en-US" dirty="0"/>
          </a:p>
        </p:txBody>
      </p:sp>
    </p:spTree>
    <p:extLst>
      <p:ext uri="{BB962C8B-B14F-4D97-AF65-F5344CB8AC3E}">
        <p14:creationId xmlns:p14="http://schemas.microsoft.com/office/powerpoint/2010/main" val="3086172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missinglink.ai/guides/neural-network-concepts/7-types-neural-network-activation-functions-right/"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ackernoon.com/a-6ur13zzx"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vebook.manning.com/book/deep-learning-with-r/chapter-1/ch01fig02"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Chapter</a:t>
            </a:r>
            <a:r>
              <a:rPr lang="en-US" baseline="0" dirty="0"/>
              <a:t> 1.1: </a:t>
            </a:r>
            <a:r>
              <a:rPr lang="en-US" sz="1200" b="0" i="0" kern="1200" dirty="0">
                <a:solidFill>
                  <a:schemeClr val="tx1"/>
                </a:solidFill>
                <a:effectLst/>
                <a:latin typeface="+mn-lt"/>
                <a:ea typeface="+mn-ea"/>
                <a:cs typeface="+mn-cs"/>
              </a:rPr>
              <a:t>What are artificial intelligence, machine learning, and deep learning? How do they relate to each other?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AI is a general field that encompasses machine learning and deep learning, but that also includes many more </a:t>
            </a:r>
            <a:r>
              <a:rPr lang="en-US" sz="1200" b="0" i="0" u="none" strike="noStrike" kern="1200" dirty="0">
                <a:solidFill>
                  <a:schemeClr val="tx1"/>
                </a:solidFill>
                <a:effectLst/>
                <a:latin typeface="+mn-lt"/>
                <a:ea typeface="+mn-ea"/>
                <a:cs typeface="+mn-cs"/>
              </a:rPr>
              <a:t>approach</a:t>
            </a:r>
            <a:r>
              <a:rPr lang="en-US" sz="1200" b="0" i="0" kern="1200" dirty="0">
                <a:solidFill>
                  <a:schemeClr val="tx1"/>
                </a:solidFill>
                <a:effectLst/>
                <a:latin typeface="+mn-lt"/>
                <a:ea typeface="+mn-ea"/>
                <a:cs typeface="+mn-cs"/>
              </a:rPr>
              <a:t>es that </a:t>
            </a:r>
            <a:r>
              <a:rPr lang="en-US" sz="1200" b="0" i="0" u="none" strike="noStrike" kern="1200" dirty="0">
                <a:solidFill>
                  <a:schemeClr val="tx1"/>
                </a:solidFill>
                <a:effectLst/>
                <a:latin typeface="+mn-lt"/>
                <a:ea typeface="+mn-ea"/>
                <a:cs typeface="+mn-cs"/>
              </a:rPr>
              <a:t>don’t</a:t>
            </a:r>
            <a:r>
              <a:rPr lang="en-US" sz="1200" b="0" i="0" kern="1200" dirty="0">
                <a:solidFill>
                  <a:schemeClr val="tx1"/>
                </a:solidFill>
                <a:effectLst/>
                <a:latin typeface="+mn-lt"/>
                <a:ea typeface="+mn-ea"/>
                <a:cs typeface="+mn-cs"/>
              </a:rPr>
              <a:t> involve any learning. Early chess </a:t>
            </a:r>
            <a:r>
              <a:rPr lang="en-US" sz="1200" b="0" i="0" u="none" strike="noStrike" kern="1200" dirty="0">
                <a:solidFill>
                  <a:schemeClr val="tx1"/>
                </a:solidFill>
                <a:effectLst/>
                <a:latin typeface="+mn-lt"/>
                <a:ea typeface="+mn-ea"/>
                <a:cs typeface="+mn-cs"/>
              </a:rPr>
              <a:t>programs</a:t>
            </a:r>
            <a:r>
              <a:rPr lang="en-US" sz="1200" b="0" i="0" kern="1200" dirty="0">
                <a:solidFill>
                  <a:schemeClr val="tx1"/>
                </a:solidFill>
                <a:effectLst/>
                <a:latin typeface="+mn-lt"/>
                <a:ea typeface="+mn-ea"/>
                <a:cs typeface="+mn-cs"/>
              </a:rPr>
              <a:t>, for instance, only involved hardcoded rules crafted by programmers.</a:t>
            </a:r>
            <a:r>
              <a:rPr lang="en-US" sz="1200" b="0" i="0" kern="1200" baseline="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2</a:t>
            </a:fld>
            <a:endParaRPr lang="en-US" dirty="0"/>
          </a:p>
        </p:txBody>
      </p:sp>
    </p:spTree>
    <p:extLst>
      <p:ext uri="{BB962C8B-B14F-4D97-AF65-F5344CB8AC3E}">
        <p14:creationId xmlns:p14="http://schemas.microsoft.com/office/powerpoint/2010/main" val="143551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11</a:t>
            </a:fld>
            <a:endParaRPr lang="en-US"/>
          </a:p>
        </p:txBody>
      </p:sp>
    </p:spTree>
    <p:extLst>
      <p:ext uri="{BB962C8B-B14F-4D97-AF65-F5344CB8AC3E}">
        <p14:creationId xmlns:p14="http://schemas.microsoft.com/office/powerpoint/2010/main" val="8854137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Tensor - Notation</a:t>
            </a:r>
          </a:p>
        </p:txBody>
      </p:sp>
      <p:sp>
        <p:nvSpPr>
          <p:cNvPr id="4" name="Slide Number Placeholder 3"/>
          <p:cNvSpPr>
            <a:spLocks noGrp="1"/>
          </p:cNvSpPr>
          <p:nvPr>
            <p:ph type="sldNum" sz="quarter" idx="5"/>
          </p:nvPr>
        </p:nvSpPr>
        <p:spPr/>
        <p:txBody>
          <a:bodyPr/>
          <a:lstStyle/>
          <a:p>
            <a:fld id="{34355425-A230-A445-9C94-3CF91A670800}" type="slidenum">
              <a:rPr lang="en-US" smtClean="0"/>
              <a:t>13</a:t>
            </a:fld>
            <a:endParaRPr lang="en-US"/>
          </a:p>
        </p:txBody>
      </p:sp>
    </p:spTree>
    <p:extLst>
      <p:ext uri="{BB962C8B-B14F-4D97-AF65-F5344CB8AC3E}">
        <p14:creationId xmlns:p14="http://schemas.microsoft.com/office/powerpoint/2010/main" val="4033979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14</a:t>
            </a:fld>
            <a:endParaRPr lang="en-US"/>
          </a:p>
        </p:txBody>
      </p:sp>
    </p:spTree>
    <p:extLst>
      <p:ext uri="{BB962C8B-B14F-4D97-AF65-F5344CB8AC3E}">
        <p14:creationId xmlns:p14="http://schemas.microsoft.com/office/powerpoint/2010/main" val="3869200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Tensor operations – element-wise vs. dot product</a:t>
            </a:r>
          </a:p>
        </p:txBody>
      </p:sp>
      <p:sp>
        <p:nvSpPr>
          <p:cNvPr id="4" name="Slide Number Placeholder 3"/>
          <p:cNvSpPr>
            <a:spLocks noGrp="1"/>
          </p:cNvSpPr>
          <p:nvPr>
            <p:ph type="sldNum" sz="quarter" idx="5"/>
          </p:nvPr>
        </p:nvSpPr>
        <p:spPr/>
        <p:txBody>
          <a:bodyPr/>
          <a:lstStyle/>
          <a:p>
            <a:fld id="{34355425-A230-A445-9C94-3CF91A670800}" type="slidenum">
              <a:rPr lang="en-US" smtClean="0"/>
              <a:t>15</a:t>
            </a:fld>
            <a:endParaRPr lang="en-US"/>
          </a:p>
        </p:txBody>
      </p:sp>
    </p:spTree>
    <p:extLst>
      <p:ext uri="{BB962C8B-B14F-4D97-AF65-F5344CB8AC3E}">
        <p14:creationId xmlns:p14="http://schemas.microsoft.com/office/powerpoint/2010/main" val="4072952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more details refer to </a:t>
            </a:r>
            <a:r>
              <a:rPr lang="en-US" dirty="0">
                <a:hlinkClick r:id="rId3"/>
              </a:rPr>
              <a:t>https://missinglink.ai/guides/neural-network-concepts/7-types-neural-network-activation-functions-right/</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17</a:t>
            </a:fld>
            <a:endParaRPr lang="en-US" dirty="0"/>
          </a:p>
        </p:txBody>
      </p:sp>
    </p:spTree>
    <p:extLst>
      <p:ext uri="{BB962C8B-B14F-4D97-AF65-F5344CB8AC3E}">
        <p14:creationId xmlns:p14="http://schemas.microsoft.com/office/powerpoint/2010/main" val="16513356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Pass the value of </a:t>
            </a:r>
            <a:r>
              <a:rPr lang="en-US" sz="1200" b="0" i="1" kern="1200" dirty="0">
                <a:solidFill>
                  <a:schemeClr val="tx1"/>
                </a:solidFill>
                <a:effectLst/>
                <a:latin typeface="+mn-lt"/>
                <a:ea typeface="+mn-ea"/>
                <a:cs typeface="+mn-cs"/>
              </a:rPr>
              <a:t>z</a:t>
            </a:r>
            <a:r>
              <a:rPr lang="en-US" sz="1200" b="0" i="0" kern="1200" dirty="0">
                <a:solidFill>
                  <a:schemeClr val="tx1"/>
                </a:solidFill>
                <a:effectLst/>
                <a:latin typeface="+mn-lt"/>
                <a:ea typeface="+mn-ea"/>
                <a:cs typeface="+mn-cs"/>
              </a:rPr>
              <a:t> to a non-linear activation function. Activation functions — are used to introduce non-linearity into the output of the neurons, without which the neural network will just be a linear function. Moreover, they have a significant impact on the learning speed of the neural network.</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See</a:t>
            </a:r>
            <a:r>
              <a:rPr lang="en-US" sz="1200" b="0" i="0" kern="1200" baseline="0" dirty="0">
                <a:solidFill>
                  <a:schemeClr val="tx1"/>
                </a:solidFill>
                <a:effectLst/>
                <a:latin typeface="+mn-lt"/>
                <a:ea typeface="+mn-ea"/>
                <a:cs typeface="+mn-cs"/>
              </a:rPr>
              <a:t> detail in </a:t>
            </a:r>
            <a:r>
              <a:rPr lang="en-US" dirty="0">
                <a:hlinkClick r:id="rId3"/>
              </a:rPr>
              <a:t>https://hackernoon.com/a-6ur13zzx</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18</a:t>
            </a:fld>
            <a:endParaRPr lang="en-US" dirty="0"/>
          </a:p>
        </p:txBody>
      </p:sp>
    </p:spTree>
    <p:extLst>
      <p:ext uri="{BB962C8B-B14F-4D97-AF65-F5344CB8AC3E}">
        <p14:creationId xmlns:p14="http://schemas.microsoft.com/office/powerpoint/2010/main" val="28475730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21</a:t>
            </a:fld>
            <a:endParaRPr lang="en-US"/>
          </a:p>
        </p:txBody>
      </p:sp>
    </p:spTree>
    <p:extLst>
      <p:ext uri="{BB962C8B-B14F-4D97-AF65-F5344CB8AC3E}">
        <p14:creationId xmlns:p14="http://schemas.microsoft.com/office/powerpoint/2010/main" val="1875948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22</a:t>
            </a:fld>
            <a:endParaRPr lang="en-US"/>
          </a:p>
        </p:txBody>
      </p:sp>
    </p:spTree>
    <p:extLst>
      <p:ext uri="{BB962C8B-B14F-4D97-AF65-F5344CB8AC3E}">
        <p14:creationId xmlns:p14="http://schemas.microsoft.com/office/powerpoint/2010/main" val="34358502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true target </a:t>
            </a:r>
            <a:r>
              <a:rPr lang="en-US" sz="1200" baseline="0" dirty="0"/>
              <a:t> - </a:t>
            </a:r>
            <a:r>
              <a:rPr lang="en-US" sz="1200" dirty="0"/>
              <a:t>what you wanted the network to output</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23</a:t>
            </a:fld>
            <a:endParaRPr lang="en-US" dirty="0"/>
          </a:p>
        </p:txBody>
      </p:sp>
    </p:spTree>
    <p:extLst>
      <p:ext uri="{BB962C8B-B14F-4D97-AF65-F5344CB8AC3E}">
        <p14:creationId xmlns:p14="http://schemas.microsoft.com/office/powerpoint/2010/main" val="345194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24</a:t>
            </a:fld>
            <a:endParaRPr lang="en-US"/>
          </a:p>
        </p:txBody>
      </p:sp>
    </p:spTree>
    <p:extLst>
      <p:ext uri="{BB962C8B-B14F-4D97-AF65-F5344CB8AC3E}">
        <p14:creationId xmlns:p14="http://schemas.microsoft.com/office/powerpoint/2010/main" val="1016819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classical programming, the paradigm of symbolic AI, humans input rules (a program) and data to be processed according to these rules, and out come answers (see </a:t>
            </a:r>
            <a:r>
              <a:rPr lang="en-US" sz="1200" b="0" i="0" u="sng" kern="1200" dirty="0">
                <a:solidFill>
                  <a:schemeClr val="tx1"/>
                </a:solidFill>
                <a:effectLst/>
                <a:latin typeface="+mn-lt"/>
                <a:ea typeface="+mn-ea"/>
                <a:cs typeface="+mn-cs"/>
                <a:hlinkClick r:id="rId3"/>
              </a:rPr>
              <a:t>figure 1.2</a:t>
            </a:r>
            <a:r>
              <a:rPr lang="en-US" sz="1200" b="0" i="0" kern="1200" dirty="0">
                <a:solidFill>
                  <a:schemeClr val="tx1"/>
                </a:solidFill>
                <a:effectLst/>
                <a:latin typeface="+mn-lt"/>
                <a:ea typeface="+mn-ea"/>
                <a:cs typeface="+mn-cs"/>
              </a:rPr>
              <a:t>). With machine learning, humans input data as well as the answers expected from the data, and out come the rules. These rules can then be applied to </a:t>
            </a:r>
            <a:r>
              <a:rPr lang="en-US" sz="1200" b="0" i="0" u="none" strike="noStrike" kern="1200" dirty="0">
                <a:solidFill>
                  <a:schemeClr val="tx1"/>
                </a:solidFill>
                <a:effectLst/>
                <a:latin typeface="+mn-lt"/>
                <a:ea typeface="+mn-ea"/>
                <a:cs typeface="+mn-cs"/>
              </a:rPr>
              <a:t>new data</a:t>
            </a:r>
            <a:r>
              <a:rPr lang="en-US" sz="1200" b="0" i="0" kern="1200" dirty="0">
                <a:solidFill>
                  <a:schemeClr val="tx1"/>
                </a:solidFill>
                <a:effectLst/>
                <a:latin typeface="+mn-lt"/>
                <a:ea typeface="+mn-ea"/>
                <a:cs typeface="+mn-cs"/>
              </a:rPr>
              <a:t> to produce original answers.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Large, complex datasets (such as a dataset of millions of images, each consisting of tens of thousands of pixels)</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3</a:t>
            </a:fld>
            <a:endParaRPr lang="en-US" dirty="0"/>
          </a:p>
        </p:txBody>
      </p:sp>
    </p:spTree>
    <p:extLst>
      <p:ext uri="{BB962C8B-B14F-4D97-AF65-F5344CB8AC3E}">
        <p14:creationId xmlns:p14="http://schemas.microsoft.com/office/powerpoint/2010/main" val="3867437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next chapter explains in more detail how backpropagation works.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Initially, the weights of the network are assigned random values, so the network merely implements a series of random transformations. Naturally, its output is far from what it should ideally be, and the loss score is accordingly very high. But with every example the network processes, the weights are adjusted a little in the correct direction, and the loss score decreases. This is the </a:t>
            </a:r>
            <a:r>
              <a:rPr lang="en-US" sz="1200" b="0" i="1" u="none" strike="noStrike" kern="1200" dirty="0">
                <a:solidFill>
                  <a:schemeClr val="tx1"/>
                </a:solidFill>
                <a:effectLst/>
                <a:latin typeface="+mn-lt"/>
                <a:ea typeface="+mn-ea"/>
                <a:cs typeface="+mn-cs"/>
              </a:rPr>
              <a:t>training loop</a:t>
            </a:r>
            <a:r>
              <a:rPr lang="en-US" sz="1200" b="0" i="0" kern="1200" dirty="0">
                <a:solidFill>
                  <a:schemeClr val="tx1"/>
                </a:solidFill>
                <a:effectLst/>
                <a:latin typeface="+mn-lt"/>
                <a:ea typeface="+mn-ea"/>
                <a:cs typeface="+mn-cs"/>
              </a:rPr>
              <a:t>, which, repeated a sufficient number of times (typically tens of iterations over thousands of examples), yields weight values that minimize the loss function. A network with a minimal loss is one for which the outputs are as close as they can be to the targets: a trained network. Once again, it’s a simple mechanism that, once scaled, ends up looking like magic.</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25</a:t>
            </a:fld>
            <a:endParaRPr lang="en-US" dirty="0"/>
          </a:p>
        </p:txBody>
      </p:sp>
    </p:spTree>
    <p:extLst>
      <p:ext uri="{BB962C8B-B14F-4D97-AF65-F5344CB8AC3E}">
        <p14:creationId xmlns:p14="http://schemas.microsoft.com/office/powerpoint/2010/main" val="2288357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Optimizing objective &amp; loss functions – Gradient descent</a:t>
            </a:r>
          </a:p>
        </p:txBody>
      </p:sp>
      <p:sp>
        <p:nvSpPr>
          <p:cNvPr id="4" name="Slide Number Placeholder 3"/>
          <p:cNvSpPr>
            <a:spLocks noGrp="1"/>
          </p:cNvSpPr>
          <p:nvPr>
            <p:ph type="sldNum" sz="quarter" idx="5"/>
          </p:nvPr>
        </p:nvSpPr>
        <p:spPr/>
        <p:txBody>
          <a:bodyPr/>
          <a:lstStyle/>
          <a:p>
            <a:fld id="{34355425-A230-A445-9C94-3CF91A670800}" type="slidenum">
              <a:rPr lang="en-US" smtClean="0"/>
              <a:t>26</a:t>
            </a:fld>
            <a:endParaRPr lang="en-US"/>
          </a:p>
        </p:txBody>
      </p:sp>
    </p:spTree>
    <p:extLst>
      <p:ext uri="{BB962C8B-B14F-4D97-AF65-F5344CB8AC3E}">
        <p14:creationId xmlns:p14="http://schemas.microsoft.com/office/powerpoint/2010/main" val="19790922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27</a:t>
            </a:fld>
            <a:endParaRPr lang="en-US"/>
          </a:p>
        </p:txBody>
      </p:sp>
    </p:spTree>
    <p:extLst>
      <p:ext uri="{BB962C8B-B14F-4D97-AF65-F5344CB8AC3E}">
        <p14:creationId xmlns:p14="http://schemas.microsoft.com/office/powerpoint/2010/main" val="2429860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0AFF84-6517-4237-AC4C-C36A47CFD6EA}" type="slidenum">
              <a:rPr lang="en-US" smtClean="0"/>
              <a:t>29</a:t>
            </a:fld>
            <a:endParaRPr lang="en-US" dirty="0"/>
          </a:p>
        </p:txBody>
      </p:sp>
    </p:spTree>
    <p:extLst>
      <p:ext uri="{BB962C8B-B14F-4D97-AF65-F5344CB8AC3E}">
        <p14:creationId xmlns:p14="http://schemas.microsoft.com/office/powerpoint/2010/main" val="4094900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How to check the R version from </a:t>
            </a:r>
            <a:r>
              <a:rPr lang="en-US" dirty="0" err="1"/>
              <a:t>Rstudio</a:t>
            </a:r>
            <a:r>
              <a:rPr lang="en-US" dirty="0"/>
              <a:t>?</a:t>
            </a:r>
          </a:p>
        </p:txBody>
      </p:sp>
      <p:sp>
        <p:nvSpPr>
          <p:cNvPr id="4" name="Slide Number Placeholder 3"/>
          <p:cNvSpPr>
            <a:spLocks noGrp="1"/>
          </p:cNvSpPr>
          <p:nvPr>
            <p:ph type="sldNum" sz="quarter" idx="10"/>
          </p:nvPr>
        </p:nvSpPr>
        <p:spPr/>
        <p:txBody>
          <a:bodyPr/>
          <a:lstStyle/>
          <a:p>
            <a:fld id="{700AFF84-6517-4237-AC4C-C36A47CFD6EA}" type="slidenum">
              <a:rPr lang="en-US" smtClean="0"/>
              <a:t>33</a:t>
            </a:fld>
            <a:endParaRPr lang="en-US" dirty="0"/>
          </a:p>
        </p:txBody>
      </p:sp>
    </p:spTree>
    <p:extLst>
      <p:ext uri="{BB962C8B-B14F-4D97-AF65-F5344CB8AC3E}">
        <p14:creationId xmlns:p14="http://schemas.microsoft.com/office/powerpoint/2010/main" val="2288490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lang="en-US" dirty="0" err="1"/>
              <a:t>virtualenc</a:t>
            </a:r>
            <a:r>
              <a:rPr lang="en-US" dirty="0"/>
              <a:t> doesn’t work for windows”</a:t>
            </a:r>
          </a:p>
          <a:p>
            <a:endParaRPr lang="en-US" dirty="0"/>
          </a:p>
          <a:p>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35</a:t>
            </a:fld>
            <a:endParaRPr lang="en-US" dirty="0"/>
          </a:p>
        </p:txBody>
      </p:sp>
    </p:spTree>
    <p:extLst>
      <p:ext uri="{BB962C8B-B14F-4D97-AF65-F5344CB8AC3E}">
        <p14:creationId xmlns:p14="http://schemas.microsoft.com/office/powerpoint/2010/main" val="4094539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355425-A230-A445-9C94-3CF91A670800}" type="slidenum">
              <a:rPr lang="en-US" smtClean="0"/>
              <a:t>36</a:t>
            </a:fld>
            <a:endParaRPr lang="en-US"/>
          </a:p>
        </p:txBody>
      </p:sp>
    </p:spTree>
    <p:extLst>
      <p:ext uri="{BB962C8B-B14F-4D97-AF65-F5344CB8AC3E}">
        <p14:creationId xmlns:p14="http://schemas.microsoft.com/office/powerpoint/2010/main" val="22919619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0AFF84-6517-4237-AC4C-C36A47CFD6EA}" type="slidenum">
              <a:rPr lang="en-US" smtClean="0"/>
              <a:t>37</a:t>
            </a:fld>
            <a:endParaRPr lang="en-US" dirty="0"/>
          </a:p>
        </p:txBody>
      </p:sp>
    </p:spTree>
    <p:extLst>
      <p:ext uri="{BB962C8B-B14F-4D97-AF65-F5344CB8AC3E}">
        <p14:creationId xmlns:p14="http://schemas.microsoft.com/office/powerpoint/2010/main" val="2072594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1.1.2</a:t>
            </a:r>
          </a:p>
        </p:txBody>
      </p:sp>
      <p:sp>
        <p:nvSpPr>
          <p:cNvPr id="4" name="Slide Number Placeholder 3"/>
          <p:cNvSpPr>
            <a:spLocks noGrp="1"/>
          </p:cNvSpPr>
          <p:nvPr>
            <p:ph type="sldNum" sz="quarter" idx="10"/>
          </p:nvPr>
        </p:nvSpPr>
        <p:spPr/>
        <p:txBody>
          <a:bodyPr/>
          <a:lstStyle/>
          <a:p>
            <a:fld id="{700AFF84-6517-4237-AC4C-C36A47CFD6EA}" type="slidenum">
              <a:rPr lang="en-US" smtClean="0"/>
              <a:t>4</a:t>
            </a:fld>
            <a:endParaRPr lang="en-US" dirty="0"/>
          </a:p>
        </p:txBody>
      </p:sp>
    </p:spTree>
    <p:extLst>
      <p:ext uri="{BB962C8B-B14F-4D97-AF65-F5344CB8AC3E}">
        <p14:creationId xmlns:p14="http://schemas.microsoft.com/office/powerpoint/2010/main" val="95977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central problem in ML and DL is to </a:t>
            </a:r>
            <a:r>
              <a:rPr lang="en-US" dirty="0">
                <a:solidFill>
                  <a:srgbClr val="FF0000"/>
                </a:solidFill>
              </a:rPr>
              <a:t>meaningfully transform data </a:t>
            </a:r>
            <a:r>
              <a:rPr lang="en-US" dirty="0"/>
              <a:t>to get </a:t>
            </a:r>
            <a:r>
              <a:rPr lang="en-US" dirty="0">
                <a:solidFill>
                  <a:schemeClr val="accent6">
                    <a:lumMod val="75000"/>
                  </a:schemeClr>
                </a:solidFill>
              </a:rPr>
              <a:t>meaningful outputs , </a:t>
            </a:r>
            <a:r>
              <a:rPr lang="en-US" sz="1200" b="0" i="0" kern="1200" dirty="0">
                <a:solidFill>
                  <a:schemeClr val="tx1"/>
                </a:solidFill>
                <a:effectLst/>
                <a:latin typeface="+mn-lt"/>
                <a:ea typeface="+mn-ea"/>
                <a:cs typeface="+mn-cs"/>
              </a:rPr>
              <a:t>in other words t</a:t>
            </a:r>
            <a:r>
              <a:rPr lang="en-US" b="0" i="0" dirty="0">
                <a:solidFill>
                  <a:srgbClr val="222222"/>
                </a:solidFill>
                <a:effectLst/>
                <a:latin typeface="Merriweather"/>
              </a:rPr>
              <a:t>o learn useful </a:t>
            </a:r>
            <a:r>
              <a:rPr lang="en-US" b="0" i="1" dirty="0">
                <a:solidFill>
                  <a:schemeClr val="accent1">
                    <a:lumMod val="75000"/>
                  </a:schemeClr>
                </a:solidFill>
                <a:effectLst/>
                <a:latin typeface="Merriweather"/>
              </a:rPr>
              <a:t>representations</a:t>
            </a:r>
            <a:r>
              <a:rPr lang="en-US" b="0" i="0" dirty="0">
                <a:solidFill>
                  <a:srgbClr val="222222"/>
                </a:solidFill>
                <a:effectLst/>
                <a:latin typeface="Merriweather"/>
              </a:rPr>
              <a:t> of the input data</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5</a:t>
            </a:fld>
            <a:endParaRPr lang="en-US" dirty="0"/>
          </a:p>
        </p:txBody>
      </p:sp>
    </p:spTree>
    <p:extLst>
      <p:ext uri="{BB962C8B-B14F-4D97-AF65-F5344CB8AC3E}">
        <p14:creationId xmlns:p14="http://schemas.microsoft.com/office/powerpoint/2010/main" val="250502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we have a few white points and a few black points. Let’s say we want to develop an algorithm that can take the coordinates (x, y) of a point and output whether that point is likely to be black or to be white. In this case,</a:t>
            </a:r>
          </a:p>
          <a:p>
            <a:r>
              <a:rPr lang="en-US" sz="1200" b="0" i="0" kern="1200" dirty="0">
                <a:solidFill>
                  <a:schemeClr val="tx1"/>
                </a:solidFill>
                <a:effectLst/>
                <a:latin typeface="+mn-lt"/>
                <a:ea typeface="+mn-ea"/>
                <a:cs typeface="+mn-cs"/>
              </a:rPr>
              <a:t>. The inputs are the coordinates of our points.</a:t>
            </a:r>
          </a:p>
          <a:p>
            <a:r>
              <a:rPr lang="en-US" sz="1200" b="0" i="0" kern="1200" dirty="0">
                <a:solidFill>
                  <a:schemeClr val="tx1"/>
                </a:solidFill>
                <a:effectLst/>
                <a:latin typeface="+mn-lt"/>
                <a:ea typeface="+mn-ea"/>
                <a:cs typeface="+mn-cs"/>
              </a:rPr>
              <a:t>. The expected outputs are the colors of our points.</a:t>
            </a:r>
          </a:p>
          <a:p>
            <a:r>
              <a:rPr lang="en-US" sz="1200" b="0" i="0" kern="1200" dirty="0">
                <a:solidFill>
                  <a:schemeClr val="tx1"/>
                </a:solidFill>
                <a:effectLst/>
                <a:latin typeface="+mn-lt"/>
                <a:ea typeface="+mn-ea"/>
                <a:cs typeface="+mn-cs"/>
              </a:rPr>
              <a:t>. A way to measure whether our algorithm is doing a good job could be, for instance, the percentage of points that are being correctly classified.</a:t>
            </a:r>
          </a:p>
          <a:p>
            <a:endParaRPr lang="en-US" dirty="0"/>
          </a:p>
          <a:p>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6</a:t>
            </a:fld>
            <a:endParaRPr lang="en-US" dirty="0"/>
          </a:p>
        </p:txBody>
      </p:sp>
    </p:spTree>
    <p:extLst>
      <p:ext uri="{BB962C8B-B14F-4D97-AF65-F5344CB8AC3E}">
        <p14:creationId xmlns:p14="http://schemas.microsoft.com/office/powerpoint/2010/main" val="643986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Deep learning is a specific subfield of machine learning: a new take on learning representations from data that puts an emphasis on learning successive </a:t>
            </a:r>
            <a:r>
              <a:rPr lang="en-US" sz="1200" b="0" i="1" u="none" strike="noStrike" kern="1200" dirty="0">
                <a:solidFill>
                  <a:schemeClr val="tx1"/>
                </a:solidFill>
                <a:effectLst/>
                <a:latin typeface="+mn-lt"/>
                <a:ea typeface="+mn-ea"/>
                <a:cs typeface="+mn-cs"/>
              </a:rPr>
              <a:t>layers</a:t>
            </a:r>
            <a:r>
              <a:rPr lang="en-US" sz="1200" b="0" i="0" kern="1200" dirty="0">
                <a:solidFill>
                  <a:schemeClr val="tx1"/>
                </a:solidFill>
                <a:effectLst/>
                <a:latin typeface="+mn-lt"/>
                <a:ea typeface="+mn-ea"/>
                <a:cs typeface="+mn-cs"/>
              </a:rPr>
              <a:t> of increasingly meaningful representations. Other appropriate names for the field could have been </a:t>
            </a:r>
            <a:r>
              <a:rPr lang="en-US" sz="1200" b="0" i="1" kern="1200" dirty="0">
                <a:solidFill>
                  <a:schemeClr val="tx1"/>
                </a:solidFill>
                <a:effectLst/>
                <a:latin typeface="+mn-lt"/>
                <a:ea typeface="+mn-ea"/>
                <a:cs typeface="+mn-cs"/>
              </a:rPr>
              <a:t>layered representations learning</a:t>
            </a:r>
            <a:r>
              <a:rPr lang="en-US" sz="1200" b="0" i="0" kern="1200" dirty="0">
                <a:solidFill>
                  <a:schemeClr val="tx1"/>
                </a:solidFill>
                <a:effectLst/>
                <a:latin typeface="+mn-lt"/>
                <a:ea typeface="+mn-ea"/>
                <a:cs typeface="+mn-cs"/>
              </a:rPr>
              <a:t> and </a:t>
            </a:r>
            <a:r>
              <a:rPr lang="en-US" sz="1200" b="0" i="1" kern="1200" dirty="0">
                <a:solidFill>
                  <a:schemeClr val="tx1"/>
                </a:solidFill>
                <a:effectLst/>
                <a:latin typeface="+mn-lt"/>
                <a:ea typeface="+mn-ea"/>
                <a:cs typeface="+mn-cs"/>
              </a:rPr>
              <a:t>hierarchical representations learning</a:t>
            </a:r>
            <a:r>
              <a:rPr lang="en-US" sz="1200" b="0" i="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7</a:t>
            </a:fld>
            <a:endParaRPr lang="en-US" dirty="0"/>
          </a:p>
        </p:txBody>
      </p:sp>
    </p:spTree>
    <p:extLst>
      <p:ext uri="{BB962C8B-B14F-4D97-AF65-F5344CB8AC3E}">
        <p14:creationId xmlns:p14="http://schemas.microsoft.com/office/powerpoint/2010/main" val="2145152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Let’s examine how a </a:t>
            </a:r>
            <a:r>
              <a:rPr lang="en-US" sz="1200" b="0" i="0" u="none" strike="noStrike" kern="1200" dirty="0">
                <a:solidFill>
                  <a:schemeClr val="tx1"/>
                </a:solidFill>
                <a:effectLst/>
                <a:latin typeface="+mn-lt"/>
                <a:ea typeface="+mn-ea"/>
                <a:cs typeface="+mn-cs"/>
              </a:rPr>
              <a:t>network</a:t>
            </a:r>
            <a:r>
              <a:rPr lang="en-US" sz="1200" b="0" i="0" kern="1200" dirty="0">
                <a:solidFill>
                  <a:schemeClr val="tx1"/>
                </a:solidFill>
                <a:effectLst/>
                <a:latin typeface="+mn-lt"/>
                <a:ea typeface="+mn-ea"/>
                <a:cs typeface="+mn-cs"/>
              </a:rPr>
              <a:t> several layers deep transforms an image of a digit in order to recognize what digit it is.</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8</a:t>
            </a:fld>
            <a:endParaRPr lang="en-US" dirty="0"/>
          </a:p>
        </p:txBody>
      </p:sp>
    </p:spTree>
    <p:extLst>
      <p:ext uri="{BB962C8B-B14F-4D97-AF65-F5344CB8AC3E}">
        <p14:creationId xmlns:p14="http://schemas.microsoft.com/office/powerpoint/2010/main" val="1372826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you can see in Figure, the network transforms the digit image into representations that are increasingly different from the original image and increasingly informative about the final result. You can think of a deep network as a multistage information-distillation operation, where information goes through successive </a:t>
            </a:r>
            <a:r>
              <a:rPr lang="en-US" sz="1200" b="0" i="0" u="none" strike="noStrike" kern="1200" dirty="0">
                <a:solidFill>
                  <a:schemeClr val="tx1"/>
                </a:solidFill>
                <a:effectLst/>
                <a:latin typeface="+mn-lt"/>
                <a:ea typeface="+mn-ea"/>
                <a:cs typeface="+mn-cs"/>
              </a:rPr>
              <a:t>filters</a:t>
            </a:r>
            <a:r>
              <a:rPr lang="en-US" sz="1200" b="0" i="0" kern="1200" dirty="0">
                <a:solidFill>
                  <a:schemeClr val="tx1"/>
                </a:solidFill>
                <a:effectLst/>
                <a:latin typeface="+mn-lt"/>
                <a:ea typeface="+mn-ea"/>
                <a:cs typeface="+mn-cs"/>
              </a:rPr>
              <a:t> and comes out increasingly </a:t>
            </a:r>
            <a:r>
              <a:rPr lang="en-US" sz="1200" b="0" i="1" kern="1200" dirty="0">
                <a:solidFill>
                  <a:schemeClr val="tx1"/>
                </a:solidFill>
                <a:effectLst/>
                <a:latin typeface="+mn-lt"/>
                <a:ea typeface="+mn-ea"/>
                <a:cs typeface="+mn-cs"/>
              </a:rPr>
              <a:t>purified</a:t>
            </a:r>
            <a:r>
              <a:rPr lang="en-US" sz="1200" b="0" i="0" kern="1200" dirty="0">
                <a:solidFill>
                  <a:schemeClr val="tx1"/>
                </a:solidFill>
                <a:effectLst/>
                <a:latin typeface="+mn-lt"/>
                <a:ea typeface="+mn-ea"/>
                <a:cs typeface="+mn-cs"/>
              </a:rPr>
              <a:t> (that is, useful with regard to some task).</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9</a:t>
            </a:fld>
            <a:endParaRPr lang="en-US" dirty="0"/>
          </a:p>
        </p:txBody>
      </p:sp>
    </p:spTree>
    <p:extLst>
      <p:ext uri="{BB962C8B-B14F-4D97-AF65-F5344CB8AC3E}">
        <p14:creationId xmlns:p14="http://schemas.microsoft.com/office/powerpoint/2010/main" val="550214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At this point, you know that machine learning is about mapping inputs (such as images) to targets (such as the </a:t>
            </a:r>
            <a:r>
              <a:rPr lang="en-US" sz="1200" b="0" i="0" u="none" strike="noStrike" kern="1200" dirty="0">
                <a:solidFill>
                  <a:schemeClr val="tx1"/>
                </a:solidFill>
                <a:effectLst/>
                <a:latin typeface="+mn-lt"/>
                <a:ea typeface="+mn-ea"/>
                <a:cs typeface="+mn-cs"/>
              </a:rPr>
              <a:t>label</a:t>
            </a:r>
            <a:r>
              <a:rPr lang="en-US" sz="1200" b="0" i="0" kern="1200" dirty="0">
                <a:solidFill>
                  <a:schemeClr val="tx1"/>
                </a:solidFill>
                <a:effectLst/>
                <a:latin typeface="+mn-lt"/>
                <a:ea typeface="+mn-ea"/>
                <a:cs typeface="+mn-cs"/>
              </a:rPr>
              <a:t> “cat”), which is done by observing many examples of inputs and targets. You also know that deep neural networks do this input-to-target mapping via a deep </a:t>
            </a:r>
            <a:r>
              <a:rPr lang="en-US" sz="1200" b="0" i="0" u="none" strike="noStrike" kern="1200" dirty="0">
                <a:solidFill>
                  <a:schemeClr val="tx1"/>
                </a:solidFill>
                <a:effectLst/>
                <a:latin typeface="+mn-lt"/>
                <a:ea typeface="+mn-ea"/>
                <a:cs typeface="+mn-cs"/>
              </a:rPr>
              <a:t>sequence</a:t>
            </a:r>
            <a:r>
              <a:rPr lang="en-US" sz="1200" b="0" i="0" kern="1200" dirty="0">
                <a:solidFill>
                  <a:schemeClr val="tx1"/>
                </a:solidFill>
                <a:effectLst/>
                <a:latin typeface="+mn-lt"/>
                <a:ea typeface="+mn-ea"/>
                <a:cs typeface="+mn-cs"/>
              </a:rPr>
              <a:t> of simple data transformations (layers) and that these data transformations are learned by exposure to examples.</a:t>
            </a:r>
            <a:endParaRPr lang="en-US" dirty="0"/>
          </a:p>
        </p:txBody>
      </p:sp>
      <p:sp>
        <p:nvSpPr>
          <p:cNvPr id="4" name="Slide Number Placeholder 3"/>
          <p:cNvSpPr>
            <a:spLocks noGrp="1"/>
          </p:cNvSpPr>
          <p:nvPr>
            <p:ph type="sldNum" sz="quarter" idx="10"/>
          </p:nvPr>
        </p:nvSpPr>
        <p:spPr/>
        <p:txBody>
          <a:bodyPr/>
          <a:lstStyle/>
          <a:p>
            <a:fld id="{700AFF84-6517-4237-AC4C-C36A47CFD6EA}" type="slidenum">
              <a:rPr lang="en-US" smtClean="0"/>
              <a:t>10</a:t>
            </a:fld>
            <a:endParaRPr lang="en-US" dirty="0"/>
          </a:p>
        </p:txBody>
      </p:sp>
    </p:spTree>
    <p:extLst>
      <p:ext uri="{BB962C8B-B14F-4D97-AF65-F5344CB8AC3E}">
        <p14:creationId xmlns:p14="http://schemas.microsoft.com/office/powerpoint/2010/main" val="392193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285495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54962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451061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2401121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678265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3847082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888713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22780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3751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1195307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9403C8-099D-47F8-893D-F36D1C61483D}" type="datetimeFigureOut">
              <a:rPr lang="en-US" smtClean="0"/>
              <a:t>3/11/2020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F5E5AD-0B21-4CD6-8E0D-718F9E45DED8}" type="slidenum">
              <a:rPr lang="en-US" smtClean="0"/>
              <a:t>‹#›</a:t>
            </a:fld>
            <a:endParaRPr lang="en-US" dirty="0"/>
          </a:p>
        </p:txBody>
      </p:sp>
    </p:spTree>
    <p:extLst>
      <p:ext uri="{BB962C8B-B14F-4D97-AF65-F5344CB8AC3E}">
        <p14:creationId xmlns:p14="http://schemas.microsoft.com/office/powerpoint/2010/main" val="332668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9403C8-099D-47F8-893D-F36D1C61483D}" type="datetimeFigureOut">
              <a:rPr lang="en-US" smtClean="0"/>
              <a:t>3/11/2020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F5E5AD-0B21-4CD6-8E0D-718F9E45DED8}" type="slidenum">
              <a:rPr lang="en-US" smtClean="0"/>
              <a:t>‹#›</a:t>
            </a:fld>
            <a:endParaRPr lang="en-US" dirty="0"/>
          </a:p>
        </p:txBody>
      </p:sp>
    </p:spTree>
    <p:extLst>
      <p:ext uri="{BB962C8B-B14F-4D97-AF65-F5344CB8AC3E}">
        <p14:creationId xmlns:p14="http://schemas.microsoft.com/office/powerpoint/2010/main" val="2468581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2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pbs.twimg.com/media/ENNEGGhX0AEWNYO.jpg" TargetMode="External"/><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ackernoon.com/a-6ur13zzx" TargetMode="External"/><Relationship Id="rId2" Type="http://schemas.openxmlformats.org/officeDocument/2006/relationships/hyperlink" Target="https://livebook.manning.com/book/deep-learning-with-r/chapter-1/101" TargetMode="External"/><Relationship Id="rId1" Type="http://schemas.openxmlformats.org/officeDocument/2006/relationships/slideLayout" Target="../slideLayouts/slideLayout2.xml"/><Relationship Id="rId5" Type="http://schemas.openxmlformats.org/officeDocument/2006/relationships/hyperlink" Target="https://medium.com/@onlytojay/mnist-cnn-optimizer-comparison-with-tensorflow-keras-163735862ecd" TargetMode="External"/><Relationship Id="rId4" Type="http://schemas.openxmlformats.org/officeDocument/2006/relationships/hyperlink" Target="https://missinglink.ai/guides/neural-network-concepts/7-types-neural-network-activation-functions-righ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keras.rstudio.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keras.rstudio.com/"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keras.io/"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37.xml.rels><?xml version="1.0" encoding="UTF-8" standalone="yes"?>
<Relationships xmlns="http://schemas.openxmlformats.org/package/2006/relationships"><Relationship Id="rId3" Type="http://schemas.openxmlformats.org/officeDocument/2006/relationships/hyperlink" Target="https://medium.com/@onlytojay/mnist-cnn-optimizer-comparison-with-tensorflow-keras-163735862ecd"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hyperlink" Target="https://towardsdatascience.com/exploring-activation-functions-for-neural-networks-73498da59b02"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Machine Learning: R/</a:t>
            </a:r>
            <a:r>
              <a:rPr lang="en-US" dirty="0" err="1"/>
              <a:t>keras</a:t>
            </a:r>
            <a:endParaRPr lang="en-US" dirty="0"/>
          </a:p>
        </p:txBody>
      </p:sp>
      <p:sp>
        <p:nvSpPr>
          <p:cNvPr id="3" name="Subtitle 2"/>
          <p:cNvSpPr>
            <a:spLocks noGrp="1"/>
          </p:cNvSpPr>
          <p:nvPr>
            <p:ph type="subTitle" idx="1"/>
          </p:nvPr>
        </p:nvSpPr>
        <p:spPr/>
        <p:txBody>
          <a:bodyPr/>
          <a:lstStyle/>
          <a:p>
            <a:r>
              <a:rPr lang="en-US" dirty="0"/>
              <a:t>Tensors, MNIST classification</a:t>
            </a:r>
          </a:p>
          <a:p>
            <a:endParaRPr lang="en-US" dirty="0"/>
          </a:p>
        </p:txBody>
      </p:sp>
      <p:sp>
        <p:nvSpPr>
          <p:cNvPr id="4" name="TextBox 3"/>
          <p:cNvSpPr txBox="1"/>
          <p:nvPr/>
        </p:nvSpPr>
        <p:spPr>
          <a:xfrm>
            <a:off x="3870960" y="5100320"/>
            <a:ext cx="5405120" cy="646331"/>
          </a:xfrm>
          <a:prstGeom prst="rect">
            <a:avLst/>
          </a:prstGeom>
          <a:noFill/>
        </p:spPr>
        <p:txBody>
          <a:bodyPr wrap="square" rtlCol="0">
            <a:spAutoFit/>
          </a:bodyPr>
          <a:lstStyle/>
          <a:p>
            <a:r>
              <a:rPr lang="en-US" dirty="0"/>
              <a:t>Lead: Prof. Mark Robinson</a:t>
            </a:r>
          </a:p>
          <a:p>
            <a:r>
              <a:rPr lang="en-US" dirty="0"/>
              <a:t>Responsible: Ashley </a:t>
            </a:r>
            <a:r>
              <a:rPr lang="en-US" dirty="0" err="1"/>
              <a:t>Polhemus</a:t>
            </a:r>
            <a:r>
              <a:rPr lang="en-US" dirty="0"/>
              <a:t> and Sona Hunanyan</a:t>
            </a:r>
          </a:p>
        </p:txBody>
      </p:sp>
      <p:sp>
        <p:nvSpPr>
          <p:cNvPr id="5" name="TextBox 4"/>
          <p:cNvSpPr txBox="1"/>
          <p:nvPr/>
        </p:nvSpPr>
        <p:spPr>
          <a:xfrm>
            <a:off x="4847007" y="4015880"/>
            <a:ext cx="3705726" cy="369332"/>
          </a:xfrm>
          <a:prstGeom prst="rect">
            <a:avLst/>
          </a:prstGeom>
          <a:noFill/>
        </p:spPr>
        <p:txBody>
          <a:bodyPr wrap="square" rtlCol="0">
            <a:spAutoFit/>
          </a:bodyPr>
          <a:lstStyle/>
          <a:p>
            <a:r>
              <a:rPr lang="en-US" dirty="0"/>
              <a:t>Methods Seminar, SS20</a:t>
            </a:r>
          </a:p>
        </p:txBody>
      </p:sp>
    </p:spTree>
    <p:extLst>
      <p:ext uri="{BB962C8B-B14F-4D97-AF65-F5344CB8AC3E}">
        <p14:creationId xmlns:p14="http://schemas.microsoft.com/office/powerpoint/2010/main" val="2057658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772" y="365126"/>
            <a:ext cx="10515027" cy="1157992"/>
          </a:xfrm>
        </p:spPr>
        <p:txBody>
          <a:bodyPr/>
          <a:lstStyle/>
          <a:p>
            <a:r>
              <a:rPr lang="en-US" b="1" dirty="0"/>
              <a:t>How deep learning works? Step 1</a:t>
            </a:r>
            <a:endParaRPr lang="en-US" dirty="0"/>
          </a:p>
        </p:txBody>
      </p:sp>
      <p:sp>
        <p:nvSpPr>
          <p:cNvPr id="3" name="Content Placeholder 2"/>
          <p:cNvSpPr>
            <a:spLocks noGrp="1"/>
          </p:cNvSpPr>
          <p:nvPr>
            <p:ph idx="1"/>
          </p:nvPr>
        </p:nvSpPr>
        <p:spPr>
          <a:xfrm>
            <a:off x="755697" y="1523117"/>
            <a:ext cx="10515600" cy="4637528"/>
          </a:xfrm>
        </p:spPr>
        <p:txBody>
          <a:bodyPr>
            <a:normAutofit/>
          </a:bodyPr>
          <a:lstStyle/>
          <a:p>
            <a:pPr>
              <a:buFontTx/>
              <a:buChar char="-"/>
            </a:pPr>
            <a:r>
              <a:rPr lang="en-US" sz="2000" dirty="0"/>
              <a:t>The specification of what a layer does to its input data is stored in the layer’s </a:t>
            </a:r>
            <a:r>
              <a:rPr lang="en-US" sz="2000" dirty="0">
                <a:solidFill>
                  <a:srgbClr val="FF0000"/>
                </a:solidFill>
              </a:rPr>
              <a:t>weights </a:t>
            </a:r>
            <a:r>
              <a:rPr lang="en-US" sz="2000" dirty="0"/>
              <a:t>(parameters), equivalently, the transformation implemented by a layer is </a:t>
            </a:r>
            <a:r>
              <a:rPr lang="en-US" sz="2000" i="1" dirty="0"/>
              <a:t>parameterized by its weights</a:t>
            </a:r>
            <a:r>
              <a:rPr lang="en-US" sz="2000" dirty="0"/>
              <a:t>. </a:t>
            </a:r>
          </a:p>
          <a:p>
            <a:pPr>
              <a:buFontTx/>
              <a:buChar char="-"/>
            </a:pPr>
            <a:r>
              <a:rPr lang="en-US" sz="2000" dirty="0"/>
              <a:t> </a:t>
            </a:r>
            <a:r>
              <a:rPr lang="en-US" sz="2000" dirty="0">
                <a:solidFill>
                  <a:srgbClr val="FF0000"/>
                </a:solidFill>
              </a:rPr>
              <a:t>Learning</a:t>
            </a:r>
            <a:r>
              <a:rPr lang="en-US" sz="2000" dirty="0"/>
              <a:t> means finding a set of values for the weights of all layers in a network, such that the network will correctly map example inputs to their associated targets.</a:t>
            </a:r>
          </a:p>
          <a:p>
            <a:pPr marL="0" indent="0">
              <a:buNone/>
            </a:pPr>
            <a:endParaRPr lang="en-US" sz="20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8719" y="3559768"/>
            <a:ext cx="5862153" cy="2931077"/>
          </a:xfrm>
          <a:prstGeom prst="rect">
            <a:avLst/>
          </a:prstGeom>
        </p:spPr>
      </p:pic>
    </p:spTree>
    <p:extLst>
      <p:ext uri="{BB962C8B-B14F-4D97-AF65-F5344CB8AC3E}">
        <p14:creationId xmlns:p14="http://schemas.microsoft.com/office/powerpoint/2010/main" val="383166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23F4D6-09DB-DA4B-A564-A88F7D8F6F6E}"/>
              </a:ext>
            </a:extLst>
          </p:cNvPr>
          <p:cNvSpPr>
            <a:spLocks noGrp="1"/>
          </p:cNvSpPr>
          <p:nvPr>
            <p:ph type="ctrTitle"/>
          </p:nvPr>
        </p:nvSpPr>
        <p:spPr>
          <a:xfrm>
            <a:off x="0" y="0"/>
            <a:ext cx="12192000" cy="891540"/>
          </a:xfrm>
        </p:spPr>
        <p:txBody>
          <a:bodyPr>
            <a:normAutofit fontScale="90000"/>
          </a:bodyPr>
          <a:lstStyle/>
          <a:p>
            <a:r>
              <a:rPr lang="en-US" sz="4400" dirty="0"/>
              <a:t>Building blocks: Tensors, weights, and activation functions</a:t>
            </a:r>
          </a:p>
        </p:txBody>
      </p:sp>
      <p:pic>
        <p:nvPicPr>
          <p:cNvPr id="6" name="Picture 2" descr="https://dpzbhybb2pdcj.cloudfront.net/allaire/Figures/03fig01.jpg">
            <a:extLst>
              <a:ext uri="{FF2B5EF4-FFF2-40B4-BE49-F238E27FC236}">
                <a16:creationId xmlns:a16="http://schemas.microsoft.com/office/drawing/2014/main" id="{D7FA9C0E-AB06-4F42-BEEC-C4BE7E34F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7715" y="1234440"/>
            <a:ext cx="6636570" cy="5254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DB10633-C25A-6942-AA24-60E950CEAF34}"/>
              </a:ext>
            </a:extLst>
          </p:cNvPr>
          <p:cNvSpPr/>
          <p:nvPr/>
        </p:nvSpPr>
        <p:spPr>
          <a:xfrm>
            <a:off x="2777714" y="1074420"/>
            <a:ext cx="5337585" cy="278731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82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9CD45-23C8-6142-B9AB-2D2001DE104A}"/>
              </a:ext>
            </a:extLst>
          </p:cNvPr>
          <p:cNvSpPr>
            <a:spLocks noGrp="1"/>
          </p:cNvSpPr>
          <p:nvPr>
            <p:ph type="title"/>
          </p:nvPr>
        </p:nvSpPr>
        <p:spPr/>
        <p:txBody>
          <a:bodyPr/>
          <a:lstStyle/>
          <a:p>
            <a:r>
              <a:rPr lang="en-US" dirty="0"/>
              <a:t>What is a tensor?</a:t>
            </a:r>
          </a:p>
        </p:txBody>
      </p:sp>
      <p:sp>
        <p:nvSpPr>
          <p:cNvPr id="3" name="Content Placeholder 2">
            <a:extLst>
              <a:ext uri="{FF2B5EF4-FFF2-40B4-BE49-F238E27FC236}">
                <a16:creationId xmlns:a16="http://schemas.microsoft.com/office/drawing/2014/main" id="{A3DAD559-CE96-E349-8898-E3C4040B93A5}"/>
              </a:ext>
            </a:extLst>
          </p:cNvPr>
          <p:cNvSpPr>
            <a:spLocks noGrp="1"/>
          </p:cNvSpPr>
          <p:nvPr>
            <p:ph idx="1"/>
          </p:nvPr>
        </p:nvSpPr>
        <p:spPr/>
        <p:txBody>
          <a:bodyPr/>
          <a:lstStyle/>
          <a:p>
            <a:pPr marL="0" indent="0">
              <a:buNone/>
            </a:pPr>
            <a:r>
              <a:rPr lang="en-US" dirty="0"/>
              <a:t>Multidimensional array of integers upon which you can perform simple calculations to transform input data in a layer of a neural network </a:t>
            </a:r>
          </a:p>
          <a:p>
            <a:pPr marL="0" indent="0">
              <a:buNone/>
            </a:pPr>
            <a:endParaRPr lang="en-US" dirty="0"/>
          </a:p>
          <a:p>
            <a:pPr marL="0" indent="0">
              <a:buNone/>
            </a:pPr>
            <a:r>
              <a:rPr lang="en-US" dirty="0"/>
              <a:t>Defined by</a:t>
            </a:r>
          </a:p>
          <a:p>
            <a:r>
              <a:rPr lang="en-US" dirty="0"/>
              <a:t>Number of axes (Rank)</a:t>
            </a:r>
          </a:p>
          <a:p>
            <a:r>
              <a:rPr lang="en-US" dirty="0"/>
              <a:t>Shape</a:t>
            </a:r>
          </a:p>
          <a:p>
            <a:r>
              <a:rPr lang="en-US" dirty="0"/>
              <a:t>Data type</a:t>
            </a:r>
          </a:p>
          <a:p>
            <a:endParaRPr lang="en-US" dirty="0"/>
          </a:p>
        </p:txBody>
      </p:sp>
      <p:pic>
        <p:nvPicPr>
          <p:cNvPr id="4" name="Picture 4" descr="https://dpzbhybb2pdcj.cloudfront.net/allaire/Figures/02fig04.jpg">
            <a:extLst>
              <a:ext uri="{FF2B5EF4-FFF2-40B4-BE49-F238E27FC236}">
                <a16:creationId xmlns:a16="http://schemas.microsoft.com/office/drawing/2014/main" id="{FA3F5B64-BBB4-5543-A55C-473FBA19B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9924" y="3048000"/>
            <a:ext cx="4456419" cy="3392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96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082CF-0102-9241-8943-9EACE56E5F04}"/>
              </a:ext>
            </a:extLst>
          </p:cNvPr>
          <p:cNvSpPr>
            <a:spLocks noGrp="1"/>
          </p:cNvSpPr>
          <p:nvPr>
            <p:ph type="title"/>
          </p:nvPr>
        </p:nvSpPr>
        <p:spPr/>
        <p:txBody>
          <a:bodyPr/>
          <a:lstStyle/>
          <a:p>
            <a:r>
              <a:rPr lang="en-US" dirty="0"/>
              <a:t>Common tensor shapes:</a:t>
            </a:r>
          </a:p>
        </p:txBody>
      </p:sp>
      <p:sp>
        <p:nvSpPr>
          <p:cNvPr id="3" name="Content Placeholder 2">
            <a:extLst>
              <a:ext uri="{FF2B5EF4-FFF2-40B4-BE49-F238E27FC236}">
                <a16:creationId xmlns:a16="http://schemas.microsoft.com/office/drawing/2014/main" id="{77E962AD-A6D6-5F49-8C8F-D2A3E41A376E}"/>
              </a:ext>
            </a:extLst>
          </p:cNvPr>
          <p:cNvSpPr>
            <a:spLocks noGrp="1"/>
          </p:cNvSpPr>
          <p:nvPr>
            <p:ph idx="1"/>
          </p:nvPr>
        </p:nvSpPr>
        <p:spPr/>
        <p:txBody>
          <a:bodyPr/>
          <a:lstStyle/>
          <a:p>
            <a:r>
              <a:rPr lang="en-US" dirty="0"/>
              <a:t>2D –  Vector data (samples, features)</a:t>
            </a:r>
          </a:p>
          <a:p>
            <a:r>
              <a:rPr lang="en-US" dirty="0"/>
              <a:t>3D –  Timeseries data (samples, time, features)</a:t>
            </a:r>
          </a:p>
          <a:p>
            <a:r>
              <a:rPr lang="en-US" dirty="0"/>
              <a:t>4D –  Images (samples, height, width, channels)</a:t>
            </a:r>
          </a:p>
          <a:p>
            <a:r>
              <a:rPr lang="en-US" dirty="0"/>
              <a:t>5D –  Videos (samples, frames, height, width, channels)</a:t>
            </a:r>
          </a:p>
          <a:p>
            <a:endParaRPr lang="en-US" dirty="0"/>
          </a:p>
        </p:txBody>
      </p:sp>
    </p:spTree>
    <p:extLst>
      <p:ext uri="{BB962C8B-B14F-4D97-AF65-F5344CB8AC3E}">
        <p14:creationId xmlns:p14="http://schemas.microsoft.com/office/powerpoint/2010/main" val="218614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8F7C-8CE0-6649-A86A-7A5F619018B8}"/>
              </a:ext>
            </a:extLst>
          </p:cNvPr>
          <p:cNvSpPr>
            <a:spLocks noGrp="1"/>
          </p:cNvSpPr>
          <p:nvPr>
            <p:ph type="title"/>
          </p:nvPr>
        </p:nvSpPr>
        <p:spPr>
          <a:xfrm>
            <a:off x="358140" y="365125"/>
            <a:ext cx="10995660" cy="1325563"/>
          </a:xfrm>
        </p:spPr>
        <p:txBody>
          <a:bodyPr>
            <a:normAutofit/>
          </a:bodyPr>
          <a:lstStyle/>
          <a:p>
            <a:r>
              <a:rPr lang="en-US" sz="3600" dirty="0"/>
              <a:t>What Rank and Shape would the following tensors have?</a:t>
            </a:r>
          </a:p>
        </p:txBody>
      </p:sp>
      <p:sp>
        <p:nvSpPr>
          <p:cNvPr id="6" name="Content Placeholder 2">
            <a:extLst>
              <a:ext uri="{FF2B5EF4-FFF2-40B4-BE49-F238E27FC236}">
                <a16:creationId xmlns:a16="http://schemas.microsoft.com/office/drawing/2014/main" id="{C002ADBE-3B7E-404D-AECC-07DDC9F0A0F1}"/>
              </a:ext>
            </a:extLst>
          </p:cNvPr>
          <p:cNvSpPr>
            <a:spLocks noGrp="1"/>
          </p:cNvSpPr>
          <p:nvPr>
            <p:ph idx="1"/>
          </p:nvPr>
        </p:nvSpPr>
        <p:spPr>
          <a:xfrm>
            <a:off x="568036" y="1505584"/>
            <a:ext cx="11044844" cy="5032375"/>
          </a:xfrm>
        </p:spPr>
        <p:txBody>
          <a:bodyPr>
            <a:normAutofit/>
          </a:bodyPr>
          <a:lstStyle/>
          <a:p>
            <a:pPr marL="0" indent="0">
              <a:buNone/>
            </a:pPr>
            <a:r>
              <a:rPr lang="en-US" dirty="0"/>
              <a:t>An actuarial dataset of 1 million people, including each person’s age, area code, and income</a:t>
            </a:r>
          </a:p>
          <a:p>
            <a:pPr marL="0" indent="0">
              <a:buNone/>
            </a:pPr>
            <a:r>
              <a:rPr lang="en-US" dirty="0">
                <a:solidFill>
                  <a:srgbClr val="FF0000"/>
                </a:solidFill>
              </a:rPr>
              <a:t>2D, (1000000, 3)</a:t>
            </a:r>
          </a:p>
          <a:p>
            <a:pPr marL="0" indent="0">
              <a:buNone/>
            </a:pPr>
            <a:endParaRPr lang="en-US" dirty="0"/>
          </a:p>
          <a:p>
            <a:pPr marL="0" indent="0">
              <a:buNone/>
            </a:pPr>
            <a:r>
              <a:rPr lang="en-US" dirty="0"/>
              <a:t>A batch of 128 grayscale images of size 256 × 256</a:t>
            </a:r>
          </a:p>
          <a:p>
            <a:pPr marL="0" indent="0">
              <a:buNone/>
            </a:pPr>
            <a:r>
              <a:rPr lang="en-US" dirty="0">
                <a:solidFill>
                  <a:srgbClr val="FF0000"/>
                </a:solidFill>
              </a:rPr>
              <a:t>4D,  (128, 256, 256, 1)</a:t>
            </a:r>
          </a:p>
          <a:p>
            <a:pPr marL="0" indent="0">
              <a:buNone/>
            </a:pPr>
            <a:endParaRPr lang="en-US" dirty="0"/>
          </a:p>
          <a:p>
            <a:pPr marL="0" indent="0">
              <a:buNone/>
            </a:pPr>
            <a:r>
              <a:rPr lang="en-US" dirty="0"/>
              <a:t>A dataset of tweets, where we encode each tweet as a sequence of 140 characters out of an alphabet of 128 unique characters</a:t>
            </a:r>
          </a:p>
          <a:p>
            <a:pPr marL="0" indent="0">
              <a:buNone/>
            </a:pPr>
            <a:r>
              <a:rPr lang="en-US" dirty="0">
                <a:solidFill>
                  <a:srgbClr val="FF0000"/>
                </a:solidFill>
              </a:rPr>
              <a:t>3D, (# samples, 140, 128)</a:t>
            </a:r>
          </a:p>
          <a:p>
            <a:pPr marL="0" indent="0">
              <a:buNone/>
            </a:pPr>
            <a:endParaRPr lang="en-US" dirty="0"/>
          </a:p>
        </p:txBody>
      </p:sp>
    </p:spTree>
    <p:extLst>
      <p:ext uri="{BB962C8B-B14F-4D97-AF65-F5344CB8AC3E}">
        <p14:creationId xmlns:p14="http://schemas.microsoft.com/office/powerpoint/2010/main" val="2790463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C691-D017-1744-BF55-9339F4608B5F}"/>
              </a:ext>
            </a:extLst>
          </p:cNvPr>
          <p:cNvSpPr>
            <a:spLocks noGrp="1"/>
          </p:cNvSpPr>
          <p:nvPr>
            <p:ph type="title"/>
          </p:nvPr>
        </p:nvSpPr>
        <p:spPr/>
        <p:txBody>
          <a:bodyPr/>
          <a:lstStyle/>
          <a:p>
            <a:r>
              <a:rPr lang="en-US" dirty="0"/>
              <a:t>Tensor Operations</a:t>
            </a:r>
          </a:p>
        </p:txBody>
      </p:sp>
      <p:sp>
        <p:nvSpPr>
          <p:cNvPr id="3" name="Content Placeholder 2">
            <a:extLst>
              <a:ext uri="{FF2B5EF4-FFF2-40B4-BE49-F238E27FC236}">
                <a16:creationId xmlns:a16="http://schemas.microsoft.com/office/drawing/2014/main" id="{A77D6979-8EA8-DA48-B1AF-DF9150A31EBA}"/>
              </a:ext>
            </a:extLst>
          </p:cNvPr>
          <p:cNvSpPr>
            <a:spLocks noGrp="1"/>
          </p:cNvSpPr>
          <p:nvPr>
            <p:ph idx="1"/>
          </p:nvPr>
        </p:nvSpPr>
        <p:spPr/>
        <p:txBody>
          <a:bodyPr/>
          <a:lstStyle/>
          <a:p>
            <a:pPr marL="0" indent="0">
              <a:buNone/>
            </a:pPr>
            <a:r>
              <a:rPr lang="en-US" i="1" dirty="0"/>
              <a:t>Simple operations </a:t>
            </a:r>
            <a:r>
              <a:rPr lang="en-US" dirty="0"/>
              <a:t>applied to tensors to manipulate data in a layer</a:t>
            </a:r>
          </a:p>
          <a:p>
            <a:pPr marL="0" indent="0">
              <a:buNone/>
            </a:pPr>
            <a:endParaRPr lang="en-US" dirty="0"/>
          </a:p>
          <a:p>
            <a:r>
              <a:rPr lang="en-US" dirty="0"/>
              <a:t>Element- wise operations (addition, subtraction, multiplication)</a:t>
            </a:r>
          </a:p>
          <a:p>
            <a:endParaRPr lang="en-US" dirty="0"/>
          </a:p>
          <a:p>
            <a:r>
              <a:rPr lang="en-US" dirty="0" err="1"/>
              <a:t>Relu</a:t>
            </a:r>
            <a:r>
              <a:rPr lang="en-US" dirty="0"/>
              <a:t>()    </a:t>
            </a:r>
            <a:r>
              <a:rPr lang="en-US" i="1" dirty="0"/>
              <a:t>Same as max(x, 0)</a:t>
            </a:r>
          </a:p>
          <a:p>
            <a:endParaRPr lang="en-US" dirty="0"/>
          </a:p>
          <a:p>
            <a:r>
              <a:rPr lang="en-US" dirty="0"/>
              <a:t>Dot product</a:t>
            </a:r>
          </a:p>
        </p:txBody>
      </p:sp>
    </p:spTree>
    <p:extLst>
      <p:ext uri="{BB962C8B-B14F-4D97-AF65-F5344CB8AC3E}">
        <p14:creationId xmlns:p14="http://schemas.microsoft.com/office/powerpoint/2010/main" val="436312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F55F-8F1F-F649-B2FB-1363153B12F6}"/>
              </a:ext>
            </a:extLst>
          </p:cNvPr>
          <p:cNvSpPr>
            <a:spLocks noGrp="1"/>
          </p:cNvSpPr>
          <p:nvPr>
            <p:ph type="title"/>
          </p:nvPr>
        </p:nvSpPr>
        <p:spPr>
          <a:xfrm>
            <a:off x="576942" y="266051"/>
            <a:ext cx="10515600" cy="914400"/>
          </a:xfrm>
        </p:spPr>
        <p:txBody>
          <a:bodyPr/>
          <a:lstStyle/>
          <a:p>
            <a:r>
              <a:rPr lang="en-US" dirty="0"/>
              <a:t>Dot Product</a:t>
            </a:r>
          </a:p>
        </p:txBody>
      </p:sp>
      <p:pic>
        <p:nvPicPr>
          <p:cNvPr id="9218" name="Picture 2" descr="https://dpzbhybb2pdcj.cloudfront.net/allaire/Figures/02fig05.jpg">
            <a:extLst>
              <a:ext uri="{FF2B5EF4-FFF2-40B4-BE49-F238E27FC236}">
                <a16:creationId xmlns:a16="http://schemas.microsoft.com/office/drawing/2014/main" id="{84981132-AEE5-D64C-81F2-9540C47528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270" y="1839740"/>
            <a:ext cx="5755387" cy="48372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727574B-5186-B14F-986C-328B62FB02B2}"/>
              </a:ext>
            </a:extLst>
          </p:cNvPr>
          <p:cNvSpPr/>
          <p:nvPr/>
        </p:nvSpPr>
        <p:spPr>
          <a:xfrm>
            <a:off x="576942" y="1247081"/>
            <a:ext cx="7144657" cy="2862322"/>
          </a:xfrm>
          <a:prstGeom prst="rect">
            <a:avLst/>
          </a:prstGeom>
        </p:spPr>
        <p:txBody>
          <a:bodyPr wrap="square">
            <a:spAutoFit/>
          </a:bodyPr>
          <a:lstStyle/>
          <a:p>
            <a:r>
              <a:rPr lang="en-US" sz="2000" b="1" dirty="0"/>
              <a:t>Vector - Vector Dot Product</a:t>
            </a:r>
            <a:endParaRPr lang="en-US" sz="2000" i="1" dirty="0"/>
          </a:p>
          <a:p>
            <a:r>
              <a:rPr lang="en-US" sz="2000" i="1" dirty="0"/>
              <a:t>- For all indices in vector x, sum the products of x[[</a:t>
            </a:r>
            <a:r>
              <a:rPr lang="en-US" sz="2000" i="1" dirty="0" err="1"/>
              <a:t>i</a:t>
            </a:r>
            <a:r>
              <a:rPr lang="en-US" sz="2000" i="1" dirty="0"/>
              <a:t>]] and y[[</a:t>
            </a:r>
            <a:r>
              <a:rPr lang="en-US" sz="2000" i="1" dirty="0" err="1"/>
              <a:t>i</a:t>
            </a:r>
            <a:r>
              <a:rPr lang="en-US" sz="2000" i="1" dirty="0"/>
              <a:t>]]</a:t>
            </a:r>
          </a:p>
          <a:p>
            <a:r>
              <a:rPr lang="en-US" sz="2000" i="1" dirty="0"/>
              <a:t>- For each row in matrix X and each column in matrix Y, compute the vector dot product of each row of X and column of Y</a:t>
            </a:r>
          </a:p>
          <a:p>
            <a:endParaRPr lang="en-US" sz="2000" i="1" dirty="0"/>
          </a:p>
          <a:p>
            <a:endParaRPr lang="en-US" sz="2000" i="1" dirty="0"/>
          </a:p>
          <a:p>
            <a:r>
              <a:rPr lang="en-US" sz="2000" b="1" dirty="0"/>
              <a:t>Properties</a:t>
            </a:r>
          </a:p>
          <a:p>
            <a:r>
              <a:rPr lang="en-US" sz="2000" dirty="0"/>
              <a:t>- asymmetric</a:t>
            </a:r>
          </a:p>
          <a:p>
            <a:r>
              <a:rPr lang="en-US" sz="2000" dirty="0"/>
              <a:t>- relies on shape compatibility</a:t>
            </a:r>
          </a:p>
        </p:txBody>
      </p:sp>
      <p:sp>
        <p:nvSpPr>
          <p:cNvPr id="5" name="Rectangle 4">
            <a:extLst>
              <a:ext uri="{FF2B5EF4-FFF2-40B4-BE49-F238E27FC236}">
                <a16:creationId xmlns:a16="http://schemas.microsoft.com/office/drawing/2014/main" id="{BFE41295-05B3-B044-BD0F-FD8326532E3C}"/>
              </a:ext>
            </a:extLst>
          </p:cNvPr>
          <p:cNvSpPr/>
          <p:nvPr/>
        </p:nvSpPr>
        <p:spPr>
          <a:xfrm>
            <a:off x="576942" y="4586629"/>
            <a:ext cx="6096000" cy="1015663"/>
          </a:xfrm>
          <a:prstGeom prst="rect">
            <a:avLst/>
          </a:prstGeom>
        </p:spPr>
        <p:txBody>
          <a:bodyPr>
            <a:spAutoFit/>
          </a:bodyPr>
          <a:lstStyle/>
          <a:p>
            <a:r>
              <a:rPr lang="en-US" sz="2000" b="1" dirty="0"/>
              <a:t>Outputs</a:t>
            </a:r>
          </a:p>
          <a:p>
            <a:r>
              <a:rPr lang="en-US" sz="2000" dirty="0"/>
              <a:t>(a, b, c, d) . (d) -&gt; (a, b, c)</a:t>
            </a:r>
          </a:p>
          <a:p>
            <a:r>
              <a:rPr lang="en-US" sz="2000" dirty="0"/>
              <a:t>(a, b, c, d) . (d, e) -&gt; (a, b, c, e)</a:t>
            </a:r>
          </a:p>
        </p:txBody>
      </p:sp>
    </p:spTree>
    <p:extLst>
      <p:ext uri="{BB962C8B-B14F-4D97-AF65-F5344CB8AC3E}">
        <p14:creationId xmlns:p14="http://schemas.microsoft.com/office/powerpoint/2010/main" val="43095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Activation Functions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21983" y="3246825"/>
            <a:ext cx="7894749" cy="3101821"/>
          </a:xfrm>
        </p:spPr>
      </p:pic>
      <p:sp>
        <p:nvSpPr>
          <p:cNvPr id="5" name="TextBox 4"/>
          <p:cNvSpPr txBox="1"/>
          <p:nvPr/>
        </p:nvSpPr>
        <p:spPr>
          <a:xfrm>
            <a:off x="489396" y="1690688"/>
            <a:ext cx="1076673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In a neural network each neuron has a weight and  multiplying the input number with the weight gives the output of the neuron, which is transferred to the next layer.</a:t>
            </a:r>
          </a:p>
          <a:p>
            <a:pPr marL="285750" indent="-285750">
              <a:buFont typeface="Arial" panose="020B0604020202020204" pitchFamily="34" charset="0"/>
              <a:buChar char="•"/>
            </a:pPr>
            <a:r>
              <a:rPr lang="en-US" sz="2000" dirty="0"/>
              <a:t>The </a:t>
            </a:r>
            <a:r>
              <a:rPr lang="en-US" sz="2000" dirty="0">
                <a:solidFill>
                  <a:srgbClr val="FF0000"/>
                </a:solidFill>
              </a:rPr>
              <a:t>activation function </a:t>
            </a:r>
            <a:r>
              <a:rPr lang="en-US" sz="2000" dirty="0"/>
              <a:t>is a mathematical “gate” in between the input feeding the current neuron and its output going to the next layer.</a:t>
            </a:r>
          </a:p>
        </p:txBody>
      </p:sp>
    </p:spTree>
    <p:extLst>
      <p:ext uri="{BB962C8B-B14F-4D97-AF65-F5344CB8AC3E}">
        <p14:creationId xmlns:p14="http://schemas.microsoft.com/office/powerpoint/2010/main" val="326587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Mathematical representation of an activation function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55817" cy="4613812"/>
              </a:xfrm>
            </p:spPr>
            <p:txBody>
              <a:bodyPr>
                <a:normAutofit/>
              </a:bodyPr>
              <a:lstStyle/>
              <a:p>
                <a:pPr marL="0" indent="0">
                  <a:buNone/>
                </a:pPr>
                <a:r>
                  <a:rPr lang="en-US" dirty="0">
                    <a:solidFill>
                      <a:schemeClr val="accent1">
                        <a:lumMod val="75000"/>
                      </a:schemeClr>
                    </a:solidFill>
                  </a:rPr>
                  <a:t>Perceptron</a:t>
                </a:r>
                <a:r>
                  <a:rPr lang="en-US" dirty="0"/>
                  <a:t> are the simplest NN consisting of n number of inputs and one neuron. </a:t>
                </a:r>
              </a:p>
              <a:p>
                <a:pPr marL="0" indent="0">
                  <a:buNone/>
                </a:pPr>
                <a:r>
                  <a:rPr lang="en-US" dirty="0"/>
                  <a:t>The process of passing the data through the neural network is known as </a:t>
                </a:r>
                <a:r>
                  <a:rPr lang="en-US" dirty="0">
                    <a:solidFill>
                      <a:srgbClr val="FF0000"/>
                    </a:solidFill>
                  </a:rPr>
                  <a:t>forward propagation</a:t>
                </a:r>
                <a:r>
                  <a:rPr lang="en-US" dirty="0"/>
                  <a:t>.</a:t>
                </a:r>
              </a:p>
              <a:p>
                <a:r>
                  <a:rPr lang="en-US" dirty="0"/>
                  <a:t>Step1: For </a:t>
                </a:r>
                <a14:m>
                  <m:oMath xmlns:m="http://schemas.openxmlformats.org/officeDocument/2006/math">
                    <m:r>
                      <a:rPr lang="en-US" i="1">
                        <a:latin typeface="Cambria Math" panose="02040503050406030204" pitchFamily="18" charset="0"/>
                      </a:rPr>
                      <m:t>𝑥</m:t>
                    </m:r>
                  </m:oMath>
                </a14:m>
                <a:r>
                  <a:rPr lang="en-US" dirty="0"/>
                  <a:t> = </a:t>
                </a:r>
                <a14:m>
                  <m:oMath xmlns:m="http://schemas.openxmlformats.org/officeDocument/2006/math">
                    <m:d>
                      <m:dPr>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oMath>
                </a14:m>
                <a:r>
                  <a:rPr lang="en-US" dirty="0"/>
                  <a:t>and w =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2</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b="0" i="1" smtClean="0">
                                <a:latin typeface="Cambria Math" panose="02040503050406030204" pitchFamily="18" charset="0"/>
                              </a:rPr>
                              <m:t>𝑤</m:t>
                            </m:r>
                          </m:e>
                          <m:sub>
                            <m:r>
                              <a:rPr lang="en-US" i="1">
                                <a:latin typeface="Cambria Math" panose="02040503050406030204" pitchFamily="18" charset="0"/>
                              </a:rPr>
                              <m:t>𝑛</m:t>
                            </m:r>
                          </m:sub>
                        </m:sSub>
                      </m:e>
                    </m:d>
                  </m:oMath>
                </a14:m>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𝑦</m:t>
                    </m:r>
                  </m:oMath>
                </a14:m>
                <a:endParaRPr lang="en-US" b="0" dirty="0">
                  <a:ea typeface="Cambria Math" panose="02040503050406030204" pitchFamily="18" charset="0"/>
                </a:endParaRPr>
              </a:p>
              <a:p>
                <a:r>
                  <a:rPr lang="en-US" dirty="0"/>
                  <a:t>Step2: Add bias </a:t>
                </a:r>
                <a14:m>
                  <m:oMath xmlns:m="http://schemas.openxmlformats.org/officeDocument/2006/math">
                    <m:r>
                      <a:rPr lang="en-US" i="1">
                        <a:latin typeface="Cambria Math" panose="02040503050406030204" pitchFamily="18" charset="0"/>
                        <a:ea typeface="Cambria Math" panose="02040503050406030204" pitchFamily="18" charset="0"/>
                      </a:rPr>
                      <m:t>𝑏</m:t>
                    </m:r>
                  </m:oMath>
                </a14:m>
                <a:r>
                  <a:rPr lang="en-US" dirty="0"/>
                  <a:t>, </a:t>
                </a:r>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endParaRPr lang="en-US" dirty="0"/>
              </a:p>
              <a:p>
                <a:r>
                  <a:rPr lang="en-US" dirty="0"/>
                  <a:t>Step3: Pass the value of </a:t>
                </a:r>
                <a14:m>
                  <m:oMath xmlns:m="http://schemas.openxmlformats.org/officeDocument/2006/math">
                    <m:r>
                      <a:rPr lang="en-US" i="1">
                        <a:latin typeface="Cambria Math" panose="02040503050406030204" pitchFamily="18" charset="0"/>
                      </a:rPr>
                      <m:t>𝑧</m:t>
                    </m:r>
                  </m:oMath>
                </a14:m>
                <a:r>
                  <a:rPr lang="en-US" dirty="0"/>
                  <a:t> to a non-linear activation function (Sigmoid)</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𝜎</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1+</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den>
                    </m:f>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55817" cy="4613812"/>
              </a:xfrm>
              <a:blipFill>
                <a:blip r:embed="rId3"/>
                <a:stretch>
                  <a:fillRect l="-1123" t="-2114" r="-618"/>
                </a:stretch>
              </a:blipFill>
            </p:spPr>
            <p:txBody>
              <a:bodyPr/>
              <a:lstStyle/>
              <a:p>
                <a:r>
                  <a:rPr lang="en-US">
                    <a:noFill/>
                  </a:rPr>
                  <a:t> </a:t>
                </a:r>
              </a:p>
            </p:txBody>
          </p:sp>
        </mc:Fallback>
      </mc:AlternateContent>
    </p:spTree>
    <p:extLst>
      <p:ext uri="{BB962C8B-B14F-4D97-AF65-F5344CB8AC3E}">
        <p14:creationId xmlns:p14="http://schemas.microsoft.com/office/powerpoint/2010/main" val="2254649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types of activation functions</a:t>
            </a:r>
          </a:p>
        </p:txBody>
      </p:sp>
      <p:sp>
        <p:nvSpPr>
          <p:cNvPr id="3" name="Content Placeholder 2"/>
          <p:cNvSpPr>
            <a:spLocks noGrp="1"/>
          </p:cNvSpPr>
          <p:nvPr>
            <p:ph idx="1"/>
          </p:nvPr>
        </p:nvSpPr>
        <p:spPr/>
        <p:txBody>
          <a:bodyPr/>
          <a:lstStyle/>
          <a:p>
            <a:pPr marL="285750" indent="-285750"/>
            <a:r>
              <a:rPr lang="en-US" sz="2400" dirty="0"/>
              <a:t>Binary step function</a:t>
            </a:r>
          </a:p>
          <a:p>
            <a:pPr marL="285750" indent="-285750"/>
            <a:r>
              <a:rPr lang="en-US" sz="2400" dirty="0"/>
              <a:t>Linear activation functions</a:t>
            </a:r>
          </a:p>
          <a:p>
            <a:pPr marL="285750" indent="-285750"/>
            <a:r>
              <a:rPr lang="en-US" sz="2400" dirty="0"/>
              <a:t>Non-linear activation functions</a:t>
            </a:r>
          </a:p>
          <a:p>
            <a:pPr marL="742950" lvl="1" indent="-285750">
              <a:buFont typeface="Courier New" panose="02070309020205020404" pitchFamily="49" charset="0"/>
              <a:buChar char="o"/>
            </a:pPr>
            <a:r>
              <a:rPr lang="en-US" dirty="0"/>
              <a:t>Sigmoid/Logistic</a:t>
            </a:r>
          </a:p>
          <a:p>
            <a:pPr marL="742950" lvl="1" indent="-285750">
              <a:buFont typeface="Courier New" panose="02070309020205020404" pitchFamily="49" charset="0"/>
              <a:buChar char="o"/>
            </a:pPr>
            <a:r>
              <a:rPr lang="en-US" dirty="0" err="1"/>
              <a:t>TanH</a:t>
            </a:r>
            <a:r>
              <a:rPr lang="en-US" dirty="0"/>
              <a:t> / Hyperbolic Tangent</a:t>
            </a:r>
          </a:p>
          <a:p>
            <a:pPr marL="742950" lvl="1" indent="-285750">
              <a:buFont typeface="Courier New" panose="02070309020205020404" pitchFamily="49" charset="0"/>
              <a:buChar char="o"/>
            </a:pPr>
            <a:r>
              <a:rPr lang="en-US" dirty="0" err="1"/>
              <a:t>ReLU</a:t>
            </a:r>
            <a:r>
              <a:rPr lang="en-US" dirty="0"/>
              <a:t> (Rectified Linear Unit)</a:t>
            </a:r>
          </a:p>
          <a:p>
            <a:pPr marL="742950" lvl="1" indent="-285750">
              <a:buFont typeface="Courier New" panose="02070309020205020404" pitchFamily="49" charset="0"/>
              <a:buChar char="o"/>
            </a:pPr>
            <a:r>
              <a:rPr lang="en-US" dirty="0"/>
              <a:t>Leaky </a:t>
            </a:r>
            <a:r>
              <a:rPr lang="en-US" dirty="0" err="1"/>
              <a:t>ReLU</a:t>
            </a:r>
            <a:endParaRPr lang="en-US" dirty="0"/>
          </a:p>
          <a:p>
            <a:pPr marL="742950" lvl="1" indent="-285750">
              <a:buFont typeface="Courier New" panose="02070309020205020404" pitchFamily="49" charset="0"/>
              <a:buChar char="o"/>
            </a:pPr>
            <a:r>
              <a:rPr lang="en-US" dirty="0"/>
              <a:t>Parametric </a:t>
            </a:r>
            <a:r>
              <a:rPr lang="en-US" dirty="0" err="1"/>
              <a:t>ReLU</a:t>
            </a:r>
            <a:endParaRPr lang="en-US" dirty="0"/>
          </a:p>
          <a:p>
            <a:pPr marL="742950" lvl="1" indent="-285750">
              <a:buFont typeface="Courier New" panose="02070309020205020404" pitchFamily="49" charset="0"/>
              <a:buChar char="o"/>
            </a:pPr>
            <a:r>
              <a:rPr lang="en-US" dirty="0" err="1"/>
              <a:t>Softmax</a:t>
            </a:r>
            <a:endParaRPr lang="en-US" dirty="0"/>
          </a:p>
          <a:p>
            <a:pPr marL="742950" lvl="1" indent="-285750">
              <a:buFont typeface="Courier New" panose="02070309020205020404" pitchFamily="49" charset="0"/>
              <a:buChar char="o"/>
            </a:pPr>
            <a:r>
              <a:rPr lang="en-US" dirty="0"/>
              <a:t>Swish</a:t>
            </a:r>
          </a:p>
          <a:p>
            <a:endParaRPr lang="en-US" dirty="0"/>
          </a:p>
        </p:txBody>
      </p:sp>
    </p:spTree>
    <p:extLst>
      <p:ext uri="{BB962C8B-B14F-4D97-AF65-F5344CB8AC3E}">
        <p14:creationId xmlns:p14="http://schemas.microsoft.com/office/powerpoint/2010/main" val="737451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Artificial intelligence, machine learning, and deep learning</a:t>
            </a:r>
            <a:br>
              <a:rPr lang="en-US" b="1" dirty="0"/>
            </a:br>
            <a:endParaRPr lang="en-US"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3201" y="1690688"/>
            <a:ext cx="4524447" cy="3041737"/>
          </a:xfrm>
        </p:spPr>
      </p:pic>
      <p:sp>
        <p:nvSpPr>
          <p:cNvPr id="8" name="TextBox 7"/>
          <p:cNvSpPr txBox="1"/>
          <p:nvPr/>
        </p:nvSpPr>
        <p:spPr>
          <a:xfrm>
            <a:off x="6008913" y="1767062"/>
            <a:ext cx="5630779"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AI</a:t>
            </a:r>
            <a:r>
              <a:rPr lang="en-US" dirty="0"/>
              <a:t> (born in 1950s): the effort to automate intellectual tasks normally performed by humans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ML </a:t>
            </a:r>
            <a:r>
              <a:rPr lang="en-US" dirty="0"/>
              <a:t>(born in 1990s): could a computer go beyond “whatever we know how to order it to perform” and learn on its own how to perform a specified task?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DL</a:t>
            </a:r>
            <a:r>
              <a:rPr lang="en-US" dirty="0"/>
              <a:t> (became prominent in early 2010s): define it after we know what machine-learning algorithms do…</a:t>
            </a:r>
          </a:p>
          <a:p>
            <a:endParaRPr lang="en-US" dirty="0"/>
          </a:p>
        </p:txBody>
      </p:sp>
    </p:spTree>
    <p:extLst>
      <p:ext uri="{BB962C8B-B14F-4D97-AF65-F5344CB8AC3E}">
        <p14:creationId xmlns:p14="http://schemas.microsoft.com/office/powerpoint/2010/main" val="1906909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14C1-6CED-BD45-B0D4-B087243E9077}"/>
              </a:ext>
            </a:extLst>
          </p:cNvPr>
          <p:cNvSpPr>
            <a:spLocks noGrp="1"/>
          </p:cNvSpPr>
          <p:nvPr>
            <p:ph type="title"/>
          </p:nvPr>
        </p:nvSpPr>
        <p:spPr/>
        <p:txBody>
          <a:bodyPr/>
          <a:lstStyle/>
          <a:p>
            <a:r>
              <a:rPr lang="en-US" dirty="0"/>
              <a:t>Desirable Properties of an activation function</a:t>
            </a:r>
          </a:p>
        </p:txBody>
      </p:sp>
      <p:sp>
        <p:nvSpPr>
          <p:cNvPr id="3" name="Content Placeholder 2">
            <a:extLst>
              <a:ext uri="{FF2B5EF4-FFF2-40B4-BE49-F238E27FC236}">
                <a16:creationId xmlns:a16="http://schemas.microsoft.com/office/drawing/2014/main" id="{8CF185A5-4867-A042-8996-E28BB8F20AF5}"/>
              </a:ext>
            </a:extLst>
          </p:cNvPr>
          <p:cNvSpPr>
            <a:spLocks noGrp="1"/>
          </p:cNvSpPr>
          <p:nvPr>
            <p:ph idx="1"/>
          </p:nvPr>
        </p:nvSpPr>
        <p:spPr>
          <a:xfrm>
            <a:off x="838200" y="1676770"/>
            <a:ext cx="10515600" cy="4351338"/>
          </a:xfrm>
        </p:spPr>
        <p:txBody>
          <a:bodyPr/>
          <a:lstStyle/>
          <a:p>
            <a:r>
              <a:rPr lang="en-US" dirty="0"/>
              <a:t>Non-linear</a:t>
            </a:r>
          </a:p>
          <a:p>
            <a:r>
              <a:rPr lang="en-US" dirty="0"/>
              <a:t>Range – Balance between stability and efficiency</a:t>
            </a:r>
          </a:p>
          <a:p>
            <a:r>
              <a:rPr lang="en-US" dirty="0"/>
              <a:t>Continuously differentiable – Enables gradient-based optimization and </a:t>
            </a:r>
            <a:r>
              <a:rPr lang="en-US" dirty="0" err="1"/>
              <a:t>backpropogation</a:t>
            </a:r>
            <a:endParaRPr lang="en-US" dirty="0"/>
          </a:p>
          <a:p>
            <a:r>
              <a:rPr lang="en-US" dirty="0"/>
              <a:t>Approximates f(x) = x near the origin – Enables efficient learning when weights are initialized with small random values</a:t>
            </a:r>
          </a:p>
          <a:p>
            <a:endParaRPr lang="en-US" dirty="0"/>
          </a:p>
        </p:txBody>
      </p:sp>
      <p:pic>
        <p:nvPicPr>
          <p:cNvPr id="5124" name="Picture 4" descr="Activation binary step.svg">
            <a:extLst>
              <a:ext uri="{FF2B5EF4-FFF2-40B4-BE49-F238E27FC236}">
                <a16:creationId xmlns:a16="http://schemas.microsoft.com/office/drawing/2014/main" id="{376F0B48-EC00-CF4D-B8A2-8FF2C48F05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98" y="4962118"/>
            <a:ext cx="2699564" cy="134978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Activation tanh.svg">
            <a:extLst>
              <a:ext uri="{FF2B5EF4-FFF2-40B4-BE49-F238E27FC236}">
                <a16:creationId xmlns:a16="http://schemas.microsoft.com/office/drawing/2014/main" id="{2A003359-2F1C-2B47-BED6-67BA1EEB5F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2484" y="4962118"/>
            <a:ext cx="2699564" cy="134978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ctivation rectified linear.svg">
            <a:extLst>
              <a:ext uri="{FF2B5EF4-FFF2-40B4-BE49-F238E27FC236}">
                <a16:creationId xmlns:a16="http://schemas.microsoft.com/office/drawing/2014/main" id="{1D48124C-5990-F24E-9F23-B2563521C4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1991" y="4962118"/>
            <a:ext cx="2699564" cy="13497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C62FAC-BD73-0B43-8E04-3C7254EFB02D}"/>
              </a:ext>
            </a:extLst>
          </p:cNvPr>
          <p:cNvSpPr txBox="1"/>
          <p:nvPr/>
        </p:nvSpPr>
        <p:spPr>
          <a:xfrm>
            <a:off x="929002" y="6311900"/>
            <a:ext cx="2124556" cy="369332"/>
          </a:xfrm>
          <a:prstGeom prst="rect">
            <a:avLst/>
          </a:prstGeom>
          <a:noFill/>
        </p:spPr>
        <p:txBody>
          <a:bodyPr wrap="none" rtlCol="0">
            <a:spAutoFit/>
          </a:bodyPr>
          <a:lstStyle/>
          <a:p>
            <a:r>
              <a:rPr lang="en-US" dirty="0"/>
              <a:t>Binary Step Function</a:t>
            </a:r>
          </a:p>
        </p:txBody>
      </p:sp>
      <p:sp>
        <p:nvSpPr>
          <p:cNvPr id="9" name="TextBox 8">
            <a:extLst>
              <a:ext uri="{FF2B5EF4-FFF2-40B4-BE49-F238E27FC236}">
                <a16:creationId xmlns:a16="http://schemas.microsoft.com/office/drawing/2014/main" id="{9D77243B-C0AD-F742-BF9F-7E533A60D9A8}"/>
              </a:ext>
            </a:extLst>
          </p:cNvPr>
          <p:cNvSpPr txBox="1"/>
          <p:nvPr/>
        </p:nvSpPr>
        <p:spPr>
          <a:xfrm>
            <a:off x="5765300" y="6322606"/>
            <a:ext cx="661400" cy="369332"/>
          </a:xfrm>
          <a:prstGeom prst="rect">
            <a:avLst/>
          </a:prstGeom>
          <a:noFill/>
        </p:spPr>
        <p:txBody>
          <a:bodyPr wrap="none" rtlCol="0">
            <a:spAutoFit/>
          </a:bodyPr>
          <a:lstStyle/>
          <a:p>
            <a:r>
              <a:rPr lang="en-US" dirty="0" err="1"/>
              <a:t>ReLU</a:t>
            </a:r>
            <a:endParaRPr lang="en-US" dirty="0"/>
          </a:p>
        </p:txBody>
      </p:sp>
      <p:sp>
        <p:nvSpPr>
          <p:cNvPr id="10" name="TextBox 9">
            <a:extLst>
              <a:ext uri="{FF2B5EF4-FFF2-40B4-BE49-F238E27FC236}">
                <a16:creationId xmlns:a16="http://schemas.microsoft.com/office/drawing/2014/main" id="{051C1C98-56B3-5F45-BFDC-1CDCB9BC792D}"/>
              </a:ext>
            </a:extLst>
          </p:cNvPr>
          <p:cNvSpPr txBox="1"/>
          <p:nvPr/>
        </p:nvSpPr>
        <p:spPr>
          <a:xfrm>
            <a:off x="10081566" y="6379681"/>
            <a:ext cx="655564" cy="369332"/>
          </a:xfrm>
          <a:prstGeom prst="rect">
            <a:avLst/>
          </a:prstGeom>
          <a:noFill/>
        </p:spPr>
        <p:txBody>
          <a:bodyPr wrap="none" rtlCol="0">
            <a:spAutoFit/>
          </a:bodyPr>
          <a:lstStyle/>
          <a:p>
            <a:r>
              <a:rPr lang="en-US" dirty="0" err="1"/>
              <a:t>TanH</a:t>
            </a:r>
            <a:endParaRPr lang="en-US" dirty="0"/>
          </a:p>
        </p:txBody>
      </p:sp>
    </p:spTree>
    <p:extLst>
      <p:ext uri="{BB962C8B-B14F-4D97-AF65-F5344CB8AC3E}">
        <p14:creationId xmlns:p14="http://schemas.microsoft.com/office/powerpoint/2010/main" val="2854275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https://dpzbhybb2pdcj.cloudfront.net/allaire/Figures/03fig01.jpg">
            <a:extLst>
              <a:ext uri="{FF2B5EF4-FFF2-40B4-BE49-F238E27FC236}">
                <a16:creationId xmlns:a16="http://schemas.microsoft.com/office/drawing/2014/main" id="{D7FA9C0E-AB06-4F42-BEEC-C4BE7E34F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388" y="1303719"/>
            <a:ext cx="6636570" cy="52545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DB10633-C25A-6942-AA24-60E950CEAF34}"/>
              </a:ext>
            </a:extLst>
          </p:cNvPr>
          <p:cNvSpPr/>
          <p:nvPr/>
        </p:nvSpPr>
        <p:spPr>
          <a:xfrm>
            <a:off x="2999388" y="2743205"/>
            <a:ext cx="4592904" cy="1187805"/>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CDA30FE6-95F0-AB44-AA29-241B88562D4F}"/>
              </a:ext>
            </a:extLst>
          </p:cNvPr>
          <p:cNvSpPr txBox="1">
            <a:spLocks/>
          </p:cNvSpPr>
          <p:nvPr/>
        </p:nvSpPr>
        <p:spPr>
          <a:xfrm>
            <a:off x="-557767" y="-166559"/>
            <a:ext cx="7391400" cy="99921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a:t>Unpacking Deep Learning ‘Layers’</a:t>
            </a:r>
          </a:p>
        </p:txBody>
      </p:sp>
    </p:spTree>
    <p:extLst>
      <p:ext uri="{BB962C8B-B14F-4D97-AF65-F5344CB8AC3E}">
        <p14:creationId xmlns:p14="http://schemas.microsoft.com/office/powerpoint/2010/main" val="3143877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A460F8C-5339-C645-B2C3-033B545A9579}"/>
              </a:ext>
            </a:extLst>
          </p:cNvPr>
          <p:cNvSpPr/>
          <p:nvPr/>
        </p:nvSpPr>
        <p:spPr>
          <a:xfrm>
            <a:off x="4800892" y="3056477"/>
            <a:ext cx="4720795" cy="1451330"/>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b"/>
          <a:lstStyle/>
          <a:p>
            <a:pPr algn="ctr"/>
            <a:r>
              <a:rPr lang="en-US" sz="2400" dirty="0"/>
              <a:t>Activation Function</a:t>
            </a:r>
          </a:p>
        </p:txBody>
      </p:sp>
      <p:sp>
        <p:nvSpPr>
          <p:cNvPr id="2" name="Title 1">
            <a:extLst>
              <a:ext uri="{FF2B5EF4-FFF2-40B4-BE49-F238E27FC236}">
                <a16:creationId xmlns:a16="http://schemas.microsoft.com/office/drawing/2014/main" id="{FD7F35F7-B7D5-CA4B-AF9C-A56A76D162E5}"/>
              </a:ext>
            </a:extLst>
          </p:cNvPr>
          <p:cNvSpPr>
            <a:spLocks noGrp="1"/>
          </p:cNvSpPr>
          <p:nvPr>
            <p:ph type="title"/>
          </p:nvPr>
        </p:nvSpPr>
        <p:spPr>
          <a:xfrm>
            <a:off x="838200" y="365126"/>
            <a:ext cx="10515600" cy="999218"/>
          </a:xfrm>
        </p:spPr>
        <p:txBody>
          <a:bodyPr>
            <a:normAutofit/>
          </a:bodyPr>
          <a:lstStyle/>
          <a:p>
            <a:r>
              <a:rPr lang="en-US" sz="4000" dirty="0"/>
              <a:t>Unpacking Deep Learning ‘Layers’</a:t>
            </a:r>
          </a:p>
        </p:txBody>
      </p:sp>
      <p:sp>
        <p:nvSpPr>
          <p:cNvPr id="5" name="Rectangle 4">
            <a:extLst>
              <a:ext uri="{FF2B5EF4-FFF2-40B4-BE49-F238E27FC236}">
                <a16:creationId xmlns:a16="http://schemas.microsoft.com/office/drawing/2014/main" id="{48049288-B653-4C41-80C4-227B29B27977}"/>
              </a:ext>
            </a:extLst>
          </p:cNvPr>
          <p:cNvSpPr/>
          <p:nvPr/>
        </p:nvSpPr>
        <p:spPr>
          <a:xfrm>
            <a:off x="5250546" y="3112210"/>
            <a:ext cx="3941659" cy="885555"/>
          </a:xfrm>
          <a:prstGeom prst="rec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Simple tensor operation</a:t>
            </a:r>
          </a:p>
          <a:p>
            <a:pPr algn="ctr"/>
            <a:r>
              <a:rPr lang="en-US" sz="2400" dirty="0"/>
              <a:t>+, -, *, dot, etc.</a:t>
            </a:r>
          </a:p>
        </p:txBody>
      </p:sp>
      <p:sp>
        <p:nvSpPr>
          <p:cNvPr id="6" name="TextBox 5">
            <a:extLst>
              <a:ext uri="{FF2B5EF4-FFF2-40B4-BE49-F238E27FC236}">
                <a16:creationId xmlns:a16="http://schemas.microsoft.com/office/drawing/2014/main" id="{98DB946A-BD95-5746-8069-C21D3D9A3580}"/>
              </a:ext>
            </a:extLst>
          </p:cNvPr>
          <p:cNvSpPr txBox="1"/>
          <p:nvPr/>
        </p:nvSpPr>
        <p:spPr>
          <a:xfrm>
            <a:off x="5780337" y="2032767"/>
            <a:ext cx="2882073" cy="461665"/>
          </a:xfrm>
          <a:prstGeom prst="rect">
            <a:avLst/>
          </a:prstGeom>
          <a:noFill/>
        </p:spPr>
        <p:txBody>
          <a:bodyPr wrap="square" rtlCol="0">
            <a:spAutoFit/>
          </a:bodyPr>
          <a:lstStyle/>
          <a:p>
            <a:pPr algn="ctr"/>
            <a:r>
              <a:rPr lang="en-US" sz="2400" dirty="0"/>
              <a:t>Input tensor</a:t>
            </a:r>
          </a:p>
        </p:txBody>
      </p:sp>
      <p:sp>
        <p:nvSpPr>
          <p:cNvPr id="7" name="TextBox 6">
            <a:extLst>
              <a:ext uri="{FF2B5EF4-FFF2-40B4-BE49-F238E27FC236}">
                <a16:creationId xmlns:a16="http://schemas.microsoft.com/office/drawing/2014/main" id="{CE1A1527-7981-D746-9A8E-6F79137DA11A}"/>
              </a:ext>
            </a:extLst>
          </p:cNvPr>
          <p:cNvSpPr txBox="1"/>
          <p:nvPr/>
        </p:nvSpPr>
        <p:spPr>
          <a:xfrm>
            <a:off x="1009035" y="3311321"/>
            <a:ext cx="3791857" cy="1077218"/>
          </a:xfrm>
          <a:prstGeom prst="rect">
            <a:avLst/>
          </a:prstGeom>
          <a:noFill/>
        </p:spPr>
        <p:txBody>
          <a:bodyPr wrap="square" rtlCol="0">
            <a:spAutoFit/>
          </a:bodyPr>
          <a:lstStyle/>
          <a:p>
            <a:r>
              <a:rPr lang="en-US" sz="2400" dirty="0"/>
              <a:t>Weight tensor</a:t>
            </a:r>
          </a:p>
          <a:p>
            <a:r>
              <a:rPr lang="en-US" sz="2000" i="1" dirty="0"/>
              <a:t>(modifiable or ‘trainable’ transformation factors)</a:t>
            </a:r>
          </a:p>
        </p:txBody>
      </p:sp>
      <p:sp>
        <p:nvSpPr>
          <p:cNvPr id="8" name="TextBox 7">
            <a:extLst>
              <a:ext uri="{FF2B5EF4-FFF2-40B4-BE49-F238E27FC236}">
                <a16:creationId xmlns:a16="http://schemas.microsoft.com/office/drawing/2014/main" id="{BAFF37A9-122C-7345-8FC4-3FE93655B9F7}"/>
              </a:ext>
            </a:extLst>
          </p:cNvPr>
          <p:cNvSpPr txBox="1"/>
          <p:nvPr/>
        </p:nvSpPr>
        <p:spPr>
          <a:xfrm>
            <a:off x="5758590" y="5203101"/>
            <a:ext cx="2882073" cy="461665"/>
          </a:xfrm>
          <a:prstGeom prst="rect">
            <a:avLst/>
          </a:prstGeom>
          <a:noFill/>
        </p:spPr>
        <p:txBody>
          <a:bodyPr wrap="square" rtlCol="0">
            <a:spAutoFit/>
          </a:bodyPr>
          <a:lstStyle/>
          <a:p>
            <a:pPr algn="ctr"/>
            <a:r>
              <a:rPr lang="en-US" sz="2400" dirty="0"/>
              <a:t>Output tensor</a:t>
            </a:r>
          </a:p>
        </p:txBody>
      </p:sp>
      <p:cxnSp>
        <p:nvCxnSpPr>
          <p:cNvPr id="13" name="Straight Arrow Connector 12">
            <a:extLst>
              <a:ext uri="{FF2B5EF4-FFF2-40B4-BE49-F238E27FC236}">
                <a16:creationId xmlns:a16="http://schemas.microsoft.com/office/drawing/2014/main" id="{82031929-2AB9-3648-AE04-2EE468B9064C}"/>
              </a:ext>
            </a:extLst>
          </p:cNvPr>
          <p:cNvCxnSpPr>
            <a:cxnSpLocks/>
            <a:endCxn id="5" idx="0"/>
          </p:cNvCxnSpPr>
          <p:nvPr/>
        </p:nvCxnSpPr>
        <p:spPr>
          <a:xfrm>
            <a:off x="7221376" y="2583543"/>
            <a:ext cx="0" cy="5286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8D6D3C3-A97F-5347-AB79-2E9262AF34A0}"/>
              </a:ext>
            </a:extLst>
          </p:cNvPr>
          <p:cNvCxnSpPr>
            <a:cxnSpLocks/>
          </p:cNvCxnSpPr>
          <p:nvPr/>
        </p:nvCxnSpPr>
        <p:spPr>
          <a:xfrm flipH="1">
            <a:off x="7221374" y="4554353"/>
            <a:ext cx="2" cy="6177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B663CE-402E-1943-8030-92B85973EF04}"/>
              </a:ext>
            </a:extLst>
          </p:cNvPr>
          <p:cNvCxnSpPr>
            <a:cxnSpLocks/>
            <a:endCxn id="5" idx="1"/>
          </p:cNvCxnSpPr>
          <p:nvPr/>
        </p:nvCxnSpPr>
        <p:spPr>
          <a:xfrm>
            <a:off x="3265714" y="3554987"/>
            <a:ext cx="198483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853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deep learning works? Step 2</a:t>
            </a:r>
            <a:endParaRPr lang="en-US" dirty="0"/>
          </a:p>
        </p:txBody>
      </p:sp>
      <p:sp>
        <p:nvSpPr>
          <p:cNvPr id="3" name="Content Placeholder 2"/>
          <p:cNvSpPr>
            <a:spLocks noGrp="1"/>
          </p:cNvSpPr>
          <p:nvPr>
            <p:ph idx="1"/>
          </p:nvPr>
        </p:nvSpPr>
        <p:spPr/>
        <p:txBody>
          <a:bodyPr>
            <a:normAutofit/>
          </a:bodyPr>
          <a:lstStyle/>
          <a:p>
            <a:pPr>
              <a:buFontTx/>
              <a:buChar char="-"/>
            </a:pPr>
            <a:r>
              <a:rPr lang="en-US" sz="2000" dirty="0"/>
              <a:t>To control the output of a neural network, </a:t>
            </a:r>
          </a:p>
          <a:p>
            <a:pPr marL="0" indent="0">
              <a:buNone/>
            </a:pPr>
            <a:r>
              <a:rPr lang="en-US" sz="2000" dirty="0"/>
              <a:t>you need to be able to measure how far </a:t>
            </a:r>
          </a:p>
          <a:p>
            <a:pPr marL="0" indent="0">
              <a:buNone/>
            </a:pPr>
            <a:r>
              <a:rPr lang="en-US" sz="2000" dirty="0"/>
              <a:t>this output is from what you expected.</a:t>
            </a:r>
          </a:p>
          <a:p>
            <a:pPr>
              <a:buFontTx/>
              <a:buChar char="-"/>
            </a:pPr>
            <a:endParaRPr lang="en-US" sz="2000" dirty="0"/>
          </a:p>
          <a:p>
            <a:pPr>
              <a:buFontTx/>
              <a:buChar char="-"/>
            </a:pPr>
            <a:r>
              <a:rPr lang="en-US" sz="2000" dirty="0"/>
              <a:t>This is done by a </a:t>
            </a:r>
            <a:r>
              <a:rPr lang="en-US" sz="2000" dirty="0">
                <a:solidFill>
                  <a:srgbClr val="FF0000"/>
                </a:solidFill>
              </a:rPr>
              <a:t>loss function </a:t>
            </a:r>
          </a:p>
          <a:p>
            <a:pPr marL="0" indent="0">
              <a:buNone/>
            </a:pPr>
            <a:r>
              <a:rPr lang="en-US" sz="2000" dirty="0"/>
              <a:t>(objective function) that takes the </a:t>
            </a:r>
          </a:p>
          <a:p>
            <a:pPr marL="0" indent="0">
              <a:buNone/>
            </a:pPr>
            <a:r>
              <a:rPr lang="en-US" sz="2000" dirty="0"/>
              <a:t>predictions of the network and the </a:t>
            </a:r>
          </a:p>
          <a:p>
            <a:pPr marL="0" indent="0">
              <a:buNone/>
            </a:pPr>
            <a:r>
              <a:rPr lang="en-US" sz="2000" dirty="0"/>
              <a:t>true target and computes a </a:t>
            </a:r>
            <a:r>
              <a:rPr lang="en-US" sz="2000" i="1" dirty="0"/>
              <a:t>distance score</a:t>
            </a:r>
            <a:r>
              <a:rPr lang="en-US" sz="2000" dirty="0"/>
              <a:t>, </a:t>
            </a:r>
          </a:p>
          <a:p>
            <a:pPr marL="0" indent="0">
              <a:buNone/>
            </a:pPr>
            <a:r>
              <a:rPr lang="en-US" sz="2000" dirty="0"/>
              <a:t>capturing how well the network has done.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9283" y="1825625"/>
            <a:ext cx="5095393" cy="4213963"/>
          </a:xfrm>
          <a:prstGeom prst="rect">
            <a:avLst/>
          </a:prstGeom>
        </p:spPr>
      </p:pic>
      <p:sp>
        <p:nvSpPr>
          <p:cNvPr id="5" name="Rectangle 4">
            <a:extLst>
              <a:ext uri="{FF2B5EF4-FFF2-40B4-BE49-F238E27FC236}">
                <a16:creationId xmlns:a16="http://schemas.microsoft.com/office/drawing/2014/main" id="{496B2C75-0C34-3E4D-8E7D-B2864393813F}"/>
              </a:ext>
            </a:extLst>
          </p:cNvPr>
          <p:cNvSpPr/>
          <p:nvPr/>
        </p:nvSpPr>
        <p:spPr>
          <a:xfrm>
            <a:off x="7628078" y="3932606"/>
            <a:ext cx="3566160" cy="224191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2128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FAB9-E472-4D45-B2EE-B168B883D81C}"/>
              </a:ext>
            </a:extLst>
          </p:cNvPr>
          <p:cNvSpPr>
            <a:spLocks noGrp="1"/>
          </p:cNvSpPr>
          <p:nvPr>
            <p:ph type="title"/>
          </p:nvPr>
        </p:nvSpPr>
        <p:spPr/>
        <p:txBody>
          <a:bodyPr/>
          <a:lstStyle/>
          <a:p>
            <a:r>
              <a:rPr lang="en-US" dirty="0"/>
              <a:t>What is a loss function?</a:t>
            </a:r>
          </a:p>
        </p:txBody>
      </p:sp>
      <p:sp>
        <p:nvSpPr>
          <p:cNvPr id="3" name="Content Placeholder 2">
            <a:extLst>
              <a:ext uri="{FF2B5EF4-FFF2-40B4-BE49-F238E27FC236}">
                <a16:creationId xmlns:a16="http://schemas.microsoft.com/office/drawing/2014/main" id="{D1CECEE0-926C-9545-8447-A53B5B54BF7B}"/>
              </a:ext>
            </a:extLst>
          </p:cNvPr>
          <p:cNvSpPr>
            <a:spLocks noGrp="1"/>
          </p:cNvSpPr>
          <p:nvPr>
            <p:ph idx="1"/>
          </p:nvPr>
        </p:nvSpPr>
        <p:spPr/>
        <p:txBody>
          <a:bodyPr>
            <a:normAutofit/>
          </a:bodyPr>
          <a:lstStyle/>
          <a:p>
            <a:pPr marL="0" indent="0">
              <a:buNone/>
            </a:pPr>
            <a:r>
              <a:rPr lang="en-US" sz="2400" b="1" dirty="0"/>
              <a:t>Prediction: </a:t>
            </a:r>
            <a:r>
              <a:rPr lang="en-US" sz="2400" dirty="0"/>
              <a:t>The model’s output (i.e., a classification)</a:t>
            </a:r>
          </a:p>
          <a:p>
            <a:pPr marL="0" indent="0">
              <a:buNone/>
            </a:pPr>
            <a:endParaRPr lang="en-US" sz="2400" dirty="0"/>
          </a:p>
          <a:p>
            <a:pPr marL="0" indent="0">
              <a:buNone/>
            </a:pPr>
            <a:r>
              <a:rPr lang="en-US" sz="2400" b="1" dirty="0"/>
              <a:t>Loss Function: </a:t>
            </a:r>
            <a:r>
              <a:rPr lang="en-US" sz="2400" dirty="0"/>
              <a:t>Function calculating chosen</a:t>
            </a:r>
            <a:r>
              <a:rPr lang="en-US" sz="2400" i="1" dirty="0"/>
              <a:t> metrics </a:t>
            </a:r>
            <a:r>
              <a:rPr lang="en-US" sz="2400" dirty="0"/>
              <a:t>of the model’s performance (i.e., accuracy). </a:t>
            </a:r>
          </a:p>
          <a:p>
            <a:pPr marL="0" indent="0">
              <a:buNone/>
            </a:pPr>
            <a:endParaRPr lang="en-US" sz="2400" dirty="0"/>
          </a:p>
          <a:p>
            <a:pPr marL="0" indent="0">
              <a:buNone/>
            </a:pPr>
            <a:r>
              <a:rPr lang="en-US" sz="2400" b="1" dirty="0"/>
              <a:t>Loss Score: </a:t>
            </a:r>
            <a:r>
              <a:rPr lang="en-US" sz="2400" dirty="0"/>
              <a:t>Quantifies the difference between the desired/true values and those generated by the model</a:t>
            </a:r>
          </a:p>
          <a:p>
            <a:pPr marL="0" indent="0">
              <a:buNone/>
            </a:pPr>
            <a:endParaRPr lang="en-US" sz="2400" dirty="0"/>
          </a:p>
          <a:p>
            <a:pPr marL="0" indent="0">
              <a:buNone/>
            </a:pPr>
            <a:r>
              <a:rPr lang="en-US" b="1" dirty="0"/>
              <a:t>Lower loss score –&gt;  better prediction</a:t>
            </a:r>
          </a:p>
        </p:txBody>
      </p:sp>
    </p:spTree>
    <p:extLst>
      <p:ext uri="{BB962C8B-B14F-4D97-AF65-F5344CB8AC3E}">
        <p14:creationId xmlns:p14="http://schemas.microsoft.com/office/powerpoint/2010/main" val="74456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deep learning works? Step 3</a:t>
            </a:r>
            <a:endParaRPr lang="en-US" dirty="0"/>
          </a:p>
        </p:txBody>
      </p:sp>
      <p:sp>
        <p:nvSpPr>
          <p:cNvPr id="3" name="Content Placeholder 2"/>
          <p:cNvSpPr>
            <a:spLocks noGrp="1"/>
          </p:cNvSpPr>
          <p:nvPr>
            <p:ph idx="1"/>
          </p:nvPr>
        </p:nvSpPr>
        <p:spPr/>
        <p:txBody>
          <a:bodyPr>
            <a:normAutofit/>
          </a:bodyPr>
          <a:lstStyle/>
          <a:p>
            <a:pPr>
              <a:buFontTx/>
              <a:buChar char="-"/>
            </a:pPr>
            <a:r>
              <a:rPr lang="en-US" sz="2400" dirty="0"/>
              <a:t>The fundamental trick in deep </a:t>
            </a:r>
          </a:p>
          <a:p>
            <a:pPr marL="0" indent="0">
              <a:buNone/>
            </a:pPr>
            <a:r>
              <a:rPr lang="en-US" sz="2400" dirty="0"/>
              <a:t>learning is to use this score to </a:t>
            </a:r>
          </a:p>
          <a:p>
            <a:pPr marL="0" indent="0">
              <a:buNone/>
            </a:pPr>
            <a:r>
              <a:rPr lang="en-US" sz="2400" dirty="0"/>
              <a:t>adjust the value of the weights in </a:t>
            </a:r>
          </a:p>
          <a:p>
            <a:pPr marL="0" indent="0">
              <a:buNone/>
            </a:pPr>
            <a:r>
              <a:rPr lang="en-US" sz="2400" dirty="0"/>
              <a:t>a direction that will lower the </a:t>
            </a:r>
          </a:p>
          <a:p>
            <a:pPr marL="0" indent="0">
              <a:buNone/>
            </a:pPr>
            <a:r>
              <a:rPr lang="en-US" sz="2400" dirty="0"/>
              <a:t>loss score.</a:t>
            </a:r>
          </a:p>
          <a:p>
            <a:pPr>
              <a:buFontTx/>
              <a:buChar char="-"/>
            </a:pPr>
            <a:r>
              <a:rPr lang="en-US" sz="2400" dirty="0"/>
              <a:t>This adjustment is the job of the</a:t>
            </a:r>
          </a:p>
          <a:p>
            <a:pPr marL="0" indent="0">
              <a:buNone/>
            </a:pPr>
            <a:r>
              <a:rPr lang="en-US" sz="2400" dirty="0">
                <a:solidFill>
                  <a:srgbClr val="FF0000"/>
                </a:solidFill>
              </a:rPr>
              <a:t>optimizer</a:t>
            </a:r>
            <a:r>
              <a:rPr lang="en-US" sz="2400" dirty="0"/>
              <a:t>,</a:t>
            </a:r>
            <a:r>
              <a:rPr lang="en-US" sz="2400" dirty="0">
                <a:solidFill>
                  <a:srgbClr val="FF0000"/>
                </a:solidFill>
              </a:rPr>
              <a:t> </a:t>
            </a:r>
            <a:r>
              <a:rPr lang="en-US" sz="2400" dirty="0"/>
              <a:t> which implements the </a:t>
            </a:r>
          </a:p>
          <a:p>
            <a:pPr marL="0" indent="0">
              <a:buNone/>
            </a:pPr>
            <a:r>
              <a:rPr lang="en-US" sz="2400" i="1" dirty="0"/>
              <a:t>Backpropagation</a:t>
            </a:r>
            <a:r>
              <a:rPr lang="en-US" sz="2400" dirty="0"/>
              <a:t> algorithm</a:t>
            </a:r>
            <a:endParaRPr lang="en-US" sz="2400"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48828" y="1690688"/>
            <a:ext cx="5363493" cy="4256350"/>
          </a:xfrm>
          <a:prstGeom prst="rect">
            <a:avLst/>
          </a:prstGeom>
        </p:spPr>
      </p:pic>
      <p:sp>
        <p:nvSpPr>
          <p:cNvPr id="5" name="Rectangle 6">
            <a:extLst>
              <a:ext uri="{FF2B5EF4-FFF2-40B4-BE49-F238E27FC236}">
                <a16:creationId xmlns:a16="http://schemas.microsoft.com/office/drawing/2014/main" id="{A3F8B74F-2963-4C42-8037-8625F8625E2C}"/>
              </a:ext>
            </a:extLst>
          </p:cNvPr>
          <p:cNvSpPr/>
          <p:nvPr/>
        </p:nvSpPr>
        <p:spPr>
          <a:xfrm>
            <a:off x="5638800" y="3124199"/>
            <a:ext cx="4610100" cy="3052763"/>
          </a:xfrm>
          <a:custGeom>
            <a:avLst/>
            <a:gdLst>
              <a:gd name="connsiteX0" fmla="*/ 0 w 4526280"/>
              <a:gd name="connsiteY0" fmla="*/ 0 h 1746431"/>
              <a:gd name="connsiteX1" fmla="*/ 4526280 w 4526280"/>
              <a:gd name="connsiteY1" fmla="*/ 0 h 1746431"/>
              <a:gd name="connsiteX2" fmla="*/ 4526280 w 4526280"/>
              <a:gd name="connsiteY2" fmla="*/ 1746431 h 1746431"/>
              <a:gd name="connsiteX3" fmla="*/ 0 w 4526280"/>
              <a:gd name="connsiteY3" fmla="*/ 1746431 h 1746431"/>
              <a:gd name="connsiteX4" fmla="*/ 0 w 4526280"/>
              <a:gd name="connsiteY4" fmla="*/ 0 h 1746431"/>
              <a:gd name="connsiteX0" fmla="*/ 2844800 w 7371080"/>
              <a:gd name="connsiteY0" fmla="*/ 0 h 1746431"/>
              <a:gd name="connsiteX1" fmla="*/ 7371080 w 7371080"/>
              <a:gd name="connsiteY1" fmla="*/ 0 h 1746431"/>
              <a:gd name="connsiteX2" fmla="*/ 7371080 w 7371080"/>
              <a:gd name="connsiteY2" fmla="*/ 1746431 h 1746431"/>
              <a:gd name="connsiteX3" fmla="*/ 0 w 7371080"/>
              <a:gd name="connsiteY3" fmla="*/ 1717402 h 1746431"/>
              <a:gd name="connsiteX4" fmla="*/ 2844800 w 7371080"/>
              <a:gd name="connsiteY4" fmla="*/ 0 h 1746431"/>
              <a:gd name="connsiteX0" fmla="*/ 0 w 7371080"/>
              <a:gd name="connsiteY0" fmla="*/ 0 h 1760945"/>
              <a:gd name="connsiteX1" fmla="*/ 7371080 w 7371080"/>
              <a:gd name="connsiteY1" fmla="*/ 14514 h 1760945"/>
              <a:gd name="connsiteX2" fmla="*/ 7371080 w 7371080"/>
              <a:gd name="connsiteY2" fmla="*/ 1760945 h 1760945"/>
              <a:gd name="connsiteX3" fmla="*/ 0 w 7371080"/>
              <a:gd name="connsiteY3" fmla="*/ 1731916 h 1760945"/>
              <a:gd name="connsiteX4" fmla="*/ 0 w 7371080"/>
              <a:gd name="connsiteY4" fmla="*/ 0 h 1760945"/>
              <a:gd name="connsiteX0" fmla="*/ 0 w 7371080"/>
              <a:gd name="connsiteY0" fmla="*/ 0 h 1760945"/>
              <a:gd name="connsiteX1" fmla="*/ 2435134 w 7371080"/>
              <a:gd name="connsiteY1" fmla="*/ 0 h 1760945"/>
              <a:gd name="connsiteX2" fmla="*/ 7371080 w 7371080"/>
              <a:gd name="connsiteY2" fmla="*/ 14514 h 1760945"/>
              <a:gd name="connsiteX3" fmla="*/ 7371080 w 7371080"/>
              <a:gd name="connsiteY3" fmla="*/ 1760945 h 1760945"/>
              <a:gd name="connsiteX4" fmla="*/ 0 w 7371080"/>
              <a:gd name="connsiteY4" fmla="*/ 1731916 h 1760945"/>
              <a:gd name="connsiteX5" fmla="*/ 0 w 7371080"/>
              <a:gd name="connsiteY5" fmla="*/ 0 h 1760945"/>
              <a:gd name="connsiteX0" fmla="*/ 0 w 7371080"/>
              <a:gd name="connsiteY0" fmla="*/ 0 h 1760945"/>
              <a:gd name="connsiteX1" fmla="*/ 1244963 w 7371080"/>
              <a:gd name="connsiteY1" fmla="*/ 0 h 1760945"/>
              <a:gd name="connsiteX2" fmla="*/ 2435134 w 7371080"/>
              <a:gd name="connsiteY2" fmla="*/ 0 h 1760945"/>
              <a:gd name="connsiteX3" fmla="*/ 7371080 w 7371080"/>
              <a:gd name="connsiteY3" fmla="*/ 14514 h 1760945"/>
              <a:gd name="connsiteX4" fmla="*/ 7371080 w 7371080"/>
              <a:gd name="connsiteY4" fmla="*/ 1760945 h 1760945"/>
              <a:gd name="connsiteX5" fmla="*/ 0 w 7371080"/>
              <a:gd name="connsiteY5" fmla="*/ 1731916 h 1760945"/>
              <a:gd name="connsiteX6" fmla="*/ 0 w 7371080"/>
              <a:gd name="connsiteY6" fmla="*/ 0 h 1760945"/>
              <a:gd name="connsiteX0" fmla="*/ 17780 w 7388860"/>
              <a:gd name="connsiteY0" fmla="*/ 1886857 h 3647802"/>
              <a:gd name="connsiteX1" fmla="*/ 0 w 7388860"/>
              <a:gd name="connsiteY1" fmla="*/ 0 h 3647802"/>
              <a:gd name="connsiteX2" fmla="*/ 2452914 w 7388860"/>
              <a:gd name="connsiteY2" fmla="*/ 1886857 h 3647802"/>
              <a:gd name="connsiteX3" fmla="*/ 7388860 w 7388860"/>
              <a:gd name="connsiteY3" fmla="*/ 1901371 h 3647802"/>
              <a:gd name="connsiteX4" fmla="*/ 7388860 w 7388860"/>
              <a:gd name="connsiteY4" fmla="*/ 3647802 h 3647802"/>
              <a:gd name="connsiteX5" fmla="*/ 17780 w 7388860"/>
              <a:gd name="connsiteY5" fmla="*/ 3618773 h 3647802"/>
              <a:gd name="connsiteX6" fmla="*/ 17780 w 7388860"/>
              <a:gd name="connsiteY6" fmla="*/ 1886857 h 3647802"/>
              <a:gd name="connsiteX0" fmla="*/ 17780 w 7388860"/>
              <a:gd name="connsiteY0" fmla="*/ 1886857 h 3647802"/>
              <a:gd name="connsiteX1" fmla="*/ 0 w 7388860"/>
              <a:gd name="connsiteY1" fmla="*/ 0 h 3647802"/>
              <a:gd name="connsiteX2" fmla="*/ 1306286 w 7388860"/>
              <a:gd name="connsiteY2" fmla="*/ 1016000 h 3647802"/>
              <a:gd name="connsiteX3" fmla="*/ 2452914 w 7388860"/>
              <a:gd name="connsiteY3" fmla="*/ 1886857 h 3647802"/>
              <a:gd name="connsiteX4" fmla="*/ 7388860 w 7388860"/>
              <a:gd name="connsiteY4" fmla="*/ 1901371 h 3647802"/>
              <a:gd name="connsiteX5" fmla="*/ 7388860 w 7388860"/>
              <a:gd name="connsiteY5" fmla="*/ 3647802 h 3647802"/>
              <a:gd name="connsiteX6" fmla="*/ 17780 w 7388860"/>
              <a:gd name="connsiteY6" fmla="*/ 3618773 h 3647802"/>
              <a:gd name="connsiteX7" fmla="*/ 17780 w 7388860"/>
              <a:gd name="connsiteY7" fmla="*/ 1886857 h 3647802"/>
              <a:gd name="connsiteX0" fmla="*/ 17780 w 7388860"/>
              <a:gd name="connsiteY0" fmla="*/ 1886857 h 3647802"/>
              <a:gd name="connsiteX1" fmla="*/ 0 w 7388860"/>
              <a:gd name="connsiteY1" fmla="*/ 0 h 3647802"/>
              <a:gd name="connsiteX2" fmla="*/ 2452914 w 7388860"/>
              <a:gd name="connsiteY2" fmla="*/ 14514 h 3647802"/>
              <a:gd name="connsiteX3" fmla="*/ 2452914 w 7388860"/>
              <a:gd name="connsiteY3" fmla="*/ 1886857 h 3647802"/>
              <a:gd name="connsiteX4" fmla="*/ 7388860 w 7388860"/>
              <a:gd name="connsiteY4" fmla="*/ 1901371 h 3647802"/>
              <a:gd name="connsiteX5" fmla="*/ 7388860 w 7388860"/>
              <a:gd name="connsiteY5" fmla="*/ 3647802 h 3647802"/>
              <a:gd name="connsiteX6" fmla="*/ 17780 w 7388860"/>
              <a:gd name="connsiteY6" fmla="*/ 3618773 h 3647802"/>
              <a:gd name="connsiteX7" fmla="*/ 17780 w 7388860"/>
              <a:gd name="connsiteY7" fmla="*/ 1886857 h 3647802"/>
              <a:gd name="connsiteX0" fmla="*/ 17780 w 7429682"/>
              <a:gd name="connsiteY0" fmla="*/ 1886857 h 3647802"/>
              <a:gd name="connsiteX1" fmla="*/ 0 w 7429682"/>
              <a:gd name="connsiteY1" fmla="*/ 0 h 3647802"/>
              <a:gd name="connsiteX2" fmla="*/ 2452914 w 7429682"/>
              <a:gd name="connsiteY2" fmla="*/ 14514 h 3647802"/>
              <a:gd name="connsiteX3" fmla="*/ 2452914 w 7429682"/>
              <a:gd name="connsiteY3" fmla="*/ 1886857 h 3647802"/>
              <a:gd name="connsiteX4" fmla="*/ 7429682 w 7429682"/>
              <a:gd name="connsiteY4" fmla="*/ 2736021 h 3647802"/>
              <a:gd name="connsiteX5" fmla="*/ 7388860 w 7429682"/>
              <a:gd name="connsiteY5" fmla="*/ 3647802 h 3647802"/>
              <a:gd name="connsiteX6" fmla="*/ 17780 w 7429682"/>
              <a:gd name="connsiteY6" fmla="*/ 3618773 h 3647802"/>
              <a:gd name="connsiteX7" fmla="*/ 17780 w 7429682"/>
              <a:gd name="connsiteY7" fmla="*/ 1886857 h 3647802"/>
              <a:gd name="connsiteX0" fmla="*/ 17780 w 7429682"/>
              <a:gd name="connsiteY0" fmla="*/ 1886857 h 3647802"/>
              <a:gd name="connsiteX1" fmla="*/ 0 w 7429682"/>
              <a:gd name="connsiteY1" fmla="*/ 0 h 3647802"/>
              <a:gd name="connsiteX2" fmla="*/ 2452914 w 7429682"/>
              <a:gd name="connsiteY2" fmla="*/ 14514 h 3647802"/>
              <a:gd name="connsiteX3" fmla="*/ 2473325 w 7429682"/>
              <a:gd name="connsiteY3" fmla="*/ 1765453 h 3647802"/>
              <a:gd name="connsiteX4" fmla="*/ 7429682 w 7429682"/>
              <a:gd name="connsiteY4" fmla="*/ 2736021 h 3647802"/>
              <a:gd name="connsiteX5" fmla="*/ 7388860 w 7429682"/>
              <a:gd name="connsiteY5" fmla="*/ 3647802 h 3647802"/>
              <a:gd name="connsiteX6" fmla="*/ 17780 w 7429682"/>
              <a:gd name="connsiteY6" fmla="*/ 3618773 h 3647802"/>
              <a:gd name="connsiteX7" fmla="*/ 17780 w 7429682"/>
              <a:gd name="connsiteY7" fmla="*/ 1886857 h 3647802"/>
              <a:gd name="connsiteX0" fmla="*/ 17780 w 7409271"/>
              <a:gd name="connsiteY0" fmla="*/ 1886857 h 3647802"/>
              <a:gd name="connsiteX1" fmla="*/ 0 w 7409271"/>
              <a:gd name="connsiteY1" fmla="*/ 0 h 3647802"/>
              <a:gd name="connsiteX2" fmla="*/ 2452914 w 7409271"/>
              <a:gd name="connsiteY2" fmla="*/ 14514 h 3647802"/>
              <a:gd name="connsiteX3" fmla="*/ 2473325 w 7409271"/>
              <a:gd name="connsiteY3" fmla="*/ 1765453 h 3647802"/>
              <a:gd name="connsiteX4" fmla="*/ 7409271 w 7409271"/>
              <a:gd name="connsiteY4" fmla="*/ 1825493 h 3647802"/>
              <a:gd name="connsiteX5" fmla="*/ 7388860 w 7409271"/>
              <a:gd name="connsiteY5" fmla="*/ 3647802 h 3647802"/>
              <a:gd name="connsiteX6" fmla="*/ 17780 w 7409271"/>
              <a:gd name="connsiteY6" fmla="*/ 3618773 h 3647802"/>
              <a:gd name="connsiteX7" fmla="*/ 17780 w 7409271"/>
              <a:gd name="connsiteY7" fmla="*/ 1886857 h 36478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09271" h="3647802">
                <a:moveTo>
                  <a:pt x="17780" y="1886857"/>
                </a:moveTo>
                <a:lnTo>
                  <a:pt x="0" y="0"/>
                </a:lnTo>
                <a:lnTo>
                  <a:pt x="2452914" y="14514"/>
                </a:lnTo>
                <a:lnTo>
                  <a:pt x="2473325" y="1765453"/>
                </a:lnTo>
                <a:lnTo>
                  <a:pt x="7409271" y="1825493"/>
                </a:lnTo>
                <a:lnTo>
                  <a:pt x="7388860" y="3647802"/>
                </a:lnTo>
                <a:lnTo>
                  <a:pt x="17780" y="3618773"/>
                </a:lnTo>
                <a:lnTo>
                  <a:pt x="17780" y="1886857"/>
                </a:lnTo>
                <a:close/>
              </a:path>
            </a:pathLst>
          </a:cu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996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12CE-97A0-C84F-B808-B34D059D5DBC}"/>
              </a:ext>
            </a:extLst>
          </p:cNvPr>
          <p:cNvSpPr>
            <a:spLocks noGrp="1"/>
          </p:cNvSpPr>
          <p:nvPr>
            <p:ph type="title"/>
          </p:nvPr>
        </p:nvSpPr>
        <p:spPr/>
        <p:txBody>
          <a:bodyPr/>
          <a:lstStyle/>
          <a:p>
            <a:r>
              <a:rPr lang="en-US" dirty="0"/>
              <a:t>What is gradient descent?</a:t>
            </a:r>
          </a:p>
        </p:txBody>
      </p:sp>
      <p:pic>
        <p:nvPicPr>
          <p:cNvPr id="11266" name="Picture 2" descr="https://dpzbhybb2pdcj.cloudfront.net/allaire/Figures/02fig10.jpg">
            <a:extLst>
              <a:ext uri="{FF2B5EF4-FFF2-40B4-BE49-F238E27FC236}">
                <a16:creationId xmlns:a16="http://schemas.microsoft.com/office/drawing/2014/main" id="{43782468-90E8-B047-93C8-E953FE665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366" y="4139199"/>
            <a:ext cx="2621817" cy="20002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C133B31-D7F3-F94B-91A2-A11D17961D14}"/>
              </a:ext>
            </a:extLst>
          </p:cNvPr>
          <p:cNvSpPr txBox="1"/>
          <p:nvPr/>
        </p:nvSpPr>
        <p:spPr>
          <a:xfrm>
            <a:off x="838200" y="1468830"/>
            <a:ext cx="10816166" cy="769441"/>
          </a:xfrm>
          <a:prstGeom prst="rect">
            <a:avLst/>
          </a:prstGeom>
          <a:noFill/>
        </p:spPr>
        <p:txBody>
          <a:bodyPr wrap="none" rtlCol="0">
            <a:spAutoFit/>
          </a:bodyPr>
          <a:lstStyle/>
          <a:p>
            <a:r>
              <a:rPr lang="en-US" sz="2400" b="1" dirty="0"/>
              <a:t>Goal: Minimize loss function</a:t>
            </a:r>
          </a:p>
          <a:p>
            <a:r>
              <a:rPr lang="en-US" sz="2000" i="1" dirty="0"/>
              <a:t>To do this, the optimizer adjusts the weights a little in the direction of the gradient of the loss function </a:t>
            </a:r>
          </a:p>
        </p:txBody>
      </p:sp>
      <p:pic>
        <p:nvPicPr>
          <p:cNvPr id="11268" name="Picture 4" descr="https://dpzbhybb2pdcj.cloudfront.net/allaire/Figures/02fig11.jpg">
            <a:extLst>
              <a:ext uri="{FF2B5EF4-FFF2-40B4-BE49-F238E27FC236}">
                <a16:creationId xmlns:a16="http://schemas.microsoft.com/office/drawing/2014/main" id="{50F64FBD-6C16-4D45-9392-B15FD71545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1273" y="4045527"/>
            <a:ext cx="2610217" cy="2610217"/>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https://dpzbhybb2pdcj.cloudfront.net/allaire/Figures/02fig12.jpg">
            <a:extLst>
              <a:ext uri="{FF2B5EF4-FFF2-40B4-BE49-F238E27FC236}">
                <a16:creationId xmlns:a16="http://schemas.microsoft.com/office/drawing/2014/main" id="{0A7F63D9-D675-744E-8454-96602854275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6541"/>
          <a:stretch/>
        </p:blipFill>
        <p:spPr bwMode="auto">
          <a:xfrm>
            <a:off x="8950036" y="4045527"/>
            <a:ext cx="2466349" cy="250371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FD69B30-D9D7-5A4D-8DEE-89E9A9378588}"/>
              </a:ext>
            </a:extLst>
          </p:cNvPr>
          <p:cNvSpPr txBox="1"/>
          <p:nvPr/>
        </p:nvSpPr>
        <p:spPr>
          <a:xfrm>
            <a:off x="655804" y="2807076"/>
            <a:ext cx="3253338" cy="646331"/>
          </a:xfrm>
          <a:prstGeom prst="rect">
            <a:avLst/>
          </a:prstGeom>
          <a:noFill/>
        </p:spPr>
        <p:txBody>
          <a:bodyPr wrap="square" rtlCol="0">
            <a:spAutoFit/>
          </a:bodyPr>
          <a:lstStyle/>
          <a:p>
            <a:r>
              <a:rPr lang="en-US" dirty="0"/>
              <a:t>1. Find the derivative (‘gradient’) of the loss function</a:t>
            </a:r>
          </a:p>
        </p:txBody>
      </p:sp>
      <p:sp>
        <p:nvSpPr>
          <p:cNvPr id="9" name="TextBox 8">
            <a:extLst>
              <a:ext uri="{FF2B5EF4-FFF2-40B4-BE49-F238E27FC236}">
                <a16:creationId xmlns:a16="http://schemas.microsoft.com/office/drawing/2014/main" id="{335D064C-D454-5741-8825-8253065256E8}"/>
              </a:ext>
            </a:extLst>
          </p:cNvPr>
          <p:cNvSpPr txBox="1"/>
          <p:nvPr/>
        </p:nvSpPr>
        <p:spPr>
          <a:xfrm>
            <a:off x="4627303" y="2750497"/>
            <a:ext cx="3519054" cy="923330"/>
          </a:xfrm>
          <a:prstGeom prst="rect">
            <a:avLst/>
          </a:prstGeom>
          <a:noFill/>
        </p:spPr>
        <p:txBody>
          <a:bodyPr wrap="square" rtlCol="0">
            <a:spAutoFit/>
          </a:bodyPr>
          <a:lstStyle/>
          <a:p>
            <a:r>
              <a:rPr lang="en-US" dirty="0"/>
              <a:t>2. Adjust  weights in the direction of the gradient (backpropagation, via chain rule)</a:t>
            </a:r>
          </a:p>
        </p:txBody>
      </p:sp>
      <p:sp>
        <p:nvSpPr>
          <p:cNvPr id="10" name="TextBox 9">
            <a:extLst>
              <a:ext uri="{FF2B5EF4-FFF2-40B4-BE49-F238E27FC236}">
                <a16:creationId xmlns:a16="http://schemas.microsoft.com/office/drawing/2014/main" id="{09F84F20-9FD0-934B-8EA8-FB52AB4BD6B4}"/>
              </a:ext>
            </a:extLst>
          </p:cNvPr>
          <p:cNvSpPr txBox="1"/>
          <p:nvPr/>
        </p:nvSpPr>
        <p:spPr>
          <a:xfrm>
            <a:off x="8672946" y="2754444"/>
            <a:ext cx="3519054" cy="923330"/>
          </a:xfrm>
          <a:prstGeom prst="rect">
            <a:avLst/>
          </a:prstGeom>
          <a:noFill/>
        </p:spPr>
        <p:txBody>
          <a:bodyPr wrap="square" rtlCol="0">
            <a:spAutoFit/>
          </a:bodyPr>
          <a:lstStyle/>
          <a:p>
            <a:r>
              <a:rPr lang="en-US" dirty="0"/>
              <a:t>3. Appropriate adjustments and batch sizes allow you to find global min of loss()</a:t>
            </a:r>
          </a:p>
        </p:txBody>
      </p:sp>
    </p:spTree>
    <p:extLst>
      <p:ext uri="{BB962C8B-B14F-4D97-AF65-F5344CB8AC3E}">
        <p14:creationId xmlns:p14="http://schemas.microsoft.com/office/powerpoint/2010/main" val="143777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576155-581B-0446-A2B4-782D1412AB12}"/>
              </a:ext>
            </a:extLst>
          </p:cNvPr>
          <p:cNvSpPr>
            <a:spLocks noGrp="1"/>
          </p:cNvSpPr>
          <p:nvPr>
            <p:ph idx="1"/>
          </p:nvPr>
        </p:nvSpPr>
        <p:spPr>
          <a:xfrm>
            <a:off x="221974" y="1706355"/>
            <a:ext cx="7311887" cy="4351338"/>
          </a:xfrm>
        </p:spPr>
        <p:txBody>
          <a:bodyPr>
            <a:normAutofit fontScale="85000" lnSpcReduction="20000"/>
          </a:bodyPr>
          <a:lstStyle/>
          <a:p>
            <a:r>
              <a:rPr lang="en-US" sz="2400" dirty="0"/>
              <a:t>A </a:t>
            </a:r>
            <a:r>
              <a:rPr lang="en-US" sz="2400" i="1" dirty="0"/>
              <a:t>deep learning model </a:t>
            </a:r>
            <a:r>
              <a:rPr lang="en-US" sz="2400" dirty="0"/>
              <a:t>contains successive layers of data representations which are trained to transform input data based on an original set of inputs and outputs</a:t>
            </a:r>
          </a:p>
          <a:p>
            <a:r>
              <a:rPr lang="en-US" sz="2400" dirty="0"/>
              <a:t>A </a:t>
            </a:r>
            <a:r>
              <a:rPr lang="en-US" sz="2400" i="1" dirty="0"/>
              <a:t>tensor</a:t>
            </a:r>
            <a:r>
              <a:rPr lang="en-US" sz="2400" dirty="0"/>
              <a:t> is a multi-dimensional array which can be used to transform data, or itself be transformed via </a:t>
            </a:r>
            <a:r>
              <a:rPr lang="en-US" sz="2400" i="1" dirty="0"/>
              <a:t>simple tensor operations</a:t>
            </a:r>
          </a:p>
          <a:p>
            <a:r>
              <a:rPr lang="en-US" sz="2400" dirty="0"/>
              <a:t>A deep learning model’s </a:t>
            </a:r>
            <a:r>
              <a:rPr lang="en-US" sz="2400" i="1" dirty="0"/>
              <a:t>input</a:t>
            </a:r>
            <a:r>
              <a:rPr lang="en-US" sz="2400" dirty="0"/>
              <a:t> and </a:t>
            </a:r>
            <a:r>
              <a:rPr lang="en-US" sz="2400" i="1" dirty="0"/>
              <a:t>output</a:t>
            </a:r>
            <a:r>
              <a:rPr lang="en-US" sz="2400" dirty="0"/>
              <a:t> are tensors containing data, while </a:t>
            </a:r>
            <a:r>
              <a:rPr lang="en-US" sz="2400" i="1" dirty="0"/>
              <a:t>weights</a:t>
            </a:r>
            <a:r>
              <a:rPr lang="en-US" sz="2400" dirty="0"/>
              <a:t> are tensors to used to transform input and output tensors. Tensor operations are performed sequentially in (many) </a:t>
            </a:r>
            <a:r>
              <a:rPr lang="en-US" sz="2400" i="1" dirty="0"/>
              <a:t>layers</a:t>
            </a:r>
            <a:r>
              <a:rPr lang="en-US" sz="2400" dirty="0"/>
              <a:t>.</a:t>
            </a:r>
          </a:p>
          <a:p>
            <a:r>
              <a:rPr lang="en-US" sz="2400" dirty="0"/>
              <a:t>An </a:t>
            </a:r>
            <a:r>
              <a:rPr lang="en-US" sz="2400" i="1" dirty="0"/>
              <a:t>activation function </a:t>
            </a:r>
            <a:r>
              <a:rPr lang="en-US" sz="2400" dirty="0"/>
              <a:t>determines whether and which neurons are fired given the inputs and outputs of the layers</a:t>
            </a:r>
          </a:p>
          <a:p>
            <a:r>
              <a:rPr lang="en-US" sz="2400" dirty="0"/>
              <a:t>An </a:t>
            </a:r>
            <a:r>
              <a:rPr lang="en-US" sz="2400" i="1" dirty="0"/>
              <a:t>optimizer </a:t>
            </a:r>
            <a:r>
              <a:rPr lang="en-US" sz="2400" dirty="0"/>
              <a:t>adjusts the model’s weights according to the gradient of a </a:t>
            </a:r>
            <a:r>
              <a:rPr lang="en-US" sz="2400" i="1" dirty="0"/>
              <a:t>loss function </a:t>
            </a:r>
            <a:r>
              <a:rPr lang="en-US" sz="2400" dirty="0"/>
              <a:t>to minimize the </a:t>
            </a:r>
            <a:r>
              <a:rPr lang="en-US" sz="2400" i="1" dirty="0"/>
              <a:t>loss score</a:t>
            </a:r>
          </a:p>
          <a:p>
            <a:r>
              <a:rPr lang="en-US" sz="2400" dirty="0"/>
              <a:t>Weights are adjusted through </a:t>
            </a:r>
            <a:r>
              <a:rPr lang="en-US" sz="2400" i="1" dirty="0"/>
              <a:t>backpropagation</a:t>
            </a:r>
            <a:r>
              <a:rPr lang="en-US" sz="2400" dirty="0"/>
              <a:t>, applying the chain rule to adapt weights according to the loss function’s derivative.</a:t>
            </a:r>
          </a:p>
        </p:txBody>
      </p:sp>
      <p:sp>
        <p:nvSpPr>
          <p:cNvPr id="4" name="Title 1">
            <a:extLst>
              <a:ext uri="{FF2B5EF4-FFF2-40B4-BE49-F238E27FC236}">
                <a16:creationId xmlns:a16="http://schemas.microsoft.com/office/drawing/2014/main" id="{B4693DCE-49D3-A84F-B982-A07E7660BD0C}"/>
              </a:ext>
            </a:extLst>
          </p:cNvPr>
          <p:cNvSpPr txBox="1">
            <a:spLocks/>
          </p:cNvSpPr>
          <p:nvPr/>
        </p:nvSpPr>
        <p:spPr>
          <a:xfrm>
            <a:off x="838200" y="365126"/>
            <a:ext cx="10515600" cy="77094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Summing it all up…</a:t>
            </a:r>
            <a:endParaRPr lang="en-US" dirty="0"/>
          </a:p>
        </p:txBody>
      </p:sp>
      <p:pic>
        <p:nvPicPr>
          <p:cNvPr id="5" name="Picture 4">
            <a:extLst>
              <a:ext uri="{FF2B5EF4-FFF2-40B4-BE49-F238E27FC236}">
                <a16:creationId xmlns:a16="http://schemas.microsoft.com/office/drawing/2014/main" id="{A6C0B2C2-48C9-384A-A3F7-28849DAA8A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5022" y="1948069"/>
            <a:ext cx="4316978" cy="3425859"/>
          </a:xfrm>
          <a:prstGeom prst="rect">
            <a:avLst/>
          </a:prstGeom>
        </p:spPr>
      </p:pic>
    </p:spTree>
    <p:extLst>
      <p:ext uri="{BB962C8B-B14F-4D97-AF65-F5344CB8AC3E}">
        <p14:creationId xmlns:p14="http://schemas.microsoft.com/office/powerpoint/2010/main" val="1269964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lack-imgs.com/?c=1&amp;o1=ro&amp;url=https%3A%2F%2Fpbs.twimg.com%2Fmedia%2FENNEGGhX0AEWNYO.jpg">
            <a:extLst>
              <a:ext uri="{FF2B5EF4-FFF2-40B4-BE49-F238E27FC236}">
                <a16:creationId xmlns:a16="http://schemas.microsoft.com/office/drawing/2014/main" id="{44B2B199-E294-014E-8671-FC2736B0C7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9591" y="812173"/>
            <a:ext cx="8680814" cy="53966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0BE2972-6A3B-1C4B-9B0E-E5FFC44709BC}"/>
              </a:ext>
            </a:extLst>
          </p:cNvPr>
          <p:cNvSpPr/>
          <p:nvPr/>
        </p:nvSpPr>
        <p:spPr>
          <a:xfrm>
            <a:off x="6719861" y="6427175"/>
            <a:ext cx="5472139" cy="369332"/>
          </a:xfrm>
          <a:prstGeom prst="rect">
            <a:avLst/>
          </a:prstGeom>
        </p:spPr>
        <p:txBody>
          <a:bodyPr wrap="none">
            <a:spAutoFit/>
          </a:bodyPr>
          <a:lstStyle/>
          <a:p>
            <a:r>
              <a:rPr lang="en-US" dirty="0">
                <a:hlinkClick r:id="rId3"/>
              </a:rPr>
              <a:t>https://pbs.twimg.com/media/ENNEGGhX0AEWNYO.jpg</a:t>
            </a:r>
            <a:endParaRPr lang="en-US" dirty="0"/>
          </a:p>
        </p:txBody>
      </p:sp>
      <p:sp>
        <p:nvSpPr>
          <p:cNvPr id="5" name="TextBox 4">
            <a:extLst>
              <a:ext uri="{FF2B5EF4-FFF2-40B4-BE49-F238E27FC236}">
                <a16:creationId xmlns:a16="http://schemas.microsoft.com/office/drawing/2014/main" id="{218958B7-23D2-8440-B049-464A7E386B92}"/>
              </a:ext>
            </a:extLst>
          </p:cNvPr>
          <p:cNvSpPr txBox="1"/>
          <p:nvPr/>
        </p:nvSpPr>
        <p:spPr>
          <a:xfrm>
            <a:off x="1293541" y="165842"/>
            <a:ext cx="9985490" cy="646331"/>
          </a:xfrm>
          <a:prstGeom prst="rect">
            <a:avLst/>
          </a:prstGeom>
          <a:noFill/>
        </p:spPr>
        <p:txBody>
          <a:bodyPr wrap="none" rtlCol="0">
            <a:spAutoFit/>
          </a:bodyPr>
          <a:lstStyle/>
          <a:p>
            <a:r>
              <a:rPr lang="en-US" sz="3600" dirty="0"/>
              <a:t>Translating between Statistics and Machine Learning</a:t>
            </a:r>
          </a:p>
        </p:txBody>
      </p:sp>
    </p:spTree>
    <p:extLst>
      <p:ext uri="{BB962C8B-B14F-4D97-AF65-F5344CB8AC3E}">
        <p14:creationId xmlns:p14="http://schemas.microsoft.com/office/powerpoint/2010/main" val="3389543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pbs.twimg.com/media/EQBFqE1U8AEVh0i.png">
            <a:extLst>
              <a:ext uri="{FF2B5EF4-FFF2-40B4-BE49-F238E27FC236}">
                <a16:creationId xmlns:a16="http://schemas.microsoft.com/office/drawing/2014/main" id="{0F152B21-6471-7140-8026-D178D20798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476"/>
          <a:stretch/>
        </p:blipFill>
        <p:spPr bwMode="auto">
          <a:xfrm>
            <a:off x="1336944" y="882717"/>
            <a:ext cx="9898684" cy="560287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3839E8-C435-4F43-8DBA-28D7FF9570A1}"/>
              </a:ext>
            </a:extLst>
          </p:cNvPr>
          <p:cNvSpPr/>
          <p:nvPr/>
        </p:nvSpPr>
        <p:spPr>
          <a:xfrm>
            <a:off x="6899717" y="6556137"/>
            <a:ext cx="5292283" cy="369332"/>
          </a:xfrm>
          <a:prstGeom prst="rect">
            <a:avLst/>
          </a:prstGeom>
        </p:spPr>
        <p:txBody>
          <a:bodyPr wrap="none">
            <a:spAutoFit/>
          </a:bodyPr>
          <a:lstStyle/>
          <a:p>
            <a:r>
              <a:rPr lang="en-US" dirty="0"/>
              <a:t>https://</a:t>
            </a:r>
            <a:r>
              <a:rPr lang="en-US" dirty="0" err="1"/>
              <a:t>pbs.twimg.com</a:t>
            </a:r>
            <a:r>
              <a:rPr lang="en-US" dirty="0"/>
              <a:t>/media/EQBFqE1U8AEVh0i.png</a:t>
            </a:r>
          </a:p>
        </p:txBody>
      </p:sp>
      <p:sp>
        <p:nvSpPr>
          <p:cNvPr id="6" name="TextBox 5">
            <a:extLst>
              <a:ext uri="{FF2B5EF4-FFF2-40B4-BE49-F238E27FC236}">
                <a16:creationId xmlns:a16="http://schemas.microsoft.com/office/drawing/2014/main" id="{4C8238E8-0546-B247-82C8-B51A28475D12}"/>
              </a:ext>
            </a:extLst>
          </p:cNvPr>
          <p:cNvSpPr txBox="1"/>
          <p:nvPr/>
        </p:nvSpPr>
        <p:spPr>
          <a:xfrm>
            <a:off x="1293541" y="165842"/>
            <a:ext cx="9985490" cy="646331"/>
          </a:xfrm>
          <a:prstGeom prst="rect">
            <a:avLst/>
          </a:prstGeom>
          <a:noFill/>
        </p:spPr>
        <p:txBody>
          <a:bodyPr wrap="none" rtlCol="0">
            <a:spAutoFit/>
          </a:bodyPr>
          <a:lstStyle/>
          <a:p>
            <a:r>
              <a:rPr lang="en-US" sz="3600" dirty="0"/>
              <a:t>Translating between Statistics and Machine Learning</a:t>
            </a:r>
          </a:p>
        </p:txBody>
      </p:sp>
    </p:spTree>
    <p:extLst>
      <p:ext uri="{BB962C8B-B14F-4D97-AF65-F5344CB8AC3E}">
        <p14:creationId xmlns:p14="http://schemas.microsoft.com/office/powerpoint/2010/main" val="3607389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More on machine learning</a:t>
            </a:r>
          </a:p>
        </p:txBody>
      </p:sp>
      <p:sp>
        <p:nvSpPr>
          <p:cNvPr id="3" name="Content Placeholder 2"/>
          <p:cNvSpPr>
            <a:spLocks noGrp="1"/>
          </p:cNvSpPr>
          <p:nvPr>
            <p:ph idx="1"/>
          </p:nvPr>
        </p:nvSpPr>
        <p:spPr>
          <a:xfrm>
            <a:off x="6283922" y="1828800"/>
            <a:ext cx="5069877" cy="4228242"/>
          </a:xfrm>
        </p:spPr>
        <p:txBody>
          <a:bodyPr>
            <a:normAutofit fontScale="85000" lnSpcReduction="20000"/>
          </a:bodyPr>
          <a:lstStyle/>
          <a:p>
            <a:r>
              <a:rPr lang="en-US" dirty="0"/>
              <a:t>ML system is </a:t>
            </a:r>
            <a:r>
              <a:rPr lang="en-US" i="1" dirty="0"/>
              <a:t>trained</a:t>
            </a:r>
            <a:r>
              <a:rPr lang="en-US" dirty="0"/>
              <a:t> rather than explicitly programmed</a:t>
            </a:r>
          </a:p>
          <a:p>
            <a:r>
              <a:rPr lang="en-US" dirty="0"/>
              <a:t>ML finds statistical structure in data that eventually allows the system to come up with rules for automating the task</a:t>
            </a:r>
          </a:p>
          <a:p>
            <a:r>
              <a:rPr lang="en-US" dirty="0"/>
              <a:t>ML is tightly related to mathematical statistics, but</a:t>
            </a:r>
          </a:p>
          <a:p>
            <a:pPr lvl="1">
              <a:buFont typeface="Courier New" panose="02070309020205020404" pitchFamily="49" charset="0"/>
              <a:buChar char="o"/>
            </a:pPr>
            <a:r>
              <a:rPr lang="en-US" dirty="0"/>
              <a:t>tends to deal with large, complex datasets</a:t>
            </a:r>
          </a:p>
          <a:p>
            <a:pPr lvl="1">
              <a:buFont typeface="Courier New" panose="02070309020205020404" pitchFamily="49" charset="0"/>
              <a:buChar char="o"/>
            </a:pPr>
            <a:r>
              <a:rPr lang="en-US" dirty="0"/>
              <a:t>exhibits comparatively little mathematical theory</a:t>
            </a:r>
          </a:p>
          <a:p>
            <a:pPr lvl="1">
              <a:buFont typeface="Courier New" panose="02070309020205020404" pitchFamily="49" charset="0"/>
              <a:buChar char="o"/>
            </a:pPr>
            <a:r>
              <a:rPr lang="en-US" dirty="0"/>
              <a:t>ideas are proven empirically more often than theoretically</a:t>
            </a:r>
          </a:p>
          <a:p>
            <a:pPr>
              <a:buFont typeface="Courier New" panose="02070309020205020404" pitchFamily="49" charset="0"/>
              <a:buChar char="o"/>
            </a:pPr>
            <a:endParaRPr lang="en-US" dirty="0"/>
          </a:p>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404" y="2051850"/>
            <a:ext cx="5101659" cy="2588902"/>
          </a:xfrm>
          <a:prstGeom prst="rect">
            <a:avLst/>
          </a:prstGeom>
        </p:spPr>
      </p:pic>
    </p:spTree>
    <p:extLst>
      <p:ext uri="{BB962C8B-B14F-4D97-AF65-F5344CB8AC3E}">
        <p14:creationId xmlns:p14="http://schemas.microsoft.com/office/powerpoint/2010/main" val="2870523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41E5-1E83-6740-A4A6-11F73A0547AA}"/>
              </a:ext>
            </a:extLst>
          </p:cNvPr>
          <p:cNvSpPr>
            <a:spLocks noGrp="1"/>
          </p:cNvSpPr>
          <p:nvPr>
            <p:ph type="title"/>
          </p:nvPr>
        </p:nvSpPr>
        <p:spPr/>
        <p:txBody>
          <a:bodyPr/>
          <a:lstStyle/>
          <a:p>
            <a:r>
              <a:rPr lang="en-US" dirty="0"/>
              <a:t>Helpful Resources</a:t>
            </a:r>
          </a:p>
        </p:txBody>
      </p:sp>
      <p:sp>
        <p:nvSpPr>
          <p:cNvPr id="3" name="Content Placeholder 2">
            <a:extLst>
              <a:ext uri="{FF2B5EF4-FFF2-40B4-BE49-F238E27FC236}">
                <a16:creationId xmlns:a16="http://schemas.microsoft.com/office/drawing/2014/main" id="{A8294A4F-8B2C-C94D-807C-F38E96C60565}"/>
              </a:ext>
            </a:extLst>
          </p:cNvPr>
          <p:cNvSpPr>
            <a:spLocks noGrp="1"/>
          </p:cNvSpPr>
          <p:nvPr>
            <p:ph idx="1"/>
          </p:nvPr>
        </p:nvSpPr>
        <p:spPr/>
        <p:txBody>
          <a:bodyPr>
            <a:normAutofit fontScale="70000" lnSpcReduction="20000"/>
          </a:bodyPr>
          <a:lstStyle/>
          <a:p>
            <a:r>
              <a:rPr lang="en-US" dirty="0"/>
              <a:t>Deep Learning with R</a:t>
            </a:r>
          </a:p>
          <a:p>
            <a:r>
              <a:rPr lang="en-US" dirty="0">
                <a:hlinkClick r:id="rId2"/>
              </a:rPr>
              <a:t>https://livebook.manning.com/book/deep-learning-with-r/chapter-1/101</a:t>
            </a:r>
            <a:r>
              <a:rPr lang="en-US" dirty="0"/>
              <a:t> </a:t>
            </a:r>
          </a:p>
          <a:p>
            <a:endParaRPr lang="en-US" dirty="0"/>
          </a:p>
          <a:p>
            <a:r>
              <a:rPr lang="en-US" dirty="0"/>
              <a:t>An introduction to the math behind neural networks:</a:t>
            </a:r>
          </a:p>
          <a:p>
            <a:r>
              <a:rPr lang="en-US" dirty="0">
                <a:hlinkClick r:id="rId3"/>
              </a:rPr>
              <a:t>https://hackernoon.com/a-6ur13zzx</a:t>
            </a:r>
            <a:r>
              <a:rPr lang="en-US" dirty="0"/>
              <a:t> </a:t>
            </a:r>
          </a:p>
          <a:p>
            <a:endParaRPr lang="en-US" dirty="0"/>
          </a:p>
          <a:p>
            <a:r>
              <a:rPr lang="en-US" dirty="0"/>
              <a:t>How to choose Activation Functions:</a:t>
            </a:r>
          </a:p>
          <a:p>
            <a:r>
              <a:rPr lang="en-US" dirty="0">
                <a:hlinkClick r:id="rId4"/>
              </a:rPr>
              <a:t>https://missinglink.ai/guides/neural-network-concepts/7-types-neural-network-activation-functions-right/</a:t>
            </a:r>
            <a:r>
              <a:rPr lang="en-US" dirty="0"/>
              <a:t> </a:t>
            </a:r>
          </a:p>
          <a:p>
            <a:endParaRPr lang="en-US" dirty="0"/>
          </a:p>
          <a:p>
            <a:r>
              <a:rPr lang="en-US" dirty="0"/>
              <a:t>A tutorial for comparing Optimizers:</a:t>
            </a:r>
          </a:p>
          <a:p>
            <a:r>
              <a:rPr lang="en-US" dirty="0">
                <a:hlinkClick r:id="rId5"/>
              </a:rPr>
              <a:t>https://medium.com/@onlytojay/mnist-cnn-optimizer-comparison-with-tensorflow-keras-163735862ecd</a:t>
            </a:r>
            <a:r>
              <a:rPr lang="en-US" dirty="0"/>
              <a:t> </a:t>
            </a:r>
          </a:p>
          <a:p>
            <a:endParaRPr lang="en-US" dirty="0"/>
          </a:p>
        </p:txBody>
      </p:sp>
    </p:spTree>
    <p:extLst>
      <p:ext uri="{BB962C8B-B14F-4D97-AF65-F5344CB8AC3E}">
        <p14:creationId xmlns:p14="http://schemas.microsoft.com/office/powerpoint/2010/main" val="28227180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BBA4-2E42-5740-87DA-5FB2B2039CAE}"/>
              </a:ext>
            </a:extLst>
          </p:cNvPr>
          <p:cNvSpPr>
            <a:spLocks noGrp="1"/>
          </p:cNvSpPr>
          <p:nvPr>
            <p:ph type="title"/>
          </p:nvPr>
        </p:nvSpPr>
        <p:spPr/>
        <p:txBody>
          <a:bodyPr/>
          <a:lstStyle/>
          <a:p>
            <a:r>
              <a:rPr lang="en-US" dirty="0"/>
              <a:t>In-Class Exercise</a:t>
            </a:r>
          </a:p>
        </p:txBody>
      </p:sp>
      <p:sp>
        <p:nvSpPr>
          <p:cNvPr id="3" name="Content Placeholder 2">
            <a:extLst>
              <a:ext uri="{FF2B5EF4-FFF2-40B4-BE49-F238E27FC236}">
                <a16:creationId xmlns:a16="http://schemas.microsoft.com/office/drawing/2014/main" id="{16441426-1107-5345-B6EA-F8BDA5902E55}"/>
              </a:ext>
            </a:extLst>
          </p:cNvPr>
          <p:cNvSpPr>
            <a:spLocks noGrp="1"/>
          </p:cNvSpPr>
          <p:nvPr>
            <p:ph idx="1"/>
          </p:nvPr>
        </p:nvSpPr>
        <p:spPr/>
        <p:txBody>
          <a:bodyPr/>
          <a:lstStyle/>
          <a:p>
            <a:r>
              <a:rPr lang="en-US" dirty="0" err="1"/>
              <a:t>Keras</a:t>
            </a:r>
            <a:r>
              <a:rPr lang="en-US" dirty="0"/>
              <a:t> Setup</a:t>
            </a:r>
          </a:p>
          <a:p>
            <a:r>
              <a:rPr lang="en-US" dirty="0"/>
              <a:t>MNIST example</a:t>
            </a:r>
          </a:p>
        </p:txBody>
      </p:sp>
    </p:spTree>
    <p:extLst>
      <p:ext uri="{BB962C8B-B14F-4D97-AF65-F5344CB8AC3E}">
        <p14:creationId xmlns:p14="http://schemas.microsoft.com/office/powerpoint/2010/main" val="3135195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Keras</a:t>
            </a:r>
            <a:r>
              <a:rPr lang="en-US" dirty="0"/>
              <a:t>?</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err="1"/>
              <a:t>Keras</a:t>
            </a:r>
            <a:r>
              <a:rPr lang="en-US" dirty="0"/>
              <a:t> (</a:t>
            </a:r>
            <a:r>
              <a:rPr lang="en-US" u="sng" dirty="0">
                <a:hlinkClick r:id="rId2"/>
              </a:rPr>
              <a:t>https://keras.rstudio.com</a:t>
            </a:r>
            <a:r>
              <a:rPr lang="en-US" u="sng" dirty="0"/>
              <a:t>) </a:t>
            </a:r>
            <a:r>
              <a:rPr lang="en-US" dirty="0"/>
              <a:t>is a deep-learning framework that provides a convenient way to define and train almost any kind of deep-learning model.</a:t>
            </a:r>
          </a:p>
          <a:p>
            <a:r>
              <a:rPr lang="en-US" dirty="0" err="1"/>
              <a:t>Keras</a:t>
            </a:r>
            <a:r>
              <a:rPr lang="en-US" dirty="0"/>
              <a:t> has the following key features:</a:t>
            </a:r>
          </a:p>
          <a:p>
            <a:r>
              <a:rPr lang="en-US" dirty="0"/>
              <a:t>It allows the same code to run seamlessly on CPU or GPU.</a:t>
            </a:r>
          </a:p>
          <a:p>
            <a:r>
              <a:rPr lang="en-US" dirty="0"/>
              <a:t>It has a user-friendly API that makes it easy to quickly prototype deep-learning models.</a:t>
            </a:r>
          </a:p>
          <a:p>
            <a:r>
              <a:rPr lang="en-US" dirty="0"/>
              <a:t>It has built-in support for convolutional networks (for computer vision), recurrent networks (for sequence processing), and any combination of both.</a:t>
            </a:r>
          </a:p>
          <a:p>
            <a:r>
              <a:rPr lang="en-US" dirty="0"/>
              <a:t>It supports arbitrary network architectures: multi-input or multi-output models, layer sharing, model sharing, and so on. This means </a:t>
            </a:r>
            <a:r>
              <a:rPr lang="en-US" dirty="0" err="1"/>
              <a:t>Keras</a:t>
            </a:r>
            <a:r>
              <a:rPr lang="en-US" dirty="0"/>
              <a:t> is appropriate for building essentially any deep-learning model, from a generative adversarial network to a neural Turing machine.</a:t>
            </a:r>
          </a:p>
          <a:p>
            <a:pPr marL="0" indent="0">
              <a:buNone/>
            </a:pPr>
            <a:endParaRPr lang="en-US" dirty="0"/>
          </a:p>
        </p:txBody>
      </p:sp>
    </p:spTree>
    <p:extLst>
      <p:ext uri="{BB962C8B-B14F-4D97-AF65-F5344CB8AC3E}">
        <p14:creationId xmlns:p14="http://schemas.microsoft.com/office/powerpoint/2010/main" val="1389809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Installation instructions</a:t>
            </a:r>
          </a:p>
        </p:txBody>
      </p:sp>
      <p:sp>
        <p:nvSpPr>
          <p:cNvPr id="3" name="Content Placeholder 2"/>
          <p:cNvSpPr>
            <a:spLocks noGrp="1"/>
          </p:cNvSpPr>
          <p:nvPr>
            <p:ph idx="1"/>
          </p:nvPr>
        </p:nvSpPr>
        <p:spPr/>
        <p:txBody>
          <a:bodyPr>
            <a:normAutofit/>
          </a:bodyPr>
          <a:lstStyle/>
          <a:p>
            <a:pPr marL="0" indent="0">
              <a:buNone/>
            </a:pPr>
            <a:r>
              <a:rPr lang="en-US" dirty="0"/>
              <a:t>The </a:t>
            </a:r>
            <a:r>
              <a:rPr lang="en-US" dirty="0" err="1"/>
              <a:t>Keras</a:t>
            </a:r>
            <a:r>
              <a:rPr lang="en-US" dirty="0"/>
              <a:t> R package is compatible with </a:t>
            </a:r>
            <a:r>
              <a:rPr lang="en-US" dirty="0">
                <a:solidFill>
                  <a:srgbClr val="FF0000"/>
                </a:solidFill>
              </a:rPr>
              <a:t>R versions 3.2 </a:t>
            </a:r>
            <a:r>
              <a:rPr lang="en-US" dirty="0"/>
              <a:t>and higher, to check which version do you have installed, type</a:t>
            </a:r>
          </a:p>
          <a:p>
            <a:pPr marL="0" indent="0">
              <a:buNone/>
            </a:pPr>
            <a:r>
              <a:rPr lang="en-US" dirty="0"/>
              <a:t> + version #in </a:t>
            </a:r>
            <a:r>
              <a:rPr lang="en-US" dirty="0" err="1"/>
              <a:t>Rstudio</a:t>
            </a:r>
            <a:endParaRPr lang="en-US" dirty="0"/>
          </a:p>
          <a:p>
            <a:pPr marL="0" indent="0">
              <a:buNone/>
            </a:pPr>
            <a:endParaRPr lang="en-US" dirty="0"/>
          </a:p>
          <a:p>
            <a:pPr marL="0" indent="0">
              <a:buNone/>
            </a:pPr>
            <a:r>
              <a:rPr lang="en-US" dirty="0"/>
              <a:t>The documentation for the R interface is available at </a:t>
            </a:r>
            <a:r>
              <a:rPr lang="en-US" u="sng" dirty="0">
                <a:hlinkClick r:id="rId3"/>
              </a:rPr>
              <a:t>https://keras.rstudio.com</a:t>
            </a:r>
            <a:r>
              <a:rPr lang="en-US" dirty="0"/>
              <a:t> </a:t>
            </a:r>
          </a:p>
          <a:p>
            <a:pPr marL="0" indent="0">
              <a:buNone/>
            </a:pPr>
            <a:endParaRPr lang="en-US" dirty="0"/>
          </a:p>
          <a:p>
            <a:pPr marL="0" indent="0">
              <a:buNone/>
            </a:pPr>
            <a:r>
              <a:rPr lang="en-US" dirty="0"/>
              <a:t>The main </a:t>
            </a:r>
            <a:r>
              <a:rPr lang="en-US" dirty="0" err="1"/>
              <a:t>Keras</a:t>
            </a:r>
            <a:r>
              <a:rPr lang="en-US" dirty="0"/>
              <a:t> project website can be found at </a:t>
            </a:r>
            <a:r>
              <a:rPr lang="en-US" u="sng" dirty="0">
                <a:hlinkClick r:id="rId4"/>
              </a:rPr>
              <a:t>https://keras.io</a:t>
            </a:r>
            <a:r>
              <a:rPr lang="en-US" dirty="0"/>
              <a:t>.</a:t>
            </a:r>
          </a:p>
          <a:p>
            <a:pPr marL="0" indent="0">
              <a:buNone/>
            </a:pPr>
            <a:endParaRPr lang="en-US" dirty="0"/>
          </a:p>
        </p:txBody>
      </p:sp>
    </p:spTree>
    <p:extLst>
      <p:ext uri="{BB962C8B-B14F-4D97-AF65-F5344CB8AC3E}">
        <p14:creationId xmlns:p14="http://schemas.microsoft.com/office/powerpoint/2010/main" val="2138236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Install </a:t>
            </a:r>
            <a:r>
              <a:rPr lang="en-US" altLang="en-US" sz="4000" dirty="0"/>
              <a:t>Anaconda for Python </a:t>
            </a:r>
            <a:endParaRPr lang="en-US" sz="4000" dirty="0"/>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t>For </a:t>
            </a:r>
            <a:r>
              <a:rPr lang="en-US" altLang="en-US" dirty="0">
                <a:solidFill>
                  <a:srgbClr val="FF0000"/>
                </a:solidFill>
              </a:rPr>
              <a:t>Windows</a:t>
            </a:r>
            <a:r>
              <a:rPr lang="en-US" altLang="en-US" dirty="0"/>
              <a:t> users: </a:t>
            </a:r>
          </a:p>
          <a:p>
            <a:pPr marL="0" lvl="0" indent="0" eaLnBrk="0" fontAlgn="base" hangingPunct="0">
              <a:lnSpc>
                <a:spcPct val="100000"/>
              </a:lnSpc>
              <a:spcBef>
                <a:spcPct val="0"/>
              </a:spcBef>
              <a:spcAft>
                <a:spcPct val="0"/>
              </a:spcAft>
              <a:buNone/>
            </a:pPr>
            <a:r>
              <a:rPr lang="en-US" altLang="en-US" dirty="0"/>
              <a:t>Install Anaconda for Python 3.x </a:t>
            </a:r>
          </a:p>
          <a:p>
            <a:pPr marL="0" lvl="0" indent="0" eaLnBrk="0" fontAlgn="base" hangingPunct="0">
              <a:lnSpc>
                <a:spcPct val="100000"/>
              </a:lnSpc>
              <a:spcBef>
                <a:spcPct val="0"/>
              </a:spcBef>
              <a:spcAft>
                <a:spcPct val="0"/>
              </a:spcAft>
              <a:buNone/>
            </a:pPr>
            <a:r>
              <a:rPr lang="en-US" altLang="en-US" dirty="0"/>
              <a:t>(https://www.anaconda.com/download/#windows) </a:t>
            </a:r>
            <a:r>
              <a:rPr lang="en-US" altLang="en-US" b="1" dirty="0"/>
              <a:t>before</a:t>
            </a:r>
            <a:r>
              <a:rPr lang="en-US" altLang="en-US" dirty="0"/>
              <a:t> installing </a:t>
            </a:r>
            <a:r>
              <a:rPr lang="en-US" altLang="en-US" dirty="0" err="1"/>
              <a:t>Keras</a:t>
            </a:r>
            <a:r>
              <a:rPr lang="en-US" altLang="en-US" dirty="0"/>
              <a:t>.</a:t>
            </a:r>
          </a:p>
          <a:p>
            <a:pPr marL="0" indent="0">
              <a:buNone/>
            </a:pPr>
            <a:endParaRPr lang="en-US" dirty="0"/>
          </a:p>
          <a:p>
            <a:pPr marL="0" indent="0">
              <a:buNone/>
            </a:pPr>
            <a:r>
              <a:rPr lang="en-US" dirty="0">
                <a:solidFill>
                  <a:srgbClr val="FF0000"/>
                </a:solidFill>
              </a:rPr>
              <a:t>Linux</a:t>
            </a:r>
            <a:r>
              <a:rPr lang="en-US" dirty="0"/>
              <a:t> and </a:t>
            </a:r>
            <a:r>
              <a:rPr lang="en-US" dirty="0" err="1">
                <a:solidFill>
                  <a:srgbClr val="FF0000"/>
                </a:solidFill>
              </a:rPr>
              <a:t>macOS</a:t>
            </a:r>
            <a:r>
              <a:rPr lang="en-US" dirty="0"/>
              <a:t> users can install Anaconda from the same web page by choosing the corresponding tab.</a:t>
            </a:r>
          </a:p>
        </p:txBody>
      </p:sp>
    </p:spTree>
    <p:extLst>
      <p:ext uri="{BB962C8B-B14F-4D97-AF65-F5344CB8AC3E}">
        <p14:creationId xmlns:p14="http://schemas.microsoft.com/office/powerpoint/2010/main" val="327466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 </a:t>
            </a:r>
            <a:r>
              <a:rPr lang="en-US" dirty="0" err="1"/>
              <a:t>Keras</a:t>
            </a:r>
            <a:endParaRPr lang="en-US" dirty="0"/>
          </a:p>
        </p:txBody>
      </p:sp>
      <p:sp>
        <p:nvSpPr>
          <p:cNvPr id="3" name="Content Placeholder 2"/>
          <p:cNvSpPr>
            <a:spLocks noGrp="1"/>
          </p:cNvSpPr>
          <p:nvPr>
            <p:ph idx="1"/>
          </p:nvPr>
        </p:nvSpPr>
        <p:spPr/>
        <p:txBody>
          <a:bodyPr>
            <a:normAutofit/>
          </a:bodyPr>
          <a:lstStyle/>
          <a:p>
            <a:pPr marL="0" indent="0">
              <a:buNone/>
            </a:pPr>
            <a:r>
              <a:rPr lang="en-US" dirty="0"/>
              <a:t># install the </a:t>
            </a:r>
            <a:r>
              <a:rPr lang="en-US" dirty="0" err="1"/>
              <a:t>keras</a:t>
            </a:r>
            <a:r>
              <a:rPr lang="en-US" dirty="0"/>
              <a:t> R package from GitHub as follow</a:t>
            </a:r>
          </a:p>
          <a:p>
            <a:pPr marL="0" indent="0">
              <a:buNone/>
            </a:pPr>
            <a:r>
              <a:rPr lang="en-US" dirty="0"/>
              <a:t>+ </a:t>
            </a:r>
            <a:r>
              <a:rPr lang="en-US" dirty="0" err="1"/>
              <a:t>devtools</a:t>
            </a:r>
            <a:r>
              <a:rPr lang="en-US" dirty="0"/>
              <a:t>::</a:t>
            </a:r>
            <a:r>
              <a:rPr lang="en-US" dirty="0" err="1"/>
              <a:t>install_github</a:t>
            </a:r>
            <a:r>
              <a:rPr lang="en-US" dirty="0"/>
              <a:t>("</a:t>
            </a:r>
            <a:r>
              <a:rPr lang="en-US" dirty="0" err="1"/>
              <a:t>rstudio</a:t>
            </a:r>
            <a:r>
              <a:rPr lang="en-US" dirty="0"/>
              <a:t>/</a:t>
            </a:r>
            <a:r>
              <a:rPr lang="en-US" dirty="0" err="1"/>
              <a:t>keras</a:t>
            </a:r>
            <a:r>
              <a:rPr lang="en-US" dirty="0"/>
              <a:t>")</a:t>
            </a:r>
          </a:p>
          <a:p>
            <a:pPr marL="0" indent="0">
              <a:buNone/>
            </a:pPr>
            <a:endParaRPr lang="en-US" dirty="0"/>
          </a:p>
          <a:p>
            <a:pPr marL="0" indent="0">
              <a:buNone/>
            </a:pPr>
            <a:r>
              <a:rPr lang="en-US" dirty="0"/>
              <a:t>#The </a:t>
            </a:r>
            <a:r>
              <a:rPr lang="en-US" dirty="0" err="1"/>
              <a:t>Keras</a:t>
            </a:r>
            <a:r>
              <a:rPr lang="en-US" dirty="0"/>
              <a:t> R interface uses the </a:t>
            </a:r>
            <a:r>
              <a:rPr lang="en-US" dirty="0" err="1"/>
              <a:t>TensorFlow</a:t>
            </a:r>
            <a:r>
              <a:rPr lang="en-US" dirty="0"/>
              <a:t> backend engine by default. </a:t>
            </a:r>
          </a:p>
          <a:p>
            <a:pPr marL="0" indent="0">
              <a:buNone/>
            </a:pPr>
            <a:r>
              <a:rPr lang="en-US" dirty="0"/>
              <a:t># To install both the core </a:t>
            </a:r>
            <a:r>
              <a:rPr lang="en-US" dirty="0" err="1"/>
              <a:t>Keras</a:t>
            </a:r>
            <a:r>
              <a:rPr lang="en-US" dirty="0"/>
              <a:t> library as well as the </a:t>
            </a:r>
            <a:r>
              <a:rPr lang="en-US" dirty="0" err="1"/>
              <a:t>TensorFlow</a:t>
            </a:r>
            <a:r>
              <a:rPr lang="en-US" dirty="0"/>
              <a:t> backend use the</a:t>
            </a:r>
          </a:p>
          <a:p>
            <a:pPr marL="0" indent="0">
              <a:buNone/>
            </a:pPr>
            <a:r>
              <a:rPr lang="en-US" dirty="0"/>
              <a:t>+ library(</a:t>
            </a:r>
            <a:r>
              <a:rPr lang="en-US" dirty="0" err="1"/>
              <a:t>keras</a:t>
            </a:r>
            <a:r>
              <a:rPr lang="en-US" dirty="0"/>
              <a:t>)</a:t>
            </a:r>
          </a:p>
          <a:p>
            <a:pPr marL="0" indent="0">
              <a:buNone/>
            </a:pPr>
            <a:r>
              <a:rPr lang="en-US" dirty="0"/>
              <a:t>+ </a:t>
            </a:r>
            <a:r>
              <a:rPr lang="en-US" dirty="0" err="1"/>
              <a:t>install_keras</a:t>
            </a:r>
            <a:r>
              <a:rPr lang="en-US" dirty="0"/>
              <a:t>() #</a:t>
            </a:r>
            <a:r>
              <a:rPr lang="en-US" dirty="0" err="1"/>
              <a:t>linux</a:t>
            </a:r>
            <a:r>
              <a:rPr lang="en-US" dirty="0"/>
              <a:t> and </a:t>
            </a:r>
            <a:r>
              <a:rPr lang="en-US" dirty="0" err="1"/>
              <a:t>macOS</a:t>
            </a:r>
            <a:r>
              <a:rPr lang="en-US" dirty="0"/>
              <a:t> users can choose </a:t>
            </a:r>
            <a:r>
              <a:rPr lang="en-US" altLang="en-US" dirty="0"/>
              <a:t>method = 					"</a:t>
            </a:r>
            <a:r>
              <a:rPr lang="en-US" altLang="en-US" dirty="0" err="1"/>
              <a:t>virtualenv</a:t>
            </a:r>
            <a:r>
              <a:rPr lang="en-US" altLang="en-US" dirty="0"/>
              <a:t>“ or "</a:t>
            </a:r>
            <a:r>
              <a:rPr lang="en-US" altLang="en-US" dirty="0" err="1"/>
              <a:t>conda</a:t>
            </a:r>
            <a:r>
              <a:rPr lang="en-US" altLang="en-US" dirty="0"/>
              <a:t>"</a:t>
            </a:r>
          </a:p>
          <a:p>
            <a:pPr marL="0" indent="0">
              <a:buNone/>
            </a:pPr>
            <a:endParaRPr lang="en-US" dirty="0"/>
          </a:p>
          <a:p>
            <a:endParaRPr lang="en-US" dirty="0"/>
          </a:p>
        </p:txBody>
      </p:sp>
    </p:spTree>
    <p:extLst>
      <p:ext uri="{BB962C8B-B14F-4D97-AF65-F5344CB8AC3E}">
        <p14:creationId xmlns:p14="http://schemas.microsoft.com/office/powerpoint/2010/main" val="248207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0420B-FEF5-A846-9F3A-DDD2A40BC005}"/>
              </a:ext>
            </a:extLst>
          </p:cNvPr>
          <p:cNvSpPr>
            <a:spLocks noGrp="1"/>
          </p:cNvSpPr>
          <p:nvPr>
            <p:ph type="title"/>
          </p:nvPr>
        </p:nvSpPr>
        <p:spPr/>
        <p:txBody>
          <a:bodyPr/>
          <a:lstStyle/>
          <a:p>
            <a:r>
              <a:rPr lang="en-US" dirty="0"/>
              <a:t>MNIST Example</a:t>
            </a:r>
          </a:p>
        </p:txBody>
      </p:sp>
      <p:pic>
        <p:nvPicPr>
          <p:cNvPr id="21508" name="Picture 4" descr="https://dpzbhybb2pdcj.cloudfront.net/allaire/Figures/01fig06_alt.jpg">
            <a:extLst>
              <a:ext uri="{FF2B5EF4-FFF2-40B4-BE49-F238E27FC236}">
                <a16:creationId xmlns:a16="http://schemas.microsoft.com/office/drawing/2014/main" id="{6AE0453C-9C76-9545-A334-0FAC6117C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967" y="1690688"/>
            <a:ext cx="7428038" cy="4142076"/>
          </a:xfrm>
          <a:prstGeom prst="rect">
            <a:avLst/>
          </a:prstGeom>
          <a:noFill/>
          <a:extLst>
            <a:ext uri="{909E8E84-426E-40DD-AFC4-6F175D3DCCD1}">
              <a14:hiddenFill xmlns:a14="http://schemas.microsoft.com/office/drawing/2010/main">
                <a:solidFill>
                  <a:srgbClr val="FFFFFF"/>
                </a:solidFill>
              </a14:hiddenFill>
            </a:ext>
          </a:extLst>
        </p:spPr>
      </p:pic>
      <p:pic>
        <p:nvPicPr>
          <p:cNvPr id="21510" name="Picture 6" descr="https://dpzbhybb2pdcj.cloudfront.net/allaire/Figures/02fig01.jpg">
            <a:extLst>
              <a:ext uri="{FF2B5EF4-FFF2-40B4-BE49-F238E27FC236}">
                <a16:creationId xmlns:a16="http://schemas.microsoft.com/office/drawing/2014/main" id="{94BC4E51-B0F2-B342-A59C-E461A0EE92D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78792"/>
          <a:stretch/>
        </p:blipFill>
        <p:spPr bwMode="auto">
          <a:xfrm>
            <a:off x="1312141" y="1883640"/>
            <a:ext cx="918441" cy="9017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dpzbhybb2pdcj.cloudfront.net/allaire/Figures/02fig01.jpg">
            <a:extLst>
              <a:ext uri="{FF2B5EF4-FFF2-40B4-BE49-F238E27FC236}">
                <a16:creationId xmlns:a16="http://schemas.microsoft.com/office/drawing/2014/main" id="{A8A57C00-66B6-6546-B9AB-CBFF3911629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913" r="52879"/>
          <a:stretch/>
        </p:blipFill>
        <p:spPr bwMode="auto">
          <a:xfrm>
            <a:off x="1312140" y="2978292"/>
            <a:ext cx="918441" cy="9017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https://dpzbhybb2pdcj.cloudfront.net/allaire/Figures/02fig01.jpg">
            <a:extLst>
              <a:ext uri="{FF2B5EF4-FFF2-40B4-BE49-F238E27FC236}">
                <a16:creationId xmlns:a16="http://schemas.microsoft.com/office/drawing/2014/main" id="{4BD48AFC-D4BD-9342-92E9-28DF10452A2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2467" r="26325"/>
          <a:stretch/>
        </p:blipFill>
        <p:spPr bwMode="auto">
          <a:xfrm>
            <a:off x="1312140" y="4072944"/>
            <a:ext cx="918441" cy="9017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s://dpzbhybb2pdcj.cloudfront.net/allaire/Figures/02fig01.jpg">
            <a:extLst>
              <a:ext uri="{FF2B5EF4-FFF2-40B4-BE49-F238E27FC236}">
                <a16:creationId xmlns:a16="http://schemas.microsoft.com/office/drawing/2014/main" id="{B9A093A8-2DAA-774C-A6EA-6C42C335246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8792"/>
          <a:stretch/>
        </p:blipFill>
        <p:spPr bwMode="auto">
          <a:xfrm>
            <a:off x="1312139" y="5249718"/>
            <a:ext cx="918441" cy="90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26452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ED0C-519E-E044-B9CA-D16D4ED8D6CF}"/>
              </a:ext>
            </a:extLst>
          </p:cNvPr>
          <p:cNvSpPr>
            <a:spLocks noGrp="1"/>
          </p:cNvSpPr>
          <p:nvPr>
            <p:ph type="title"/>
          </p:nvPr>
        </p:nvSpPr>
        <p:spPr/>
        <p:txBody>
          <a:bodyPr/>
          <a:lstStyle/>
          <a:p>
            <a:r>
              <a:rPr lang="en-US" dirty="0"/>
              <a:t>Exercise – Optimizers &amp; Activation Functions</a:t>
            </a:r>
          </a:p>
        </p:txBody>
      </p:sp>
      <p:sp>
        <p:nvSpPr>
          <p:cNvPr id="4" name="Text Placeholder 3">
            <a:extLst>
              <a:ext uri="{FF2B5EF4-FFF2-40B4-BE49-F238E27FC236}">
                <a16:creationId xmlns:a16="http://schemas.microsoft.com/office/drawing/2014/main" id="{5F2681B7-78D6-E94F-950E-7AEFF09F9C6D}"/>
              </a:ext>
            </a:extLst>
          </p:cNvPr>
          <p:cNvSpPr>
            <a:spLocks noGrp="1"/>
          </p:cNvSpPr>
          <p:nvPr>
            <p:ph type="body" idx="1"/>
          </p:nvPr>
        </p:nvSpPr>
        <p:spPr/>
        <p:txBody>
          <a:bodyPr/>
          <a:lstStyle/>
          <a:p>
            <a:r>
              <a:rPr lang="en-US" dirty="0"/>
              <a:t>Optimizers</a:t>
            </a:r>
          </a:p>
        </p:txBody>
      </p:sp>
      <p:sp>
        <p:nvSpPr>
          <p:cNvPr id="5" name="Content Placeholder 4">
            <a:extLst>
              <a:ext uri="{FF2B5EF4-FFF2-40B4-BE49-F238E27FC236}">
                <a16:creationId xmlns:a16="http://schemas.microsoft.com/office/drawing/2014/main" id="{48424D91-066E-CA4B-8452-796C8ABA5CBA}"/>
              </a:ext>
            </a:extLst>
          </p:cNvPr>
          <p:cNvSpPr>
            <a:spLocks noGrp="1"/>
          </p:cNvSpPr>
          <p:nvPr>
            <p:ph sz="half" idx="2"/>
          </p:nvPr>
        </p:nvSpPr>
        <p:spPr/>
        <p:txBody>
          <a:bodyPr>
            <a:normAutofit fontScale="92500" lnSpcReduction="10000"/>
          </a:bodyPr>
          <a:lstStyle/>
          <a:p>
            <a:pPr marL="0" indent="0">
              <a:buNone/>
            </a:pPr>
            <a:r>
              <a:rPr lang="en-US" dirty="0"/>
              <a:t>'</a:t>
            </a:r>
            <a:r>
              <a:rPr lang="en-US" dirty="0" err="1"/>
              <a:t>Adadelta</a:t>
            </a:r>
            <a:r>
              <a:rPr lang="en-US" dirty="0"/>
              <a:t>',</a:t>
            </a:r>
            <a:br>
              <a:rPr lang="en-US" dirty="0"/>
            </a:br>
            <a:r>
              <a:rPr lang="en-US" dirty="0"/>
              <a:t>'</a:t>
            </a:r>
            <a:r>
              <a:rPr lang="en-US" dirty="0" err="1"/>
              <a:t>Adagrad</a:t>
            </a:r>
            <a:r>
              <a:rPr lang="en-US" dirty="0"/>
              <a:t>',</a:t>
            </a:r>
            <a:br>
              <a:rPr lang="en-US" dirty="0"/>
            </a:br>
            <a:r>
              <a:rPr lang="en-US" dirty="0"/>
              <a:t>'Adam',</a:t>
            </a:r>
            <a:br>
              <a:rPr lang="en-US" dirty="0"/>
            </a:br>
            <a:r>
              <a:rPr lang="en-US" dirty="0"/>
              <a:t>'</a:t>
            </a:r>
            <a:r>
              <a:rPr lang="en-US" dirty="0" err="1"/>
              <a:t>Adamax</a:t>
            </a:r>
            <a:r>
              <a:rPr lang="en-US" dirty="0"/>
              <a:t>',</a:t>
            </a:r>
            <a:br>
              <a:rPr lang="en-US" dirty="0"/>
            </a:br>
            <a:r>
              <a:rPr lang="en-US" dirty="0"/>
              <a:t>'</a:t>
            </a:r>
            <a:r>
              <a:rPr lang="en-US" dirty="0" err="1"/>
              <a:t>Nadam</a:t>
            </a:r>
            <a:r>
              <a:rPr lang="en-US" dirty="0"/>
              <a:t>',</a:t>
            </a:r>
            <a:br>
              <a:rPr lang="en-US" dirty="0"/>
            </a:br>
            <a:r>
              <a:rPr lang="en-US" dirty="0"/>
              <a:t>'</a:t>
            </a:r>
            <a:r>
              <a:rPr lang="en-US" dirty="0" err="1"/>
              <a:t>RMSprop</a:t>
            </a:r>
            <a:r>
              <a:rPr lang="en-US" dirty="0"/>
              <a:t>',</a:t>
            </a:r>
            <a:br>
              <a:rPr lang="en-US" dirty="0"/>
            </a:br>
            <a:r>
              <a:rPr lang="en-US" dirty="0"/>
              <a:t>'SGD’</a:t>
            </a:r>
          </a:p>
          <a:p>
            <a:pPr marL="0" indent="0">
              <a:buNone/>
            </a:pPr>
            <a:endParaRPr lang="en-US" dirty="0"/>
          </a:p>
          <a:p>
            <a:pPr marL="0" indent="0">
              <a:buNone/>
            </a:pPr>
            <a:r>
              <a:rPr lang="en-US" sz="2200" dirty="0">
                <a:hlinkClick r:id="rId3"/>
              </a:rPr>
              <a:t>https://medium.com/@onlytojay/mnist-cnn-optimizer-comparison-with-tensorflow-keras-163735862ecd</a:t>
            </a:r>
            <a:endParaRPr lang="en-US" sz="2200" dirty="0"/>
          </a:p>
        </p:txBody>
      </p:sp>
      <p:sp>
        <p:nvSpPr>
          <p:cNvPr id="6" name="Text Placeholder 5">
            <a:extLst>
              <a:ext uri="{FF2B5EF4-FFF2-40B4-BE49-F238E27FC236}">
                <a16:creationId xmlns:a16="http://schemas.microsoft.com/office/drawing/2014/main" id="{77246F08-0801-1545-A855-30775660AC39}"/>
              </a:ext>
            </a:extLst>
          </p:cNvPr>
          <p:cNvSpPr>
            <a:spLocks noGrp="1"/>
          </p:cNvSpPr>
          <p:nvPr>
            <p:ph type="body" sz="quarter" idx="3"/>
          </p:nvPr>
        </p:nvSpPr>
        <p:spPr/>
        <p:txBody>
          <a:bodyPr/>
          <a:lstStyle/>
          <a:p>
            <a:r>
              <a:rPr lang="en-US" dirty="0"/>
              <a:t>Activation Functions</a:t>
            </a:r>
          </a:p>
        </p:txBody>
      </p:sp>
      <p:sp>
        <p:nvSpPr>
          <p:cNvPr id="7" name="Content Placeholder 6">
            <a:extLst>
              <a:ext uri="{FF2B5EF4-FFF2-40B4-BE49-F238E27FC236}">
                <a16:creationId xmlns:a16="http://schemas.microsoft.com/office/drawing/2014/main" id="{6BB67FB3-A268-834E-A88D-D017588753F4}"/>
              </a:ext>
            </a:extLst>
          </p:cNvPr>
          <p:cNvSpPr>
            <a:spLocks noGrp="1"/>
          </p:cNvSpPr>
          <p:nvPr>
            <p:ph sz="quarter" idx="4"/>
          </p:nvPr>
        </p:nvSpPr>
        <p:spPr/>
        <p:txBody>
          <a:bodyPr>
            <a:normAutofit fontScale="92500" lnSpcReduction="10000"/>
          </a:bodyPr>
          <a:lstStyle/>
          <a:p>
            <a:pPr marL="0" indent="0">
              <a:buNone/>
            </a:pPr>
            <a:r>
              <a:rPr lang="en-US" dirty="0"/>
              <a:t>‘sigmoid’</a:t>
            </a:r>
          </a:p>
          <a:p>
            <a:pPr marL="0" indent="0">
              <a:buNone/>
            </a:pPr>
            <a:r>
              <a:rPr lang="en-US" dirty="0"/>
              <a:t>‘</a:t>
            </a:r>
            <a:r>
              <a:rPr lang="en-US" dirty="0" err="1"/>
              <a:t>softmax</a:t>
            </a:r>
            <a:r>
              <a:rPr lang="en-US" dirty="0"/>
              <a:t>’</a:t>
            </a:r>
          </a:p>
          <a:p>
            <a:pPr marL="0" indent="0">
              <a:buNone/>
            </a:pPr>
            <a:r>
              <a:rPr lang="en-US" dirty="0"/>
              <a:t>‘tanh’</a:t>
            </a:r>
          </a:p>
          <a:p>
            <a:pPr marL="0" indent="0">
              <a:buNone/>
            </a:pPr>
            <a:r>
              <a:rPr lang="en-US" dirty="0"/>
              <a:t>‘</a:t>
            </a:r>
            <a:r>
              <a:rPr lang="en-US" dirty="0" err="1"/>
              <a:t>relu</a:t>
            </a:r>
            <a:r>
              <a:rPr lang="en-US" dirty="0"/>
              <a:t>’</a:t>
            </a:r>
          </a:p>
          <a:p>
            <a:pPr marL="0" indent="0">
              <a:buNone/>
            </a:pPr>
            <a:endParaRPr lang="en-US" dirty="0"/>
          </a:p>
          <a:p>
            <a:pPr marL="0" indent="0">
              <a:buNone/>
            </a:pPr>
            <a:endParaRPr lang="en-US" dirty="0"/>
          </a:p>
          <a:p>
            <a:pPr marL="0" indent="0">
              <a:buNone/>
            </a:pPr>
            <a:r>
              <a:rPr lang="en-US" sz="1900" dirty="0">
                <a:hlinkClick r:id="rId4"/>
              </a:rPr>
              <a:t>https://towardsdatascience.com/exploring-activation-functions-for-neural-networks-73498da59b02</a:t>
            </a:r>
            <a:r>
              <a:rPr lang="en-US" sz="1900" dirty="0"/>
              <a:t> </a:t>
            </a:r>
          </a:p>
        </p:txBody>
      </p:sp>
    </p:spTree>
    <p:extLst>
      <p:ext uri="{BB962C8B-B14F-4D97-AF65-F5344CB8AC3E}">
        <p14:creationId xmlns:p14="http://schemas.microsoft.com/office/powerpoint/2010/main" val="2741218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we need to do machine learning?</a:t>
            </a:r>
          </a:p>
        </p:txBody>
      </p:sp>
      <p:sp>
        <p:nvSpPr>
          <p:cNvPr id="3" name="Content Placeholder 2"/>
          <p:cNvSpPr>
            <a:spLocks noGrp="1"/>
          </p:cNvSpPr>
          <p:nvPr>
            <p:ph idx="1"/>
          </p:nvPr>
        </p:nvSpPr>
        <p:spPr/>
        <p:txBody>
          <a:bodyPr>
            <a:normAutofit/>
          </a:bodyPr>
          <a:lstStyle/>
          <a:p>
            <a:pPr marL="0" indent="0">
              <a:buNone/>
            </a:pPr>
            <a:r>
              <a:rPr lang="en-US" dirty="0"/>
              <a:t> </a:t>
            </a:r>
            <a:r>
              <a:rPr lang="en-US" b="1" dirty="0"/>
              <a:t>Input data points</a:t>
            </a:r>
          </a:p>
          <a:p>
            <a:pPr lvl="1">
              <a:buFont typeface="Courier New" panose="02070309020205020404" pitchFamily="49" charset="0"/>
              <a:buChar char="o"/>
            </a:pPr>
            <a:r>
              <a:rPr lang="en-US" dirty="0"/>
              <a:t>Speech recognition task – files of people speaking</a:t>
            </a:r>
          </a:p>
          <a:p>
            <a:pPr lvl="1">
              <a:buFont typeface="Courier New" panose="02070309020205020404" pitchFamily="49" charset="0"/>
              <a:buChar char="o"/>
            </a:pPr>
            <a:r>
              <a:rPr lang="en-US" dirty="0"/>
              <a:t>Image tagging task – pictures</a:t>
            </a:r>
          </a:p>
          <a:p>
            <a:r>
              <a:rPr lang="en-US" b="1" i="1" dirty="0"/>
              <a:t>Examples of the expected output</a:t>
            </a:r>
          </a:p>
          <a:p>
            <a:pPr lvl="1">
              <a:buFont typeface="Courier New" panose="02070309020205020404" pitchFamily="49" charset="0"/>
              <a:buChar char="o"/>
            </a:pPr>
            <a:r>
              <a:rPr lang="en-US" dirty="0"/>
              <a:t>Speech recognition task – human-generated transcripts of sound files</a:t>
            </a:r>
          </a:p>
          <a:p>
            <a:pPr lvl="1">
              <a:buFont typeface="Courier New" panose="02070309020205020404" pitchFamily="49" charset="0"/>
              <a:buChar char="o"/>
            </a:pPr>
            <a:r>
              <a:rPr lang="en-US" dirty="0"/>
              <a:t>Image tagging task - tags such as “dog,” “cat,” and so on.</a:t>
            </a:r>
            <a:endParaRPr lang="en-US" i="1" dirty="0"/>
          </a:p>
          <a:p>
            <a:r>
              <a:rPr lang="en-US" b="1" i="1" dirty="0"/>
              <a:t>A way to measure whether the algorithm is doing a good job </a:t>
            </a:r>
            <a:r>
              <a:rPr lang="en-US" i="1" dirty="0"/>
              <a:t>- </a:t>
            </a:r>
            <a:r>
              <a:rPr lang="en-US" sz="2400" dirty="0"/>
              <a:t>to determine the distance between the algorithm’s current output and its expected output. This measurement is used to adjust the way the algorithm works. This adjustment step is called </a:t>
            </a:r>
            <a:r>
              <a:rPr lang="en-US" sz="2400" dirty="0">
                <a:solidFill>
                  <a:srgbClr val="FF0000"/>
                </a:solidFill>
              </a:rPr>
              <a:t>learning</a:t>
            </a:r>
            <a:r>
              <a:rPr lang="en-US" sz="2400" dirty="0"/>
              <a:t>.</a:t>
            </a:r>
          </a:p>
          <a:p>
            <a:endParaRPr lang="en-US" dirty="0"/>
          </a:p>
          <a:p>
            <a:endParaRPr lang="en-US" dirty="0"/>
          </a:p>
          <a:p>
            <a:endParaRPr lang="en-US" dirty="0"/>
          </a:p>
          <a:p>
            <a:pPr lvl="1">
              <a:buFont typeface="Courier New" panose="02070309020205020404" pitchFamily="49" charset="0"/>
              <a:buChar char="o"/>
            </a:pPr>
            <a:endParaRPr lang="en-US" dirty="0"/>
          </a:p>
          <a:p>
            <a:pPr marL="457200" lvl="1" indent="0">
              <a:buNone/>
            </a:pPr>
            <a:endParaRPr lang="en-US" dirty="0"/>
          </a:p>
        </p:txBody>
      </p:sp>
    </p:spTree>
    <p:extLst>
      <p:ext uri="{BB962C8B-B14F-4D97-AF65-F5344CB8AC3E}">
        <p14:creationId xmlns:p14="http://schemas.microsoft.com/office/powerpoint/2010/main" val="3452567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representations from data</a:t>
            </a:r>
          </a:p>
        </p:txBody>
      </p:sp>
      <p:sp>
        <p:nvSpPr>
          <p:cNvPr id="3" name="Content Placeholder 2"/>
          <p:cNvSpPr>
            <a:spLocks noGrp="1"/>
          </p:cNvSpPr>
          <p:nvPr>
            <p:ph idx="1"/>
          </p:nvPr>
        </p:nvSpPr>
        <p:spPr>
          <a:xfrm>
            <a:off x="936744" y="1533167"/>
            <a:ext cx="10515600" cy="4650737"/>
          </a:xfrm>
        </p:spPr>
        <p:txBody>
          <a:bodyPr/>
          <a:lstStyle/>
          <a:p>
            <a:pPr marL="0" indent="0">
              <a:buNone/>
            </a:pPr>
            <a:r>
              <a:rPr lang="en-US" dirty="0">
                <a:solidFill>
                  <a:srgbClr val="FF0000"/>
                </a:solidFill>
              </a:rPr>
              <a:t>Meaningfully transform data		</a:t>
            </a:r>
          </a:p>
          <a:p>
            <a:pPr marL="0" indent="0">
              <a:buNone/>
            </a:pPr>
            <a:endParaRPr lang="en-US" dirty="0">
              <a:solidFill>
                <a:srgbClr val="FF0000"/>
              </a:solidFill>
            </a:endParaRPr>
          </a:p>
          <a:p>
            <a:pPr marL="0" indent="0">
              <a:buNone/>
            </a:pPr>
            <a:r>
              <a:rPr lang="en-US" dirty="0">
                <a:solidFill>
                  <a:schemeClr val="accent6">
                    <a:lumMod val="75000"/>
                  </a:schemeClr>
                </a:solidFill>
              </a:rPr>
              <a:t>meaningful outputs 	</a:t>
            </a:r>
            <a:r>
              <a:rPr lang="en-US" b="0" i="0" dirty="0">
                <a:solidFill>
                  <a:srgbClr val="222222"/>
                </a:solidFill>
                <a:effectLst/>
                <a:latin typeface="Merriweather"/>
              </a:rPr>
              <a:t>to learn useful </a:t>
            </a:r>
            <a:r>
              <a:rPr lang="en-US" b="0" i="1" dirty="0">
                <a:solidFill>
                  <a:schemeClr val="accent1">
                    <a:lumMod val="75000"/>
                  </a:schemeClr>
                </a:solidFill>
                <a:effectLst/>
                <a:latin typeface="Merriweather"/>
              </a:rPr>
              <a:t>representations</a:t>
            </a:r>
            <a:r>
              <a:rPr lang="en-US" b="0" i="0" dirty="0">
                <a:solidFill>
                  <a:srgbClr val="222222"/>
                </a:solidFill>
                <a:effectLst/>
                <a:latin typeface="Merriweather"/>
              </a:rPr>
              <a:t> of the data</a:t>
            </a:r>
            <a:endParaRPr lang="en-US" dirty="0"/>
          </a:p>
          <a:p>
            <a:pPr marL="0" indent="0">
              <a:buNone/>
            </a:pPr>
            <a:endParaRPr lang="en-US" dirty="0"/>
          </a:p>
          <a:p>
            <a:pPr marL="0" indent="0">
              <a:buNone/>
            </a:pPr>
            <a:endParaRPr lang="en-US" dirty="0"/>
          </a:p>
          <a:p>
            <a:pPr marL="0" indent="0">
              <a:buNone/>
            </a:pPr>
            <a:r>
              <a:rPr lang="en-US" dirty="0"/>
              <a:t>What’s a </a:t>
            </a:r>
            <a:r>
              <a:rPr lang="en-US" i="1" dirty="0">
                <a:solidFill>
                  <a:schemeClr val="accent1">
                    <a:lumMod val="75000"/>
                  </a:schemeClr>
                </a:solidFill>
                <a:latin typeface="Merriweather"/>
              </a:rPr>
              <a:t>representation</a:t>
            </a:r>
            <a:r>
              <a:rPr lang="en-US" dirty="0"/>
              <a:t>? </a:t>
            </a:r>
          </a:p>
          <a:p>
            <a:pPr marL="0" indent="0">
              <a:buNone/>
            </a:pPr>
            <a:r>
              <a:rPr lang="en-US" dirty="0">
                <a:solidFill>
                  <a:schemeClr val="accent6">
                    <a:lumMod val="75000"/>
                  </a:schemeClr>
                </a:solidFill>
              </a:rPr>
              <a:t>				  </a:t>
            </a:r>
            <a:endParaRPr lang="en-US" dirty="0">
              <a:solidFill>
                <a:schemeClr val="accent1">
                  <a:lumMod val="75000"/>
                </a:schemeClr>
              </a:solidFill>
            </a:endParaRPr>
          </a:p>
          <a:p>
            <a:pPr marL="0" indent="0">
              <a:buNone/>
            </a:pPr>
            <a:r>
              <a:rPr lang="en-US" dirty="0">
                <a:solidFill>
                  <a:schemeClr val="accent6">
                    <a:lumMod val="75000"/>
                  </a:schemeClr>
                </a:solidFill>
              </a:rPr>
              <a:t>				  </a:t>
            </a:r>
            <a:endParaRPr lang="en-US" dirty="0">
              <a:solidFill>
                <a:schemeClr val="accent1">
                  <a:lumMod val="75000"/>
                </a:schemeClr>
              </a:solidFill>
            </a:endParaRPr>
          </a:p>
          <a:p>
            <a:pPr marL="0" indent="0">
              <a:buNone/>
            </a:pPr>
            <a:endParaRPr lang="en-US" dirty="0">
              <a:solidFill>
                <a:schemeClr val="accent6">
                  <a:lumMod val="75000"/>
                </a:schemeClr>
              </a:solidFill>
            </a:endParaRPr>
          </a:p>
        </p:txBody>
      </p:sp>
      <p:sp>
        <p:nvSpPr>
          <p:cNvPr id="7" name="Down Arrow 6"/>
          <p:cNvSpPr/>
          <p:nvPr/>
        </p:nvSpPr>
        <p:spPr>
          <a:xfrm>
            <a:off x="1931928" y="2035056"/>
            <a:ext cx="275007" cy="5568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p:cNvSpPr/>
          <p:nvPr/>
        </p:nvSpPr>
        <p:spPr>
          <a:xfrm>
            <a:off x="3905106" y="2708827"/>
            <a:ext cx="632517"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ight Arrow 8"/>
          <p:cNvSpPr/>
          <p:nvPr/>
        </p:nvSpPr>
        <p:spPr>
          <a:xfrm rot="20891306">
            <a:off x="2438345" y="4807082"/>
            <a:ext cx="631100" cy="1857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ight Arrow 9"/>
          <p:cNvSpPr/>
          <p:nvPr/>
        </p:nvSpPr>
        <p:spPr>
          <a:xfrm rot="560699">
            <a:off x="2458428" y="5195042"/>
            <a:ext cx="612462" cy="195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3265712" y="4646856"/>
            <a:ext cx="1271911" cy="369332"/>
          </a:xfrm>
          <a:prstGeom prst="rect">
            <a:avLst/>
          </a:prstGeom>
          <a:noFill/>
        </p:spPr>
        <p:txBody>
          <a:bodyPr wrap="square" rtlCol="0">
            <a:spAutoFit/>
          </a:bodyPr>
          <a:lstStyle/>
          <a:p>
            <a:r>
              <a:rPr lang="en-US" dirty="0"/>
              <a:t>RGB format</a:t>
            </a:r>
          </a:p>
        </p:txBody>
      </p:sp>
      <p:sp>
        <p:nvSpPr>
          <p:cNvPr id="13" name="TextBox 12"/>
          <p:cNvSpPr txBox="1"/>
          <p:nvPr/>
        </p:nvSpPr>
        <p:spPr>
          <a:xfrm>
            <a:off x="3265712" y="5104130"/>
            <a:ext cx="1271911" cy="369332"/>
          </a:xfrm>
          <a:prstGeom prst="rect">
            <a:avLst/>
          </a:prstGeom>
          <a:noFill/>
        </p:spPr>
        <p:txBody>
          <a:bodyPr wrap="square" rtlCol="0">
            <a:spAutoFit/>
          </a:bodyPr>
          <a:lstStyle/>
          <a:p>
            <a:r>
              <a:rPr lang="en-US" dirty="0"/>
              <a:t>HSV format</a:t>
            </a:r>
          </a:p>
        </p:txBody>
      </p:sp>
      <p:sp>
        <p:nvSpPr>
          <p:cNvPr id="14" name="TextBox 13"/>
          <p:cNvSpPr txBox="1"/>
          <p:nvPr/>
        </p:nvSpPr>
        <p:spPr>
          <a:xfrm>
            <a:off x="936744" y="4823415"/>
            <a:ext cx="1621589" cy="377731"/>
          </a:xfrm>
          <a:prstGeom prst="rect">
            <a:avLst/>
          </a:prstGeom>
          <a:noFill/>
        </p:spPr>
        <p:txBody>
          <a:bodyPr wrap="square" rtlCol="0">
            <a:spAutoFit/>
          </a:bodyPr>
          <a:lstStyle/>
          <a:p>
            <a:r>
              <a:rPr lang="en-US" dirty="0"/>
              <a:t>A color image</a:t>
            </a:r>
          </a:p>
        </p:txBody>
      </p:sp>
      <p:sp>
        <p:nvSpPr>
          <p:cNvPr id="15" name="TextBox 14"/>
          <p:cNvSpPr txBox="1"/>
          <p:nvPr/>
        </p:nvSpPr>
        <p:spPr>
          <a:xfrm>
            <a:off x="5245004" y="4646856"/>
            <a:ext cx="3253108" cy="369332"/>
          </a:xfrm>
          <a:prstGeom prst="rect">
            <a:avLst/>
          </a:prstGeom>
          <a:noFill/>
        </p:spPr>
        <p:txBody>
          <a:bodyPr wrap="square" rtlCol="0">
            <a:spAutoFit/>
          </a:bodyPr>
          <a:lstStyle/>
          <a:p>
            <a:r>
              <a:rPr lang="en-US" dirty="0"/>
              <a:t>select all red pixels in the image</a:t>
            </a:r>
          </a:p>
        </p:txBody>
      </p:sp>
      <p:sp>
        <p:nvSpPr>
          <p:cNvPr id="16" name="TextBox 15"/>
          <p:cNvSpPr txBox="1"/>
          <p:nvPr/>
        </p:nvSpPr>
        <p:spPr>
          <a:xfrm>
            <a:off x="5254935" y="5028927"/>
            <a:ext cx="3198107" cy="369332"/>
          </a:xfrm>
          <a:prstGeom prst="rect">
            <a:avLst/>
          </a:prstGeom>
          <a:noFill/>
        </p:spPr>
        <p:txBody>
          <a:bodyPr wrap="square" rtlCol="0">
            <a:spAutoFit/>
          </a:bodyPr>
          <a:lstStyle/>
          <a:p>
            <a:r>
              <a:rPr lang="en-US" dirty="0"/>
              <a:t>make the image less saturated</a:t>
            </a:r>
          </a:p>
        </p:txBody>
      </p:sp>
      <p:sp>
        <p:nvSpPr>
          <p:cNvPr id="24" name="Action Button: Help 23">
            <a:hlinkClick r:id="" action="ppaction://noaction" highlightClick="1"/>
          </p:cNvPr>
          <p:cNvSpPr/>
          <p:nvPr/>
        </p:nvSpPr>
        <p:spPr>
          <a:xfrm>
            <a:off x="4721556" y="4659479"/>
            <a:ext cx="434835" cy="369448"/>
          </a:xfrm>
          <a:prstGeom prst="actionButtonHelp">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
        <p:nvSpPr>
          <p:cNvPr id="25" name="Action Button: Help 24">
            <a:hlinkClick r:id="" action="ppaction://noaction" highlightClick="1"/>
          </p:cNvPr>
          <p:cNvSpPr/>
          <p:nvPr/>
        </p:nvSpPr>
        <p:spPr>
          <a:xfrm>
            <a:off x="4721556" y="5104014"/>
            <a:ext cx="434835" cy="369448"/>
          </a:xfrm>
          <a:prstGeom prst="actionButtonHelp">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72936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Learning representations from data: an example</a:t>
            </a:r>
            <a:br>
              <a:rPr lang="en-US" dirty="0"/>
            </a:b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8159" y="1354412"/>
            <a:ext cx="2031601" cy="2316938"/>
          </a:xfrm>
        </p:spPr>
      </p:pic>
      <p:sp>
        <p:nvSpPr>
          <p:cNvPr id="5" name="TextBox 4"/>
          <p:cNvSpPr txBox="1"/>
          <p:nvPr/>
        </p:nvSpPr>
        <p:spPr>
          <a:xfrm>
            <a:off x="5507025" y="1416289"/>
            <a:ext cx="4083861" cy="923330"/>
          </a:xfrm>
          <a:prstGeom prst="rect">
            <a:avLst/>
          </a:prstGeom>
          <a:noFill/>
        </p:spPr>
        <p:txBody>
          <a:bodyPr wrap="square" rtlCol="0">
            <a:spAutoFit/>
          </a:bodyPr>
          <a:lstStyle/>
          <a:p>
            <a:r>
              <a:rPr lang="en-US" b="1" dirty="0"/>
              <a:t>Task:</a:t>
            </a:r>
            <a:r>
              <a:rPr lang="en-US" dirty="0"/>
              <a:t> Take (x, y) coordinates of the points and output whether that point is likely to be black or white.</a:t>
            </a: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159" y="4022111"/>
            <a:ext cx="6681996" cy="2095202"/>
          </a:xfrm>
          <a:prstGeom prst="rect">
            <a:avLst/>
          </a:prstGeom>
        </p:spPr>
      </p:pic>
      <p:pic>
        <p:nvPicPr>
          <p:cNvPr id="4098" name="Picture 2" descr="https://dpzbhybb2pdcj.cloudfront.net/allaire/Figures/01fig10.jpg">
            <a:extLst>
              <a:ext uri="{FF2B5EF4-FFF2-40B4-BE49-F238E27FC236}">
                <a16:creationId xmlns:a16="http://schemas.microsoft.com/office/drawing/2014/main" id="{57D93C0E-E20D-D947-B63E-016AF74BD5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35894" y="4254587"/>
            <a:ext cx="1045232" cy="1630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DF46D5B-3C3D-8B46-80AC-27CC4A36AA1F}"/>
              </a:ext>
            </a:extLst>
          </p:cNvPr>
          <p:cNvSpPr txBox="1"/>
          <p:nvPr/>
        </p:nvSpPr>
        <p:spPr>
          <a:xfrm>
            <a:off x="8692557" y="3912826"/>
            <a:ext cx="4083861" cy="307777"/>
          </a:xfrm>
          <a:prstGeom prst="rect">
            <a:avLst/>
          </a:prstGeom>
          <a:noFill/>
        </p:spPr>
        <p:txBody>
          <a:bodyPr wrap="square" rtlCol="0">
            <a:spAutoFit/>
          </a:bodyPr>
          <a:lstStyle/>
          <a:p>
            <a:r>
              <a:rPr lang="en-US" sz="1400" dirty="0"/>
              <a:t>Alternative: Decision Boundary</a:t>
            </a:r>
          </a:p>
        </p:txBody>
      </p:sp>
    </p:spTree>
    <p:extLst>
      <p:ext uri="{BB962C8B-B14F-4D97-AF65-F5344CB8AC3E}">
        <p14:creationId xmlns:p14="http://schemas.microsoft.com/office/powerpoint/2010/main" val="4203513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The ”deep” in deep learning</a:t>
            </a:r>
          </a:p>
        </p:txBody>
      </p:sp>
      <p:sp>
        <p:nvSpPr>
          <p:cNvPr id="3" name="Content Placeholder 2"/>
          <p:cNvSpPr>
            <a:spLocks noGrp="1"/>
          </p:cNvSpPr>
          <p:nvPr>
            <p:ph idx="1"/>
          </p:nvPr>
        </p:nvSpPr>
        <p:spPr/>
        <p:txBody>
          <a:bodyPr/>
          <a:lstStyle/>
          <a:p>
            <a:pPr marL="0" indent="0">
              <a:buNone/>
            </a:pPr>
            <a:r>
              <a:rPr lang="en-US" dirty="0"/>
              <a:t>- Stands for the idea of successive layers of representations</a:t>
            </a:r>
          </a:p>
          <a:p>
            <a:pPr>
              <a:buFontTx/>
              <a:buChar char="-"/>
            </a:pPr>
            <a:r>
              <a:rPr lang="en-US" dirty="0"/>
              <a:t>How many layers contribute to a model of the data is called the </a:t>
            </a:r>
            <a:r>
              <a:rPr lang="en-US" i="1" dirty="0">
                <a:solidFill>
                  <a:srgbClr val="FF0000"/>
                </a:solidFill>
              </a:rPr>
              <a:t>depth</a:t>
            </a:r>
            <a:r>
              <a:rPr lang="en-US" dirty="0"/>
              <a:t> of the model.</a:t>
            </a:r>
          </a:p>
        </p:txBody>
      </p:sp>
      <p:pic>
        <p:nvPicPr>
          <p:cNvPr id="3074" name="Picture 2" descr="Deep neural network">
            <a:extLst>
              <a:ext uri="{FF2B5EF4-FFF2-40B4-BE49-F238E27FC236}">
                <a16:creationId xmlns:a16="http://schemas.microsoft.com/office/drawing/2014/main" id="{25F5F21A-CDE9-4E46-9B01-B679DB2A20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5882" y="3661054"/>
            <a:ext cx="5069811" cy="321869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non-deep feedforward neural network">
            <a:extLst>
              <a:ext uri="{FF2B5EF4-FFF2-40B4-BE49-F238E27FC236}">
                <a16:creationId xmlns:a16="http://schemas.microsoft.com/office/drawing/2014/main" id="{829E2CBC-8CC5-3C47-9480-BC52A7CAE8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2258" y="3294397"/>
            <a:ext cx="3593658" cy="3627883"/>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5238FBE3-5E0A-3A44-BFC1-DE335DD82700}"/>
              </a:ext>
            </a:extLst>
          </p:cNvPr>
          <p:cNvSpPr txBox="1">
            <a:spLocks/>
          </p:cNvSpPr>
          <p:nvPr/>
        </p:nvSpPr>
        <p:spPr>
          <a:xfrm>
            <a:off x="1515212" y="6336820"/>
            <a:ext cx="2987749" cy="521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“Shallow” Model</a:t>
            </a:r>
          </a:p>
        </p:txBody>
      </p:sp>
      <p:sp>
        <p:nvSpPr>
          <p:cNvPr id="7" name="Content Placeholder 2">
            <a:extLst>
              <a:ext uri="{FF2B5EF4-FFF2-40B4-BE49-F238E27FC236}">
                <a16:creationId xmlns:a16="http://schemas.microsoft.com/office/drawing/2014/main" id="{E25F7F1D-C0C6-4A4D-8EC6-4DA3C2FBD82F}"/>
              </a:ext>
            </a:extLst>
          </p:cNvPr>
          <p:cNvSpPr txBox="1">
            <a:spLocks/>
          </p:cNvSpPr>
          <p:nvPr/>
        </p:nvSpPr>
        <p:spPr>
          <a:xfrm>
            <a:off x="7324133" y="6284627"/>
            <a:ext cx="2987749" cy="5211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“Deep” Model</a:t>
            </a:r>
          </a:p>
        </p:txBody>
      </p:sp>
    </p:spTree>
    <p:extLst>
      <p:ext uri="{BB962C8B-B14F-4D97-AF65-F5344CB8AC3E}">
        <p14:creationId xmlns:p14="http://schemas.microsoft.com/office/powerpoint/2010/main" val="1126894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Basics of a neural network</a:t>
            </a:r>
          </a:p>
        </p:txBody>
      </p:sp>
      <p:sp>
        <p:nvSpPr>
          <p:cNvPr id="3" name="Content Placeholder 2"/>
          <p:cNvSpPr>
            <a:spLocks noGrp="1"/>
          </p:cNvSpPr>
          <p:nvPr>
            <p:ph idx="1"/>
          </p:nvPr>
        </p:nvSpPr>
        <p:spPr>
          <a:xfrm>
            <a:off x="838200" y="1382418"/>
            <a:ext cx="10718992" cy="5018886"/>
          </a:xfrm>
        </p:spPr>
        <p:txBody>
          <a:bodyPr/>
          <a:lstStyle/>
          <a:p>
            <a:r>
              <a:rPr lang="en-US" dirty="0"/>
              <a:t> The layered representations are learned via models called </a:t>
            </a:r>
            <a:r>
              <a:rPr lang="en-US" dirty="0">
                <a:solidFill>
                  <a:srgbClr val="FF0000"/>
                </a:solidFill>
              </a:rPr>
              <a:t>neural networks</a:t>
            </a:r>
            <a:endParaRPr lang="en-US" dirty="0"/>
          </a:p>
          <a:p>
            <a:r>
              <a:rPr lang="en-US" dirty="0"/>
              <a:t>The term </a:t>
            </a:r>
            <a:r>
              <a:rPr lang="en-US" i="1" dirty="0"/>
              <a:t>neural network</a:t>
            </a:r>
            <a:r>
              <a:rPr lang="en-US" dirty="0"/>
              <a:t> is a reference to neurobiology, however, DL models are NOT models of the brain, only that some concepts in DL were developed by drawing inspiration from our understanding of the brain.</a:t>
            </a:r>
          </a:p>
          <a:p>
            <a:pPr marL="0" indent="0">
              <a:buNone/>
            </a:pPr>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514" y="3986624"/>
            <a:ext cx="5730217" cy="2325305"/>
          </a:xfrm>
          <a:prstGeom prst="rect">
            <a:avLst/>
          </a:prstGeom>
        </p:spPr>
      </p:pic>
    </p:spTree>
    <p:extLst>
      <p:ext uri="{BB962C8B-B14F-4D97-AF65-F5344CB8AC3E}">
        <p14:creationId xmlns:p14="http://schemas.microsoft.com/office/powerpoint/2010/main" val="1472624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Deep representations learned by a digit-classification 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53861" y="1891597"/>
            <a:ext cx="7163258" cy="3994427"/>
          </a:xfrm>
        </p:spPr>
      </p:pic>
    </p:spTree>
    <p:extLst>
      <p:ext uri="{BB962C8B-B14F-4D97-AF65-F5344CB8AC3E}">
        <p14:creationId xmlns:p14="http://schemas.microsoft.com/office/powerpoint/2010/main" val="3488408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3598</TotalTime>
  <Words>2889</Words>
  <Application>Microsoft Office PowerPoint</Application>
  <PresentationFormat>Widescreen</PresentationFormat>
  <Paragraphs>296</Paragraphs>
  <Slides>37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Calibri Light</vt:lpstr>
      <vt:lpstr>Cambria Math</vt:lpstr>
      <vt:lpstr>Courier New</vt:lpstr>
      <vt:lpstr>Merriweather</vt:lpstr>
      <vt:lpstr>Office Theme</vt:lpstr>
      <vt:lpstr>Introduction to Machine Learning: R/keras</vt:lpstr>
      <vt:lpstr>Artificial intelligence, machine learning, and deep learning </vt:lpstr>
      <vt:lpstr>More on machine learning</vt:lpstr>
      <vt:lpstr>What do we need to do machine learning?</vt:lpstr>
      <vt:lpstr>Learning representations from data</vt:lpstr>
      <vt:lpstr>Learning representations from data: an example </vt:lpstr>
      <vt:lpstr> The ”deep” in deep learning</vt:lpstr>
      <vt:lpstr>Basics of a neural network</vt:lpstr>
      <vt:lpstr>Deep representations learned by a digit-classification model</vt:lpstr>
      <vt:lpstr>How deep learning works? Step 1</vt:lpstr>
      <vt:lpstr>Building blocks: Tensors, weights, and activation functions</vt:lpstr>
      <vt:lpstr>What is a tensor?</vt:lpstr>
      <vt:lpstr>Common tensor shapes:</vt:lpstr>
      <vt:lpstr>What Rank and Shape would the following tensors have?</vt:lpstr>
      <vt:lpstr>Tensor Operations</vt:lpstr>
      <vt:lpstr>Dot Product</vt:lpstr>
      <vt:lpstr>Activation Functions</vt:lpstr>
      <vt:lpstr>Mathematical representation of an activation function</vt:lpstr>
      <vt:lpstr>Three types of activation functions</vt:lpstr>
      <vt:lpstr>Desirable Properties of an activation function</vt:lpstr>
      <vt:lpstr>PowerPoint Presentation</vt:lpstr>
      <vt:lpstr>Unpacking Deep Learning ‘Layers’</vt:lpstr>
      <vt:lpstr>How deep learning works? Step 2</vt:lpstr>
      <vt:lpstr>What is a loss function?</vt:lpstr>
      <vt:lpstr>How deep learning works? Step 3</vt:lpstr>
      <vt:lpstr>What is gradient descent?</vt:lpstr>
      <vt:lpstr>PowerPoint Presentation</vt:lpstr>
      <vt:lpstr>PowerPoint Presentation</vt:lpstr>
      <vt:lpstr>PowerPoint Presentation</vt:lpstr>
      <vt:lpstr>Helpful Resources</vt:lpstr>
      <vt:lpstr>In-Class Exercise</vt:lpstr>
      <vt:lpstr>What is Keras?</vt:lpstr>
      <vt:lpstr>Installation instructions</vt:lpstr>
      <vt:lpstr>Install Anaconda for Python </vt:lpstr>
      <vt:lpstr>Install Keras</vt:lpstr>
      <vt:lpstr>MNIST Example</vt:lpstr>
      <vt:lpstr>Exercise – Optimizers &amp; Activation Functions</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dc:title>
  <dc:creator>Sona Hunanyan</dc:creator>
  <cp:lastModifiedBy>Sona Hunanyan</cp:lastModifiedBy>
  <cp:revision>89</cp:revision>
  <dcterms:created xsi:type="dcterms:W3CDTF">2020-03-07T23:57:06Z</dcterms:created>
  <dcterms:modified xsi:type="dcterms:W3CDTF">2020-03-11T11:09:35Z</dcterms:modified>
</cp:coreProperties>
</file>