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rojas.mm@gmail.com" TargetMode="External"/><Relationship Id="rId2" Type="http://schemas.openxmlformats.org/officeDocument/2006/relationships/hyperlink" Target="https://www.linkedin.com/in/mark-rojas/" TargetMode="External"/><Relationship Id="rId3" Type="http://schemas.openxmlformats.org/officeDocument/2006/relationships/hyperlink" Target="https://github.com/markrojas" TargetMode="External"/><Relationship Id="rId4" Type="http://schemas.openxmlformats.org/officeDocument/2006/relationships/hyperlink" Target="https://github.com/markrojas/Springboard_DSCT/tree/master/capstone_projects/capstone_I" TargetMode="External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468880" y="3429000"/>
            <a:ext cx="6555600" cy="16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we predict the next pitch?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468880" y="5108760"/>
            <a:ext cx="65556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414880" y="5843520"/>
            <a:ext cx="6545520" cy="8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Mark Rojas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128680" y="527760"/>
            <a:ext cx="6516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371600" y="4937760"/>
            <a:ext cx="7405920" cy="14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From 2016-2018, the percent of Fastballs has decreased slightly while Cutters have increased.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0" name="Group 3"/>
          <p:cNvGrpSpPr/>
          <p:nvPr/>
        </p:nvGrpSpPr>
        <p:grpSpPr>
          <a:xfrm>
            <a:off x="2926080" y="1527120"/>
            <a:ext cx="4303440" cy="3236760"/>
            <a:chOff x="2926080" y="1527120"/>
            <a:chExt cx="4303440" cy="3236760"/>
          </a:xfrm>
        </p:grpSpPr>
        <p:pic>
          <p:nvPicPr>
            <p:cNvPr id="341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6960" cy="292356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342" name="CustomShape 4"/>
            <p:cNvSpPr/>
            <p:nvPr/>
          </p:nvSpPr>
          <p:spPr>
            <a:xfrm>
              <a:off x="2926080" y="1527120"/>
              <a:ext cx="430344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Percent of Pitch Types Thrown from 2016 - 2018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128680" y="527760"/>
            <a:ext cx="6516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640160" y="1521360"/>
            <a:ext cx="25596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Past Events: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Velocity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Location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Outcome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Sequences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Type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 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Is_Bunt_Shown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Is_Strike_Zone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098240" y="1626480"/>
            <a:ext cx="4862160" cy="48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167,427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observations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  <a:ea typeface="DejaVu Sans"/>
              </a:rPr>
              <a:t>41 features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for all 20 POI’s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Past Events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Current Situations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  <a:ea typeface="DejaVu Sans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  <a:ea typeface="DejaVu Sans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1640160" y="3898080"/>
            <a:ext cx="2559600" cy="24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Current Situations: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Top / Bottom Inning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Pitch Count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Count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Hitter Handedness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Outs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Sums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Pitch Type %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1573920" y="6348240"/>
            <a:ext cx="23767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* categorical features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5200" cy="14490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5280" cy="1828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351" name="Group 2"/>
          <p:cNvGrpSpPr/>
          <p:nvPr/>
        </p:nvGrpSpPr>
        <p:grpSpPr>
          <a:xfrm>
            <a:off x="5689080" y="3225600"/>
            <a:ext cx="3163320" cy="1828080"/>
            <a:chOff x="5689080" y="3225600"/>
            <a:chExt cx="3163320" cy="1828080"/>
          </a:xfrm>
        </p:grpSpPr>
        <p:pic>
          <p:nvPicPr>
            <p:cNvPr id="352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7560" cy="182808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353" name="Group 3"/>
            <p:cNvGrpSpPr/>
            <p:nvPr/>
          </p:nvGrpSpPr>
          <p:grpSpPr>
            <a:xfrm>
              <a:off x="5689080" y="3225600"/>
              <a:ext cx="2075040" cy="1828080"/>
              <a:chOff x="5689080" y="3225600"/>
              <a:chExt cx="2075040" cy="1828080"/>
            </a:xfrm>
          </p:grpSpPr>
          <p:pic>
            <p:nvPicPr>
              <p:cNvPr id="354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1840" cy="182808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355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2480" cy="182808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356" name="Group 4"/>
          <p:cNvGrpSpPr/>
          <p:nvPr/>
        </p:nvGrpSpPr>
        <p:grpSpPr>
          <a:xfrm>
            <a:off x="274320" y="1299600"/>
            <a:ext cx="2193840" cy="1828080"/>
            <a:chOff x="274320" y="1299600"/>
            <a:chExt cx="2193840" cy="1828080"/>
          </a:xfrm>
        </p:grpSpPr>
        <p:pic>
          <p:nvPicPr>
            <p:cNvPr id="357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3480" cy="182808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358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7560" cy="182808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359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2480" cy="1828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60" name="CustomShape 5"/>
          <p:cNvSpPr/>
          <p:nvPr/>
        </p:nvSpPr>
        <p:spPr>
          <a:xfrm>
            <a:off x="2560320" y="1281600"/>
            <a:ext cx="246816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Curveball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Slider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(80-90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1" name="Line 6"/>
          <p:cNvSpPr/>
          <p:nvPr/>
        </p:nvSpPr>
        <p:spPr>
          <a:xfrm>
            <a:off x="146880" y="4754880"/>
            <a:ext cx="5212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"/>
          <p:cNvSpPr/>
          <p:nvPr/>
        </p:nvSpPr>
        <p:spPr>
          <a:xfrm flipV="1">
            <a:off x="5358960" y="1371600"/>
            <a:ext cx="36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"/>
          <p:cNvSpPr/>
          <p:nvPr/>
        </p:nvSpPr>
        <p:spPr>
          <a:xfrm>
            <a:off x="1371600" y="4847760"/>
            <a:ext cx="219384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Change-up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(70-85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3749040" y="3474720"/>
            <a:ext cx="1553760" cy="11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Knuckleball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(60-70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Line 10"/>
          <p:cNvSpPr/>
          <p:nvPr/>
        </p:nvSpPr>
        <p:spPr>
          <a:xfrm flipV="1">
            <a:off x="3702960" y="4754880"/>
            <a:ext cx="36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1"/>
          <p:cNvSpPr/>
          <p:nvPr/>
        </p:nvSpPr>
        <p:spPr>
          <a:xfrm>
            <a:off x="3783600" y="4847760"/>
            <a:ext cx="517680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  <a:ea typeface="DejaVu Sans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Four-seam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Two-seam / Sinker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Splitter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Forkball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Cutter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056680" y="424080"/>
            <a:ext cx="63633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463040" y="5603040"/>
            <a:ext cx="73144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Percent of pitch-types each pitcher throws as part of their arsenal (2016-2018)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69" name="Group 3"/>
          <p:cNvGrpSpPr/>
          <p:nvPr/>
        </p:nvGrpSpPr>
        <p:grpSpPr>
          <a:xfrm>
            <a:off x="3158640" y="1360800"/>
            <a:ext cx="3659760" cy="4194720"/>
            <a:chOff x="3158640" y="1360800"/>
            <a:chExt cx="3659760" cy="4194720"/>
          </a:xfrm>
        </p:grpSpPr>
        <p:pic>
          <p:nvPicPr>
            <p:cNvPr id="370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1920" cy="419472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371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5120" cy="419472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372" name="CustomShape 4"/>
          <p:cNvSpPr/>
          <p:nvPr/>
        </p:nvSpPr>
        <p:spPr>
          <a:xfrm>
            <a:off x="3178080" y="5963040"/>
            <a:ext cx="3587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200"/>
                </a:solidFill>
                <a:latin typeface="Arial"/>
                <a:ea typeface="DejaVu Sans"/>
              </a:rPr>
              <a:t>Class Imbalance!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056680" y="424080"/>
            <a:ext cx="63633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94320" y="2106000"/>
            <a:ext cx="338544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Sequence of pitches consisting of previous pitch followed by the next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532160" y="2107800"/>
            <a:ext cx="3549960" cy="11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Start of every inning, there is a first pitch, when there is not a previous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194560" y="1304640"/>
            <a:ext cx="630864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6680" cy="3108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78" name="CustomShape 5"/>
          <p:cNvSpPr/>
          <p:nvPr/>
        </p:nvSpPr>
        <p:spPr>
          <a:xfrm>
            <a:off x="1463040" y="6215040"/>
            <a:ext cx="73144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Distribution of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First Pitch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Two-Pitch Sequences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1360" cy="3108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056680" y="424080"/>
            <a:ext cx="63633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618560" y="1556640"/>
            <a:ext cx="7302960" cy="5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the case for Carlos Martinez, we see that we have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exactly 5 classes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requiring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2" name="Table 3"/>
          <p:cNvGraphicFramePr/>
          <p:nvPr/>
        </p:nvGraphicFramePr>
        <p:xfrm>
          <a:off x="3422160" y="2295360"/>
          <a:ext cx="3171960" cy="164304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4"/>
          <p:cNvSpPr/>
          <p:nvPr/>
        </p:nvSpPr>
        <p:spPr>
          <a:xfrm>
            <a:off x="1463040" y="4430880"/>
            <a:ext cx="740592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Fastball (FB)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at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0.538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So, if we assign Fastball to all of the instances, our model would have a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majority class baseline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53.8%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572560" y="4009680"/>
            <a:ext cx="497736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 Types and Percentage Thrown for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Carlos Martinez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(2016-2018)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3524400" y="6145920"/>
            <a:ext cx="301680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04e4d"/>
                </a:solidFill>
                <a:latin typeface="Arial"/>
                <a:ea typeface="DejaVu Sans"/>
              </a:rPr>
              <a:t>Accuracy Not Ideal!!!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056680" y="424080"/>
            <a:ext cx="636336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371600" y="1920240"/>
            <a:ext cx="758880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In addition to using accuracy to measure a models performance, we can also compute the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multi-class logarithmic loss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(cross entropy)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When considering the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previous pitch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next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for Carlos Martinez, we see that after he throws a Fastball, the next pitch can be either another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Slider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Curveball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or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Cutter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2720" cy="2216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89" name="CustomShape 3"/>
          <p:cNvSpPr/>
          <p:nvPr/>
        </p:nvSpPr>
        <p:spPr>
          <a:xfrm>
            <a:off x="6564240" y="4372560"/>
            <a:ext cx="2010960" cy="2010960"/>
          </a:xfrm>
          <a:custGeom>
            <a:avLst/>
            <a:gdLst/>
            <a:ahLst/>
            <a:rect l="l" t="t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607040" y="3700080"/>
            <a:ext cx="694872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Based on Carlos’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two-sequence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113840" y="1609920"/>
            <a:ext cx="7040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95%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or greater correlation.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Removed a total of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21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unique features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60000" cy="4244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011760" y="1686600"/>
            <a:ext cx="587088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Estimated Feature Importance using Gradient Boosting.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Features with zero-to-low importance were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5080" cy="3440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97" name="CustomShape 3"/>
          <p:cNvSpPr/>
          <p:nvPr/>
        </p:nvSpPr>
        <p:spPr>
          <a:xfrm>
            <a:off x="182880" y="2723760"/>
            <a:ext cx="277596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Top Feature for each Pitcher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pitches thrown in the game (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p_p_count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Other top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sums and %’s for varying pitch types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Previous pitch speed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Inning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At-bat count (balls - strikes)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4003920" y="6146640"/>
            <a:ext cx="393120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20 Important Features for Marcus Stroman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723760" y="1407600"/>
            <a:ext cx="62172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99%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350160" y="5894640"/>
            <a:ext cx="49370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Cumulative Feature Importance Curve for Marcus Stroman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3360" cy="37483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3" name="CustomShape 4"/>
          <p:cNvSpPr/>
          <p:nvPr/>
        </p:nvSpPr>
        <p:spPr>
          <a:xfrm>
            <a:off x="91440" y="2831760"/>
            <a:ext cx="292536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77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DejaVu Sans"/>
              </a:rPr>
              <a:t>41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65760" y="1954080"/>
            <a:ext cx="8411760" cy="41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Major League Baseball (MLB) 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6%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this year, continuing a steady decline.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1417"/>
              </a:spcBef>
            </a:pP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“</a:t>
            </a:r>
            <a:r>
              <a:rPr b="1" i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It’s the lowest league-wide attendance since 2003 and the largest single-season drop in a decade.</a:t>
            </a:r>
            <a:r>
              <a:rPr b="1" lang="en-US" sz="2600" spc="-1" strike="noStrike">
                <a:solidFill>
                  <a:srgbClr val="fff200"/>
                </a:solidFill>
                <a:latin typeface="Arial"/>
                <a:ea typeface="DejaVu Sans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 some clubs saw a jump in 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17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of the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30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franchises sold fewer tickets 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Using average ticket prices from Team Marketing Report, that comes to about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$93.7 million in lost ticket revenue in 2018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bce4e5"/>
                </a:solidFill>
                <a:latin typeface="Bitstream Vera Sans"/>
                <a:ea typeface="DejaVu Sans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Bitstream Vera Sans"/>
                <a:ea typeface="DejaVu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286000" y="1463040"/>
            <a:ext cx="65469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2286000" y="2579040"/>
            <a:ext cx="246816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Labeled Data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Multiple Classes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Targets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826880" y="2579040"/>
            <a:ext cx="303840" cy="1077840"/>
          </a:xfrm>
          <a:custGeom>
            <a:avLst/>
            <a:gdLst/>
            <a:ahLst/>
            <a:rect l="l" t="t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5058000" y="2687400"/>
            <a:ext cx="342288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Supervised Learning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Multi-class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731520" y="4019040"/>
            <a:ext cx="7771680" cy="25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Logistic Regression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Support Vector Machine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Decision Trees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5760" y="2293920"/>
            <a:ext cx="8411760" cy="38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Random Forest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Gradient Tree Boosting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Voting Classifier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51520" y="1887120"/>
            <a:ext cx="817056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Decision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  <a:ea typeface="DejaVu Sans"/>
              </a:rPr>
              <a:t>ensemble approach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51520" y="2859120"/>
            <a:ext cx="8170560" cy="29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Best Estimators’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27440" y="3078000"/>
            <a:ext cx="2742480" cy="17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Observations: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Similar median values for Fastballs and Cutters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SVM predicts slightly more Curveballs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Decision Trees predict more Sliders than Change-ups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2920" cy="3903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18" name="CustomShape 3"/>
          <p:cNvSpPr/>
          <p:nvPr/>
        </p:nvSpPr>
        <p:spPr>
          <a:xfrm>
            <a:off x="2867760" y="6290640"/>
            <a:ext cx="6125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Median Class Probabilities for each Classifier for Carlos Martinez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2795760" y="1753920"/>
            <a:ext cx="621720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Individual Classifiers vs. Ensemble of Classifiers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Confusion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280" cy="1081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2" name="CustomShape 2"/>
          <p:cNvSpPr/>
          <p:nvPr/>
        </p:nvSpPr>
        <p:spPr>
          <a:xfrm>
            <a:off x="1368720" y="3054600"/>
            <a:ext cx="6857280" cy="33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Predicting if pitch-type is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Fastball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Positives (TP)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True Negatives (TN)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Positives (FP)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False Negatives (FN)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2493360" y="1465920"/>
            <a:ext cx="454104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Confusion Matrix for Clayton Kershaw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Most pitch-types were predicted to be Fastballs (FB) 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Second-most predicted were Sliders (SL)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005840" y="2527560"/>
            <a:ext cx="70401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As a result, the model is unable to effectively distinguish between FB’s and SL’s.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6" name="Group 4"/>
          <p:cNvGrpSpPr/>
          <p:nvPr/>
        </p:nvGrpSpPr>
        <p:grpSpPr>
          <a:xfrm>
            <a:off x="825840" y="2855520"/>
            <a:ext cx="7413840" cy="3108240"/>
            <a:chOff x="825840" y="2855520"/>
            <a:chExt cx="7413840" cy="3108240"/>
          </a:xfrm>
        </p:grpSpPr>
        <p:pic>
          <p:nvPicPr>
            <p:cNvPr id="427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8720" cy="31082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428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1600" cy="31082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280" cy="1081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31" name="CustomShape 2"/>
          <p:cNvSpPr/>
          <p:nvPr/>
        </p:nvSpPr>
        <p:spPr>
          <a:xfrm>
            <a:off x="640080" y="2906280"/>
            <a:ext cx="804600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TP / (TP + FP)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Problem with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2760" cy="1572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8720" cy="3108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435" name="Table 2"/>
          <p:cNvGraphicFramePr/>
          <p:nvPr/>
        </p:nvGraphicFramePr>
        <p:xfrm>
          <a:off x="507960" y="5053320"/>
          <a:ext cx="5119920" cy="155448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6" name="CustomShape 3"/>
          <p:cNvSpPr/>
          <p:nvPr/>
        </p:nvSpPr>
        <p:spPr>
          <a:xfrm>
            <a:off x="404640" y="4732560"/>
            <a:ext cx="33825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Accuracy = (TP+TN) / (TP+FP+FN+TN)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5807880" y="4993200"/>
            <a:ext cx="533880" cy="1645200"/>
          </a:xfrm>
          <a:custGeom>
            <a:avLst/>
            <a:gdLst/>
            <a:ahLst/>
            <a:rect l="l" t="t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"/>
          <p:cNvSpPr/>
          <p:nvPr/>
        </p:nvSpPr>
        <p:spPr>
          <a:xfrm>
            <a:off x="6495120" y="5486400"/>
            <a:ext cx="2010960" cy="6393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Average Accuracy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0.75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692640" y="1924560"/>
            <a:ext cx="39700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Classification Report for Clayton Kershaw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997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Receiver Operating Characteristic (ROC) 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172160" y="1685160"/>
            <a:ext cx="7497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172160" y="6015600"/>
            <a:ext cx="74973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Not appropriate when working with imbalanced classes.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975320" y="3053520"/>
            <a:ext cx="5992920" cy="29206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4" name="CustomShape 4"/>
          <p:cNvSpPr/>
          <p:nvPr/>
        </p:nvSpPr>
        <p:spPr>
          <a:xfrm>
            <a:off x="202320" y="3998160"/>
            <a:ext cx="16452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Indicates difficulty distinguishing between classes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997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280160" y="4563000"/>
            <a:ext cx="6765840" cy="15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Precision-Recall is a useful measure of success of prediction when the classes are very imbalanced.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High AUC represents High Recall (low False Negative rate) and High Precision (low False Positive rate).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High Recall + Low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Many results with many incorrect predictions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  <a:ea typeface="DejaVu Sans"/>
              </a:rPr>
              <a:t>Low Recall + High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= Few results but with many correct predictions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4840" cy="2619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8" name="CustomShape 3"/>
          <p:cNvSpPr/>
          <p:nvPr/>
        </p:nvSpPr>
        <p:spPr>
          <a:xfrm>
            <a:off x="4608000" y="2707200"/>
            <a:ext cx="456480" cy="45648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5"/>
          <p:cNvSpPr/>
          <p:nvPr/>
        </p:nvSpPr>
        <p:spPr>
          <a:xfrm>
            <a:off x="4389120" y="2011680"/>
            <a:ext cx="201096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465a4"/>
                </a:solidFill>
                <a:latin typeface="Arial"/>
                <a:ea typeface="DejaVu Sans"/>
              </a:rPr>
              <a:t>Is this the Best Trade-off of Precision-Recall?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  <a:ea typeface="DejaVu Sans"/>
              </a:rPr>
              <a:t>Depends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31520" y="3687120"/>
            <a:ext cx="365976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Possible Reasons: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494240" y="2936520"/>
            <a:ext cx="4015080" cy="23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DejaVu Sans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997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394000" y="5852160"/>
            <a:ext cx="466272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Breakdown of Precision-Recall Curves for each Class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2920" cy="3861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6400" cy="2984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56" name="CustomShape 2"/>
          <p:cNvSpPr/>
          <p:nvPr/>
        </p:nvSpPr>
        <p:spPr>
          <a:xfrm>
            <a:off x="1758960" y="5074200"/>
            <a:ext cx="7290000" cy="9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Gradient Boosting and Ensemble approach showed best results.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Random Forests (ensemble of randomized decision trees) performed poorly.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Accuracy results inconsistent.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676240" y="1316520"/>
            <a:ext cx="54856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Accuracy Scores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Majority Class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274320" y="2252880"/>
            <a:ext cx="2102400" cy="17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758960" y="5074200"/>
            <a:ext cx="729000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Imbalanced classes, Logloss a better performance measure than Accuracy.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predictive models outperformed the mean Logloss Baseline.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For most pitchers, Gradient Boosting outperformed all other models.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Logloss errors were best for Pitchers who throw 5 or more pitch-types.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2676240" y="1316520"/>
            <a:ext cx="54856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Multi-class Logarithmic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Predictive Models vs. Mean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74320" y="2252880"/>
            <a:ext cx="2102400" cy="17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  <a:ea typeface="DejaVu Sans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  <a:ea typeface="DejaVu Sans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60000" cy="2989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31520" y="1939680"/>
            <a:ext cx="7771680" cy="41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On average, more than 50% of all pitches thrown are Fastballs.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Due to imbalanced classes, we should not use Accuracy and ROC curves to measure a models performance.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Pitcher’s pitch count provides greatest importance to predicting the next pitch.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31520" y="2335680"/>
            <a:ext cx="7771680" cy="30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Compare in-game pitches to predicted pitches to monitor success rate.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Select a subset of hitter to essentially perform a randomized controlled trial to estimate the effect size (ROI).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Monitor before and after batting averages for selected hitters. 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31520" y="1920240"/>
            <a:ext cx="77716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(decrease variance)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Consider multi-label, multi-class classification problem by attempting to predict: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Pitch-type + Pitch Group + Pitch Location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Apply a combination of Supervised and Unsupervised Learning to address and include unlabeled pitch data.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01560" y="374760"/>
            <a:ext cx="80755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31520" y="1920240"/>
            <a:ext cx="7771320" cy="36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Mark Rojas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Cell: (832) 330-2870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Email: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1"/>
              </a:rPr>
              <a:t>rojas.mm@gmail.com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Skype: 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Linkedin: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2"/>
              </a:rPr>
              <a:t>https://www.linkedin.com/in/mark-rojas/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Github: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3"/>
              </a:rPr>
              <a:t>https://github.com/markrojas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 Prediction Repository: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4"/>
              </a:rPr>
              <a:t>https://github.com/markrojas/Springboard_DSCT/tree/master/capstone_projects/capstone_I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65760" y="2103120"/>
            <a:ext cx="841176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  <a:ea typeface="DejaVu Sans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84960" y="4589640"/>
            <a:ext cx="7232400" cy="1112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Let’s improve the in-game action!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But how?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  <a:ea typeface="DejaVu Sans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5720" cy="4847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20" name="CustomShape 2"/>
          <p:cNvSpPr/>
          <p:nvPr/>
        </p:nvSpPr>
        <p:spPr>
          <a:xfrm>
            <a:off x="2759760" y="4297680"/>
            <a:ext cx="2010960" cy="36504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Partial Season Lockout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145080" y="2276280"/>
            <a:ext cx="18183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Strikeouts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89800" y="3653640"/>
            <a:ext cx="152712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Batting Averages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(Hits / At Bats)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0680" y="5113800"/>
            <a:ext cx="19263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Attendance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8138160" y="5212080"/>
            <a:ext cx="100548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~6.5%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57560" y="2269800"/>
            <a:ext cx="8228520" cy="24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By increasing the mean Batting Average (BA) for hitters, we:</a:t>
            </a:r>
            <a:endParaRPr b="0" lang="en-US" sz="2400" spc="-1" strike="noStrike">
              <a:latin typeface="Arial"/>
            </a:endParaRPr>
          </a:p>
          <a:p>
            <a:pPr lvl="7" marL="3456000" indent="-21528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number of base runners</a:t>
            </a:r>
            <a:endParaRPr b="0" lang="en-US" sz="2000" spc="-1" strike="noStrike">
              <a:latin typeface="Arial"/>
            </a:endParaRPr>
          </a:p>
          <a:p>
            <a:pPr lvl="7" marL="3456000" indent="-21528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chances for stolen bases</a:t>
            </a:r>
            <a:endParaRPr b="0" lang="en-US" sz="2000" spc="-1" strike="noStrike">
              <a:latin typeface="Arial"/>
            </a:endParaRPr>
          </a:p>
          <a:p>
            <a:pPr lvl="7" marL="3456000" indent="-21528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opportunities to pick-off runners</a:t>
            </a:r>
            <a:endParaRPr b="0" lang="en-US" sz="2000" spc="-1" strike="noStrike">
              <a:latin typeface="Arial"/>
            </a:endParaRPr>
          </a:p>
          <a:p>
            <a:pPr lvl="7" marL="3456000" indent="-21528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Increase potential runs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898000" y="3019320"/>
            <a:ext cx="365040" cy="1645200"/>
          </a:xfrm>
          <a:custGeom>
            <a:avLst/>
            <a:gdLst/>
            <a:ahLst/>
            <a:rect l="l" t="t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457560" y="3194640"/>
            <a:ext cx="21934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Deliver an action-packed game!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DejaVu Sans"/>
              </a:rPr>
              <a:t>Putting butts in the seats!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1560" y="374760"/>
            <a:ext cx="8092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60400" cy="4754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31" name="CustomShape 2"/>
          <p:cNvSpPr/>
          <p:nvPr/>
        </p:nvSpPr>
        <p:spPr>
          <a:xfrm>
            <a:off x="4206240" y="1901880"/>
            <a:ext cx="4845600" cy="44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28680" y="527760"/>
            <a:ext cx="6516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645920" y="1596600"/>
            <a:ext cx="6998760" cy="29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645920" y="4846320"/>
            <a:ext cx="704016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ff200"/>
                </a:solidFill>
                <a:latin typeface="Calibri"/>
                <a:ea typeface="DejaVu Sans"/>
              </a:rPr>
              <a:t>We propose the use of Machine Learning to predict the next-pitch and in turn improve a hitters overall Batting Average.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128680" y="527760"/>
            <a:ext cx="6516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71600" y="1860480"/>
            <a:ext cx="31082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20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  <a:ea typeface="DejaVu Sans"/>
              </a:rPr>
              <a:t>pitchers of interest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Innings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-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IP/GS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Pitches/IP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  <a:ea typeface="DejaVu Sans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  <a:ea typeface="DejaVu Sans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3760" cy="5028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2019-03-02T20:27:01Z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