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8.png" ContentType="image/png"/>
  <Override PartName="/ppt/media/image7.png" ContentType="image/png"/>
  <Override PartName="/ppt/media/image9.png" ContentType="image/png"/>
  <Override PartName="/ppt/media/image18.png" ContentType="image/png"/>
  <Override PartName="/ppt/media/image17.png" ContentType="image/png"/>
  <Override PartName="/ppt/media/image5.jpeg" ContentType="image/jpeg"/>
  <Override PartName="/ppt/media/image4.jpeg" ContentType="image/jpeg"/>
  <Override PartName="/ppt/media/image14.png" ContentType="image/png"/>
  <Override PartName="/ppt/media/image3.jpeg" ContentType="image/jpeg"/>
  <Override PartName="/ppt/media/image11.png" ContentType="image/png"/>
  <Override PartName="/ppt/media/image1.jpeg" ContentType="image/jpeg"/>
  <Override PartName="/ppt/media/image2.jpeg" ContentType="image/jpeg"/>
  <Override PartName="/ppt/media/image10.png" ContentType="image/png"/>
  <Override PartName="/ppt/media/image12.png" ContentType="image/png"/>
  <Override PartName="/ppt/media/image13.png" ContentType="image/png"/>
  <Override PartName="/ppt/media/image15.png" ContentType="image/png"/>
  <Override PartName="/ppt/media/image1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48920" y="1138320"/>
            <a:ext cx="8228880" cy="5313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s3.amazonaws.com/drivendata/data/44/public/dengue_features_train.csv" TargetMode="External"/><Relationship Id="rId2" Type="http://schemas.openxmlformats.org/officeDocument/2006/relationships/hyperlink" Target="https://s3.amazonaws.com/drivendata/data/44/public/dengue_labels_train.csv" TargetMode="External"/><Relationship Id="rId3" Type="http://schemas.openxmlformats.org/officeDocument/2006/relationships/hyperlink" Target="https://s3.amazonaws.com/drivendata/data/44/public/dengue_features_test.csv" TargetMode="External"/><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2" name="CustomShape 1"/>
          <p:cNvSpPr/>
          <p:nvPr/>
        </p:nvSpPr>
        <p:spPr>
          <a:xfrm>
            <a:off x="116280" y="4209840"/>
            <a:ext cx="5191200" cy="12207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Calibri"/>
              </a:rPr>
              <a:t>Disease Spread</a:t>
            </a:r>
            <a:br/>
            <a:r>
              <a:rPr b="1" lang="en-US" sz="2400" spc="-1" strike="noStrike">
                <a:solidFill>
                  <a:srgbClr val="000000"/>
                </a:solidFill>
                <a:latin typeface="Calibri"/>
              </a:rPr>
              <a:t>Predicting the Spread of Dengue</a:t>
            </a:r>
            <a:endParaRPr b="0" lang="en-US" sz="2400" spc="-1" strike="noStrike">
              <a:solidFill>
                <a:srgbClr val="000000"/>
              </a:solidFill>
              <a:latin typeface="Arial"/>
            </a:endParaRPr>
          </a:p>
        </p:txBody>
      </p:sp>
      <p:sp>
        <p:nvSpPr>
          <p:cNvPr id="153" name="CustomShape 2"/>
          <p:cNvSpPr/>
          <p:nvPr/>
        </p:nvSpPr>
        <p:spPr>
          <a:xfrm>
            <a:off x="8595360" y="6675120"/>
            <a:ext cx="548280" cy="182520"/>
          </a:xfrm>
          <a:prstGeom prst="rect">
            <a:avLst/>
          </a:prstGeom>
          <a:solidFill>
            <a:srgbClr val="ffffff"/>
          </a:solidFill>
          <a:ln>
            <a:noFill/>
          </a:ln>
        </p:spPr>
        <p:style>
          <a:lnRef idx="0"/>
          <a:fillRef idx="0"/>
          <a:effectRef idx="0"/>
          <a:fontRef idx="minor"/>
        </p:style>
      </p:sp>
      <p:sp>
        <p:nvSpPr>
          <p:cNvPr id="154" name="CustomShape 3"/>
          <p:cNvSpPr/>
          <p:nvPr/>
        </p:nvSpPr>
        <p:spPr>
          <a:xfrm>
            <a:off x="110160" y="5486400"/>
            <a:ext cx="4552920" cy="822600"/>
          </a:xfrm>
          <a:prstGeom prst="rect">
            <a:avLst/>
          </a:prstGeom>
          <a:noFill/>
          <a:ln>
            <a:noFill/>
          </a:ln>
        </p:spPr>
        <p:style>
          <a:lnRef idx="0"/>
          <a:fillRef idx="0"/>
          <a:effectRef idx="0"/>
          <a:fontRef idx="minor"/>
        </p:style>
        <p:txBody>
          <a:bodyPr lIns="90000" rIns="90000" tIns="45000" bIns="45000"/>
          <a:p>
            <a:pPr>
              <a:lnSpc>
                <a:spcPct val="100000"/>
              </a:lnSpc>
              <a:spcBef>
                <a:spcPts val="283"/>
              </a:spcBef>
              <a:spcAft>
                <a:spcPts val="283"/>
              </a:spcAft>
            </a:pPr>
            <a:r>
              <a:rPr b="1" lang="en-US" sz="1800" spc="-1" strike="noStrike">
                <a:solidFill>
                  <a:srgbClr val="000000"/>
                </a:solidFill>
                <a:latin typeface="Arial"/>
                <a:ea typeface="Noto Sans CJK SC Regular"/>
              </a:rPr>
              <a:t>Springboard Data Science Career Track</a:t>
            </a:r>
            <a:endParaRPr b="0" lang="en-US" sz="1800" spc="-1" strike="noStrike">
              <a:solidFill>
                <a:srgbClr val="000000"/>
              </a:solidFill>
              <a:latin typeface="Arial"/>
            </a:endParaRPr>
          </a:p>
          <a:p>
            <a:pPr>
              <a:lnSpc>
                <a:spcPct val="100000"/>
              </a:lnSpc>
              <a:spcBef>
                <a:spcPts val="850"/>
              </a:spcBef>
              <a:spcAft>
                <a:spcPts val="850"/>
              </a:spcAft>
            </a:pPr>
            <a:r>
              <a:rPr b="1" lang="en-US" sz="1800" spc="-1" strike="noStrike">
                <a:solidFill>
                  <a:srgbClr val="000000"/>
                </a:solidFill>
                <a:latin typeface="Arial"/>
                <a:ea typeface="Noto Sans CJK SC Regular"/>
              </a:rPr>
              <a:t>	</a:t>
            </a:r>
            <a:r>
              <a:rPr b="1" lang="en-US" sz="1800" spc="-1" strike="noStrike">
                <a:solidFill>
                  <a:srgbClr val="000000"/>
                </a:solidFill>
                <a:latin typeface="Arial"/>
                <a:ea typeface="Noto Sans CJK SC Regular"/>
              </a:rPr>
              <a:t>	</a:t>
            </a:r>
            <a:r>
              <a:rPr b="1" lang="en-US" sz="1800" spc="-1" strike="noStrike">
                <a:solidFill>
                  <a:srgbClr val="000000"/>
                </a:solidFill>
                <a:latin typeface="Arial"/>
                <a:ea typeface="Noto Sans CJK SC Regular"/>
              </a:rPr>
              <a:t>	</a:t>
            </a:r>
            <a:r>
              <a:rPr b="1" lang="en-US" sz="1800" spc="-1" strike="noStrike">
                <a:solidFill>
                  <a:srgbClr val="000000"/>
                </a:solidFill>
                <a:latin typeface="Arial"/>
                <a:ea typeface="Noto Sans CJK SC Regular"/>
              </a:rPr>
              <a:t>	</a:t>
            </a:r>
            <a:r>
              <a:rPr b="1" lang="en-US" sz="1800" spc="-1" strike="noStrike">
                <a:solidFill>
                  <a:srgbClr val="000000"/>
                </a:solidFill>
                <a:latin typeface="Arial"/>
                <a:ea typeface="Noto Sans CJK SC Regular"/>
              </a:rPr>
              <a:t>	</a:t>
            </a:r>
            <a:r>
              <a:rPr b="1" lang="en-US" sz="1800" spc="-1" strike="noStrike">
                <a:solidFill>
                  <a:srgbClr val="000000"/>
                </a:solidFill>
                <a:latin typeface="Arial"/>
                <a:ea typeface="Noto Sans CJK SC Regular"/>
              </a:rPr>
              <a:t>– </a:t>
            </a:r>
            <a:r>
              <a:rPr b="1" lang="en-US" sz="1800" spc="-1" strike="noStrike">
                <a:solidFill>
                  <a:srgbClr val="000000"/>
                </a:solidFill>
                <a:latin typeface="Arial"/>
                <a:ea typeface="Noto Sans CJK SC Regular"/>
              </a:rPr>
              <a:t>Mark Rojas</a:t>
            </a:r>
            <a:endParaRPr b="0" lang="en-US" sz="18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78200" y="114120"/>
            <a:ext cx="6565680" cy="762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ffffff"/>
                </a:solidFill>
                <a:latin typeface="Calibri"/>
              </a:rPr>
              <a:t>Exploratory Data Analysis</a:t>
            </a:r>
            <a:br/>
            <a:r>
              <a:rPr b="0" lang="en-US" sz="2400" spc="-1" strike="noStrike">
                <a:solidFill>
                  <a:srgbClr val="ffffff"/>
                </a:solidFill>
                <a:latin typeface="Calibri"/>
              </a:rPr>
              <a:t>Correlation: Features vs. Total Cases</a:t>
            </a:r>
            <a:endParaRPr b="0" lang="en-US" sz="2400" spc="-1" strike="noStrike">
              <a:latin typeface="Arial"/>
            </a:endParaRPr>
          </a:p>
        </p:txBody>
      </p:sp>
      <p:sp>
        <p:nvSpPr>
          <p:cNvPr id="200" name="CustomShape 2"/>
          <p:cNvSpPr/>
          <p:nvPr/>
        </p:nvSpPr>
        <p:spPr>
          <a:xfrm>
            <a:off x="8595360" y="6675120"/>
            <a:ext cx="548280" cy="182520"/>
          </a:xfrm>
          <a:prstGeom prst="rect">
            <a:avLst/>
          </a:prstGeom>
          <a:solidFill>
            <a:srgbClr val="ffffff"/>
          </a:solidFill>
          <a:ln>
            <a:noFill/>
          </a:ln>
        </p:spPr>
        <p:style>
          <a:lnRef idx="0"/>
          <a:fillRef idx="0"/>
          <a:effectRef idx="0"/>
          <a:fontRef idx="minor"/>
        </p:style>
      </p:sp>
      <p:pic>
        <p:nvPicPr>
          <p:cNvPr id="201" name="" descr=""/>
          <p:cNvPicPr/>
          <p:nvPr/>
        </p:nvPicPr>
        <p:blipFill>
          <a:blip r:embed="rId1"/>
          <a:stretch/>
        </p:blipFill>
        <p:spPr>
          <a:xfrm>
            <a:off x="2615760" y="1790640"/>
            <a:ext cx="6373080" cy="4937400"/>
          </a:xfrm>
          <a:prstGeom prst="rect">
            <a:avLst/>
          </a:prstGeom>
          <a:ln>
            <a:solidFill>
              <a:srgbClr val="000000"/>
            </a:solidFill>
          </a:ln>
        </p:spPr>
      </p:pic>
      <p:sp>
        <p:nvSpPr>
          <p:cNvPr id="202" name="CustomShape 3"/>
          <p:cNvSpPr/>
          <p:nvPr/>
        </p:nvSpPr>
        <p:spPr>
          <a:xfrm>
            <a:off x="274320" y="2011680"/>
            <a:ext cx="2011320" cy="857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u="sng">
                <a:uFillTx/>
                <a:latin typeface="Arial"/>
              </a:rPr>
              <a:t>San Juan</a:t>
            </a:r>
            <a:endParaRPr b="0" lang="en-US" sz="1800" spc="-1" strike="noStrike">
              <a:latin typeface="Arial"/>
            </a:endParaRPr>
          </a:p>
          <a:p>
            <a:pPr algn="ctr">
              <a:lnSpc>
                <a:spcPct val="100000"/>
              </a:lnSpc>
            </a:pPr>
            <a:r>
              <a:rPr b="0" lang="en-US" sz="1800" spc="-1" strike="noStrike">
                <a:latin typeface="Arial"/>
              </a:rPr>
              <a:t>Correlation Matrix</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78200" y="114120"/>
            <a:ext cx="6565680" cy="762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ffffff"/>
                </a:solidFill>
                <a:latin typeface="Calibri"/>
              </a:rPr>
              <a:t>Exploratory Data Analysis</a:t>
            </a:r>
            <a:br/>
            <a:r>
              <a:rPr b="0" lang="en-US" sz="2400" spc="-1" strike="noStrike">
                <a:solidFill>
                  <a:srgbClr val="ffffff"/>
                </a:solidFill>
                <a:latin typeface="Calibri"/>
              </a:rPr>
              <a:t>Correlation: Features vs. Total Cases</a:t>
            </a:r>
            <a:endParaRPr b="0" lang="en-US" sz="2400" spc="-1" strike="noStrike">
              <a:latin typeface="Arial"/>
            </a:endParaRPr>
          </a:p>
        </p:txBody>
      </p:sp>
      <p:sp>
        <p:nvSpPr>
          <p:cNvPr id="204" name="CustomShape 2"/>
          <p:cNvSpPr/>
          <p:nvPr/>
        </p:nvSpPr>
        <p:spPr>
          <a:xfrm>
            <a:off x="8595360" y="6675120"/>
            <a:ext cx="548280" cy="182520"/>
          </a:xfrm>
          <a:prstGeom prst="rect">
            <a:avLst/>
          </a:prstGeom>
          <a:solidFill>
            <a:srgbClr val="ffffff"/>
          </a:solidFill>
          <a:ln>
            <a:noFill/>
          </a:ln>
        </p:spPr>
        <p:style>
          <a:lnRef idx="0"/>
          <a:fillRef idx="0"/>
          <a:effectRef idx="0"/>
          <a:fontRef idx="minor"/>
        </p:style>
      </p:sp>
      <p:sp>
        <p:nvSpPr>
          <p:cNvPr id="205" name="CustomShape 3"/>
          <p:cNvSpPr/>
          <p:nvPr/>
        </p:nvSpPr>
        <p:spPr>
          <a:xfrm>
            <a:off x="274320" y="2011680"/>
            <a:ext cx="2011320" cy="857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u="sng">
                <a:uFillTx/>
                <a:latin typeface="Arial"/>
              </a:rPr>
              <a:t>Iquitos</a:t>
            </a:r>
            <a:endParaRPr b="0" lang="en-US" sz="1800" spc="-1" strike="noStrike">
              <a:latin typeface="Arial"/>
            </a:endParaRPr>
          </a:p>
          <a:p>
            <a:pPr algn="ctr">
              <a:lnSpc>
                <a:spcPct val="100000"/>
              </a:lnSpc>
            </a:pPr>
            <a:r>
              <a:rPr b="0" lang="en-US" sz="1800" spc="-1" strike="noStrike">
                <a:latin typeface="Arial"/>
              </a:rPr>
              <a:t>Correlation Matrix</a:t>
            </a:r>
            <a:endParaRPr b="0" lang="en-US" sz="1800" spc="-1" strike="noStrike">
              <a:latin typeface="Arial"/>
            </a:endParaRPr>
          </a:p>
        </p:txBody>
      </p:sp>
      <p:pic>
        <p:nvPicPr>
          <p:cNvPr id="206" name="" descr=""/>
          <p:cNvPicPr/>
          <p:nvPr/>
        </p:nvPicPr>
        <p:blipFill>
          <a:blip r:embed="rId1"/>
          <a:stretch/>
        </p:blipFill>
        <p:spPr>
          <a:xfrm>
            <a:off x="2707200" y="1792800"/>
            <a:ext cx="6281640" cy="4937400"/>
          </a:xfrm>
          <a:prstGeom prst="rect">
            <a:avLst/>
          </a:prstGeom>
          <a:ln>
            <a:solidFill>
              <a:srgbClr val="000000"/>
            </a:solid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78200" y="114120"/>
            <a:ext cx="6565680" cy="762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ffffff"/>
                </a:solidFill>
                <a:latin typeface="Calibri"/>
              </a:rPr>
              <a:t>Exploratory Data Analysis</a:t>
            </a:r>
            <a:br/>
            <a:r>
              <a:rPr b="0" lang="en-US" sz="2400" spc="-1" strike="noStrike">
                <a:solidFill>
                  <a:srgbClr val="ffffff"/>
                </a:solidFill>
                <a:latin typeface="Calibri"/>
              </a:rPr>
              <a:t>Features Correlated to Total Cases</a:t>
            </a:r>
            <a:endParaRPr b="0" lang="en-US" sz="2400" spc="-1" strike="noStrike">
              <a:latin typeface="Arial"/>
            </a:endParaRPr>
          </a:p>
        </p:txBody>
      </p:sp>
      <p:sp>
        <p:nvSpPr>
          <p:cNvPr id="208" name="CustomShape 2"/>
          <p:cNvSpPr/>
          <p:nvPr/>
        </p:nvSpPr>
        <p:spPr>
          <a:xfrm>
            <a:off x="8595360" y="6675120"/>
            <a:ext cx="548280" cy="182520"/>
          </a:xfrm>
          <a:prstGeom prst="rect">
            <a:avLst/>
          </a:prstGeom>
          <a:solidFill>
            <a:srgbClr val="ffffff"/>
          </a:solidFill>
          <a:ln>
            <a:noFill/>
          </a:ln>
        </p:spPr>
        <p:style>
          <a:lnRef idx="0"/>
          <a:fillRef idx="0"/>
          <a:effectRef idx="0"/>
          <a:fontRef idx="minor"/>
        </p:style>
      </p:sp>
      <p:pic>
        <p:nvPicPr>
          <p:cNvPr id="209" name="" descr=""/>
          <p:cNvPicPr/>
          <p:nvPr/>
        </p:nvPicPr>
        <p:blipFill>
          <a:blip r:embed="rId1"/>
          <a:stretch/>
        </p:blipFill>
        <p:spPr>
          <a:xfrm>
            <a:off x="2557440" y="1956240"/>
            <a:ext cx="6400440" cy="4571640"/>
          </a:xfrm>
          <a:prstGeom prst="rect">
            <a:avLst/>
          </a:prstGeom>
          <a:ln>
            <a:solidFill>
              <a:srgbClr val="000000"/>
            </a:solidFill>
          </a:ln>
        </p:spPr>
      </p:pic>
      <p:sp>
        <p:nvSpPr>
          <p:cNvPr id="210" name="CustomShape 3"/>
          <p:cNvSpPr/>
          <p:nvPr/>
        </p:nvSpPr>
        <p:spPr>
          <a:xfrm>
            <a:off x="182880" y="3969720"/>
            <a:ext cx="2285640" cy="617040"/>
          </a:xfrm>
          <a:prstGeom prst="rect">
            <a:avLst/>
          </a:prstGeom>
          <a:noFill/>
          <a:ln>
            <a:noFill/>
          </a:ln>
        </p:spPr>
        <p:style>
          <a:lnRef idx="0"/>
          <a:fillRef idx="0"/>
          <a:effectRef idx="0"/>
          <a:fontRef idx="minor"/>
        </p:style>
        <p:txBody>
          <a:bodyPr lIns="90000" rIns="90000" tIns="45000" bIns="45000" anchor="ctr"/>
          <a:p>
            <a:pPr marL="216000" indent="-215640">
              <a:lnSpc>
                <a:spcPct val="100000"/>
              </a:lnSpc>
              <a:spcBef>
                <a:spcPts val="283"/>
              </a:spcBef>
              <a:spcAft>
                <a:spcPts val="283"/>
              </a:spcAft>
              <a:buClr>
                <a:srgbClr val="000000"/>
              </a:buClr>
              <a:buFont typeface="StarSymbol"/>
              <a:buAutoNum type="arabicParenR"/>
            </a:pPr>
            <a:r>
              <a:rPr b="1" lang="en-US" sz="1200" spc="-1" strike="noStrike">
                <a:latin typeface="Calibri"/>
              </a:rPr>
              <a:t>Reanalysis Specific Humidity</a:t>
            </a:r>
            <a:endParaRPr b="0" lang="en-US" sz="1200" spc="-1" strike="noStrike">
              <a:latin typeface="Arial"/>
            </a:endParaRPr>
          </a:p>
          <a:p>
            <a:pPr marL="216000" indent="-215640">
              <a:lnSpc>
                <a:spcPct val="100000"/>
              </a:lnSpc>
              <a:spcBef>
                <a:spcPts val="283"/>
              </a:spcBef>
              <a:spcAft>
                <a:spcPts val="283"/>
              </a:spcAft>
              <a:buClr>
                <a:srgbClr val="000000"/>
              </a:buClr>
              <a:buFont typeface="StarSymbol"/>
              <a:buAutoNum type="arabicParenR"/>
            </a:pPr>
            <a:r>
              <a:rPr b="1" lang="en-US" sz="1200" spc="-1" strike="noStrike">
                <a:latin typeface="Calibri"/>
              </a:rPr>
              <a:t>Reanalysis Dew Point Temp</a:t>
            </a:r>
            <a:endParaRPr b="0" lang="en-US" sz="1200" spc="-1" strike="noStrike">
              <a:latin typeface="Arial"/>
            </a:endParaRPr>
          </a:p>
        </p:txBody>
      </p:sp>
      <p:sp>
        <p:nvSpPr>
          <p:cNvPr id="211" name="CustomShape 4"/>
          <p:cNvSpPr/>
          <p:nvPr/>
        </p:nvSpPr>
        <p:spPr>
          <a:xfrm>
            <a:off x="127440" y="3679200"/>
            <a:ext cx="2377080" cy="36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latin typeface="Arial"/>
              </a:rPr>
              <a:t>Moisture in the Air!!</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601560" y="300960"/>
            <a:ext cx="8228880" cy="531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a:rPr>
              <a:t>Summary</a:t>
            </a:r>
            <a:endParaRPr b="0" lang="en-US" sz="3600" spc="-1" strike="noStrike">
              <a:latin typeface="Arial"/>
            </a:endParaRPr>
          </a:p>
        </p:txBody>
      </p:sp>
      <p:sp>
        <p:nvSpPr>
          <p:cNvPr id="213" name="CustomShape 2"/>
          <p:cNvSpPr/>
          <p:nvPr/>
        </p:nvSpPr>
        <p:spPr>
          <a:xfrm>
            <a:off x="8595360" y="6675120"/>
            <a:ext cx="548280" cy="182520"/>
          </a:xfrm>
          <a:prstGeom prst="rect">
            <a:avLst/>
          </a:prstGeom>
          <a:solidFill>
            <a:srgbClr val="ffffff"/>
          </a:solidFill>
          <a:ln>
            <a:noFill/>
          </a:ln>
        </p:spPr>
        <p:style>
          <a:lnRef idx="0"/>
          <a:fillRef idx="0"/>
          <a:effectRef idx="0"/>
          <a:fontRef idx="minor"/>
        </p:style>
      </p:sp>
      <p:sp>
        <p:nvSpPr>
          <p:cNvPr id="214" name="CustomShape 3"/>
          <p:cNvSpPr/>
          <p:nvPr/>
        </p:nvSpPr>
        <p:spPr>
          <a:xfrm>
            <a:off x="274320" y="1920240"/>
            <a:ext cx="8503560" cy="40964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latin typeface="Calibri"/>
              </a:rPr>
              <a:t>For the most part, the 24 features data and labeled data for both San Juan and Iquitos are fairly clean.</a:t>
            </a:r>
            <a:endParaRPr b="0" lang="en-US" sz="1400" spc="-1" strike="noStrike">
              <a:latin typeface="Arial"/>
            </a:endParaRPr>
          </a:p>
          <a:p>
            <a:pPr>
              <a:lnSpc>
                <a:spcPct val="100000"/>
              </a:lnSpc>
            </a:pP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Calibri"/>
              </a:rPr>
              <a:t>Split feature data and labeled data into two groups (San Juan, Iquitos)</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Calibri"/>
              </a:rPr>
              <a:t>Imputed missing and null values using median values</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Calibri"/>
              </a:rPr>
              <a:t>Used</a:t>
            </a:r>
            <a:r>
              <a:rPr b="0" lang="en-US" sz="1200" spc="-1" strike="noStrike">
                <a:latin typeface="Bitstream Vera Sans Mono"/>
              </a:rPr>
              <a:t> fillna(…) </a:t>
            </a:r>
            <a:r>
              <a:rPr b="0" lang="en-US" sz="1400" spc="-1" strike="noStrike">
                <a:latin typeface="Calibri"/>
              </a:rPr>
              <a:t>with forward-fill method where medians could not be computed</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Calibri"/>
              </a:rPr>
              <a:t>Approximately a 9 year overlap in observation between San Juan</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1" lang="en-US" sz="1400" spc="-1" strike="noStrike">
                <a:latin typeface="Calibri"/>
              </a:rPr>
              <a:t>Positively skewed</a:t>
            </a:r>
            <a:r>
              <a:rPr b="0" lang="en-US" sz="1400" spc="-1" strike="noStrike">
                <a:latin typeface="Calibri"/>
              </a:rPr>
              <a:t> Distributions for Total Cases</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Calibri"/>
              </a:rPr>
              <a:t>Seasonality for Time Series data</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Calibri"/>
              </a:rPr>
              <a:t>Outliers Detected</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Calibri"/>
              </a:rPr>
              <a:t>Features are not ‘highly’ correlated to the labeled data (total_cases)</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Calibri"/>
              </a:rPr>
              <a:t>Highest correlated features to total_cases were:</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Bitstream Vera Sans Mono"/>
              </a:rPr>
              <a:t>reanalysis_specific_humidity_g_per_kg</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Bitstream Vera Sans Mono"/>
              </a:rPr>
              <a:t>reanalysis_dew_point_temp_c</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1" lang="en-US" sz="1400" spc="-1" strike="noStrike">
                <a:latin typeface="Calibri"/>
              </a:rPr>
              <a:t>Moisture in the air!</a:t>
            </a:r>
            <a:endParaRPr b="0" lang="en-US" sz="1400" spc="-1" strike="noStrike">
              <a:latin typeface="Arial"/>
            </a:endParaRPr>
          </a:p>
          <a:p>
            <a:pPr>
              <a:lnSpc>
                <a:spcPct val="100000"/>
              </a:lnSpc>
              <a:spcBef>
                <a:spcPts val="283"/>
              </a:spcBef>
              <a:spcAft>
                <a:spcPts val="283"/>
              </a:spcAft>
            </a:pPr>
            <a:r>
              <a:rPr b="0" lang="en-US" sz="1400" spc="-1" strike="noStrike">
                <a:latin typeface="Calibri"/>
              </a:rPr>
              <a:t>    • </a:t>
            </a:r>
            <a:r>
              <a:rPr b="0" lang="en-US" sz="1400" spc="-1" strike="noStrike">
                <a:latin typeface="Calibri"/>
              </a:rPr>
              <a:t>We see some correlation in features vs. features that may provide some insights</a:t>
            </a:r>
            <a:endParaRPr b="0" lang="en-US"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601560" y="300960"/>
            <a:ext cx="8228880" cy="531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a:rPr>
              <a:t>Next Steps</a:t>
            </a:r>
            <a:endParaRPr b="0" lang="en-US" sz="3600" spc="-1" strike="noStrike">
              <a:latin typeface="Arial"/>
            </a:endParaRPr>
          </a:p>
        </p:txBody>
      </p:sp>
      <p:sp>
        <p:nvSpPr>
          <p:cNvPr id="216" name="CustomShape 2"/>
          <p:cNvSpPr/>
          <p:nvPr/>
        </p:nvSpPr>
        <p:spPr>
          <a:xfrm>
            <a:off x="8595360" y="6675120"/>
            <a:ext cx="548280" cy="182520"/>
          </a:xfrm>
          <a:prstGeom prst="rect">
            <a:avLst/>
          </a:prstGeom>
          <a:solidFill>
            <a:srgbClr val="ffffff"/>
          </a:solidFill>
          <a:ln>
            <a:noFill/>
          </a:ln>
        </p:spPr>
        <p:style>
          <a:lnRef idx="0"/>
          <a:fillRef idx="0"/>
          <a:effectRef idx="0"/>
          <a:fontRef idx="minor"/>
        </p:style>
      </p:sp>
      <p:sp>
        <p:nvSpPr>
          <p:cNvPr id="217" name="CustomShape 3"/>
          <p:cNvSpPr/>
          <p:nvPr/>
        </p:nvSpPr>
        <p:spPr>
          <a:xfrm>
            <a:off x="274320" y="1920240"/>
            <a:ext cx="8503560" cy="31694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Calibri"/>
                <a:ea typeface="Lohit Devanagari"/>
              </a:rPr>
              <a:t>Moving forward, we need to consider Demographics and Climate conditions for the two cities. This information may provide more insight into why we see opposite levels of reported cases during the year.</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ea typeface="Lohit Devanagari"/>
              </a:rPr>
              <a:t>2 and 3 week lag between features and labels required for incubation and symptom periods.</a:t>
            </a:r>
            <a:endParaRPr b="0" lang="en-US" sz="1600" spc="-1" strike="noStrike">
              <a:latin typeface="Arial"/>
            </a:endParaRPr>
          </a:p>
          <a:p>
            <a:pPr>
              <a:lnSpc>
                <a:spcPct val="100000"/>
              </a:lnSpc>
            </a:pPr>
            <a:endParaRPr b="0" lang="en-US" sz="1600" spc="-1" strike="noStrike">
              <a:latin typeface="Arial"/>
            </a:endParaRPr>
          </a:p>
          <a:p>
            <a:pPr>
              <a:lnSpc>
                <a:spcPct val="115000"/>
              </a:lnSpc>
            </a:pPr>
            <a:r>
              <a:rPr b="0" lang="en-US" sz="1600" spc="-1" strike="noStrike">
                <a:solidFill>
                  <a:srgbClr val="000000"/>
                </a:solidFill>
                <a:latin typeface="Calibri"/>
                <a:ea typeface="Lohit Devanagari"/>
              </a:rPr>
              <a:t>A predictive model will need to be selected.</a:t>
            </a:r>
            <a:endParaRPr b="0" lang="en-US" sz="1600" spc="-1" strike="noStrike">
              <a:latin typeface="Arial"/>
            </a:endParaRPr>
          </a:p>
          <a:p>
            <a:pPr marL="457200" indent="-228240">
              <a:lnSpc>
                <a:spcPct val="115000"/>
              </a:lnSpc>
              <a:buClr>
                <a:srgbClr val="000000"/>
              </a:buClr>
              <a:buSzPct val="45000"/>
              <a:buFont typeface="Wingdings" charset="2"/>
              <a:buChar char=""/>
            </a:pPr>
            <a:r>
              <a:rPr b="0" lang="en-US" sz="1600" spc="-1" strike="noStrike">
                <a:solidFill>
                  <a:srgbClr val="000000"/>
                </a:solidFill>
                <a:latin typeface="Calibri"/>
                <a:ea typeface="Lohit Devanagari"/>
              </a:rPr>
              <a:t>Driven Data used </a:t>
            </a:r>
            <a:r>
              <a:rPr b="1" lang="en-US" sz="1600" spc="-1" strike="noStrike">
                <a:solidFill>
                  <a:srgbClr val="000000"/>
                </a:solidFill>
                <a:latin typeface="Calibri"/>
                <a:ea typeface="Lohit Devanagari"/>
              </a:rPr>
              <a:t>Negative Binomial Regression </a:t>
            </a:r>
            <a:r>
              <a:rPr b="0" lang="en-US" sz="1600" spc="-1" strike="noStrike">
                <a:solidFill>
                  <a:srgbClr val="000000"/>
                </a:solidFill>
                <a:latin typeface="Calibri"/>
                <a:ea typeface="Lohit Devanagari"/>
              </a:rPr>
              <a:t>to establish the benchmark score: </a:t>
            </a:r>
            <a:r>
              <a:rPr b="1" lang="en-US" sz="1600" spc="-1" strike="noStrike">
                <a:solidFill>
                  <a:srgbClr val="000000"/>
                </a:solidFill>
                <a:latin typeface="Calibri"/>
                <a:ea typeface="Lohit Devanagari"/>
              </a:rPr>
              <a:t>25.8173</a:t>
            </a:r>
            <a:endParaRPr b="0" lang="en-US" sz="1600" spc="-1" strike="noStrike">
              <a:latin typeface="Arial"/>
            </a:endParaRPr>
          </a:p>
          <a:p>
            <a:pPr marL="457200" indent="-228240">
              <a:lnSpc>
                <a:spcPct val="115000"/>
              </a:lnSpc>
              <a:buClr>
                <a:srgbClr val="000000"/>
              </a:buClr>
              <a:buSzPct val="45000"/>
              <a:buFont typeface="Wingdings" charset="2"/>
              <a:buChar char=""/>
            </a:pPr>
            <a:r>
              <a:rPr b="0" lang="en-US" sz="1600" spc="-1" strike="noStrike">
                <a:solidFill>
                  <a:srgbClr val="000000"/>
                </a:solidFill>
                <a:latin typeface="Calibri"/>
                <a:ea typeface="Lohit Devanagari"/>
              </a:rPr>
              <a:t>Perform Feature Engineering</a:t>
            </a:r>
            <a:endParaRPr b="0" lang="en-US" sz="1600" spc="-1" strike="noStrike">
              <a:latin typeface="Arial"/>
            </a:endParaRPr>
          </a:p>
          <a:p>
            <a:pPr marL="457200" indent="-228240">
              <a:lnSpc>
                <a:spcPct val="115000"/>
              </a:lnSpc>
              <a:buClr>
                <a:srgbClr val="000000"/>
              </a:buClr>
              <a:buSzPct val="45000"/>
              <a:buFont typeface="Wingdings" charset="2"/>
              <a:buChar char=""/>
            </a:pPr>
            <a:r>
              <a:rPr b="0" lang="en-US" sz="1600" spc="-1" strike="noStrike">
                <a:solidFill>
                  <a:srgbClr val="000000"/>
                </a:solidFill>
                <a:latin typeface="Calibri"/>
                <a:ea typeface="Lohit Devanagari"/>
              </a:rPr>
              <a:t>Train model</a:t>
            </a:r>
            <a:endParaRPr b="0" lang="en-US" sz="1600" spc="-1" strike="noStrike">
              <a:latin typeface="Arial"/>
            </a:endParaRPr>
          </a:p>
          <a:p>
            <a:pPr marL="457200" indent="-228240">
              <a:lnSpc>
                <a:spcPct val="115000"/>
              </a:lnSpc>
              <a:buClr>
                <a:srgbClr val="000000"/>
              </a:buClr>
              <a:buSzPct val="45000"/>
              <a:buFont typeface="Wingdings" charset="2"/>
              <a:buChar char=""/>
            </a:pPr>
            <a:r>
              <a:rPr b="0" lang="en-US" sz="1600" spc="-1" strike="noStrike">
                <a:solidFill>
                  <a:srgbClr val="000000"/>
                </a:solidFill>
                <a:latin typeface="Calibri"/>
                <a:ea typeface="Lohit Devanagari"/>
              </a:rPr>
              <a:t>Tune parameters</a:t>
            </a:r>
            <a:endParaRPr b="0" lang="en-US" sz="1600" spc="-1" strike="noStrike">
              <a:latin typeface="Arial"/>
            </a:endParaRPr>
          </a:p>
          <a:p>
            <a:pPr marL="457200" indent="-228240">
              <a:lnSpc>
                <a:spcPct val="115000"/>
              </a:lnSpc>
              <a:buClr>
                <a:srgbClr val="000000"/>
              </a:buClr>
              <a:buSzPct val="45000"/>
              <a:buFont typeface="Wingdings" charset="2"/>
              <a:buChar char=""/>
            </a:pPr>
            <a:r>
              <a:rPr b="0" lang="en-US" sz="1600" spc="-1" strike="noStrike">
                <a:solidFill>
                  <a:srgbClr val="000000"/>
                </a:solidFill>
                <a:latin typeface="Calibri"/>
                <a:ea typeface="Lohit Devanagari"/>
              </a:rPr>
              <a:t>Test performance</a:t>
            </a:r>
            <a:endParaRPr b="0" lang="en-US" sz="1600" spc="-1" strike="noStrike">
              <a:latin typeface="Arial"/>
            </a:endParaRPr>
          </a:p>
          <a:p>
            <a:pPr>
              <a:lnSpc>
                <a:spcPct val="115000"/>
              </a:lnSpc>
            </a:pPr>
            <a:endParaRPr b="0" lang="en-US" sz="1600" spc="-1" strike="noStrike">
              <a:latin typeface="Arial"/>
            </a:endParaRPr>
          </a:p>
          <a:p>
            <a:pPr>
              <a:lnSpc>
                <a:spcPct val="115000"/>
              </a:lnSpc>
            </a:pPr>
            <a:r>
              <a:rPr b="1" lang="en-US" sz="1600" spc="-1" strike="noStrike">
                <a:solidFill>
                  <a:srgbClr val="000000"/>
                </a:solidFill>
                <a:latin typeface="Calibri"/>
                <a:ea typeface="Lohit Devanagari"/>
              </a:rPr>
              <a:t>We will beat this score!</a:t>
            </a:r>
            <a:endParaRPr b="0" lang="en-US" sz="1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60280" y="258120"/>
            <a:ext cx="8228880" cy="6102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a:rPr>
              <a:t>Problem Statement</a:t>
            </a:r>
            <a:endParaRPr b="0" lang="en-US" sz="3600" spc="-1" strike="noStrike">
              <a:latin typeface="Arial"/>
            </a:endParaRPr>
          </a:p>
        </p:txBody>
      </p:sp>
      <p:pic>
        <p:nvPicPr>
          <p:cNvPr id="156" name="" descr=""/>
          <p:cNvPicPr/>
          <p:nvPr/>
        </p:nvPicPr>
        <p:blipFill>
          <a:blip r:embed="rId1"/>
          <a:stretch/>
        </p:blipFill>
        <p:spPr>
          <a:xfrm>
            <a:off x="5333760" y="1850400"/>
            <a:ext cx="3440160" cy="2580120"/>
          </a:xfrm>
          <a:prstGeom prst="rect">
            <a:avLst/>
          </a:prstGeom>
          <a:ln>
            <a:noFill/>
          </a:ln>
        </p:spPr>
      </p:pic>
      <p:sp>
        <p:nvSpPr>
          <p:cNvPr id="157" name="CustomShape 2"/>
          <p:cNvSpPr/>
          <p:nvPr/>
        </p:nvSpPr>
        <p:spPr>
          <a:xfrm>
            <a:off x="168480" y="1964520"/>
            <a:ext cx="4860360" cy="38844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278"/>
              </a:spcBef>
              <a:buClr>
                <a:srgbClr val="4a452a"/>
              </a:buClr>
              <a:buFont typeface="Arial"/>
              <a:buChar char="•"/>
            </a:pPr>
            <a:r>
              <a:rPr b="0" lang="en-US" sz="1800" spc="-1" strike="noStrike">
                <a:solidFill>
                  <a:srgbClr val="4a452a"/>
                </a:solidFill>
                <a:latin typeface="Calibri"/>
              </a:rPr>
              <a:t>Dengue is a mosquito-borne disease </a:t>
            </a:r>
            <a:endParaRPr b="0" lang="en-US" sz="1800" spc="-1" strike="noStrike">
              <a:latin typeface="Arial"/>
            </a:endParaRPr>
          </a:p>
          <a:p>
            <a:pPr marL="343080" indent="-342360">
              <a:lnSpc>
                <a:spcPct val="100000"/>
              </a:lnSpc>
              <a:spcBef>
                <a:spcPts val="561"/>
              </a:spcBef>
              <a:buClr>
                <a:srgbClr val="4a452a"/>
              </a:buClr>
              <a:buFont typeface="Arial"/>
              <a:buChar char="•"/>
            </a:pPr>
            <a:r>
              <a:rPr b="1" lang="en-US" sz="1800" spc="-1" strike="noStrike">
                <a:solidFill>
                  <a:srgbClr val="4a452a"/>
                </a:solidFill>
                <a:latin typeface="Calibri"/>
              </a:rPr>
              <a:t>400 million infected yearly</a:t>
            </a:r>
            <a:endParaRPr b="0" lang="en-US" sz="1800" spc="-1" strike="noStrike">
              <a:latin typeface="Arial"/>
            </a:endParaRPr>
          </a:p>
          <a:p>
            <a:pPr marL="343080" indent="-342360">
              <a:lnSpc>
                <a:spcPct val="100000"/>
              </a:lnSpc>
              <a:spcBef>
                <a:spcPts val="561"/>
              </a:spcBef>
              <a:spcAft>
                <a:spcPts val="283"/>
              </a:spcAft>
              <a:buClr>
                <a:srgbClr val="4a452a"/>
              </a:buClr>
              <a:buFont typeface="Arial"/>
              <a:buChar char="•"/>
            </a:pPr>
            <a:r>
              <a:rPr b="0" lang="en-US" sz="1800" spc="-1" strike="noStrike">
                <a:solidFill>
                  <a:srgbClr val="4a452a"/>
                </a:solidFill>
                <a:latin typeface="Calibri"/>
              </a:rPr>
              <a:t>Symptoms similar to flu, however,</a:t>
            </a:r>
            <a:endParaRPr b="0" lang="en-US" sz="1800" spc="-1" strike="noStrike">
              <a:latin typeface="Arial"/>
            </a:endParaRPr>
          </a:p>
          <a:p>
            <a:pPr lvl="1" marL="864000" indent="-323640">
              <a:lnSpc>
                <a:spcPct val="100000"/>
              </a:lnSpc>
              <a:buClr>
                <a:srgbClr val="000000"/>
              </a:buClr>
              <a:buSzPct val="75000"/>
              <a:buFont typeface="Symbol"/>
              <a:buChar char=""/>
            </a:pPr>
            <a:r>
              <a:rPr b="1" lang="en-US" sz="1800" spc="-1" strike="noStrike">
                <a:solidFill>
                  <a:srgbClr val="4a452a"/>
                </a:solidFill>
                <a:latin typeface="Calibri"/>
              </a:rPr>
              <a:t>severe cases, including dengue fever, can result in death!</a:t>
            </a:r>
            <a:endParaRPr b="0" lang="en-US" sz="1800" spc="-1" strike="noStrike">
              <a:latin typeface="Arial"/>
            </a:endParaRPr>
          </a:p>
          <a:p>
            <a:pPr marL="343080" indent="-342360">
              <a:lnSpc>
                <a:spcPct val="100000"/>
              </a:lnSpc>
              <a:spcBef>
                <a:spcPts val="561"/>
              </a:spcBef>
              <a:buClr>
                <a:srgbClr val="4a452a"/>
              </a:buClr>
              <a:buFont typeface="Arial"/>
              <a:buChar char="•"/>
            </a:pPr>
            <a:r>
              <a:rPr b="1" lang="en-US" sz="1800" spc="-1" strike="noStrike">
                <a:solidFill>
                  <a:srgbClr val="4a452a"/>
                </a:solidFill>
                <a:latin typeface="Calibri"/>
              </a:rPr>
              <a:t>500,000 hospitalized with severe dengue</a:t>
            </a:r>
            <a:endParaRPr b="0" lang="en-US" sz="1800" spc="-1" strike="noStrike">
              <a:latin typeface="Arial"/>
            </a:endParaRPr>
          </a:p>
          <a:p>
            <a:pPr marL="343080" indent="-342360">
              <a:lnSpc>
                <a:spcPct val="100000"/>
              </a:lnSpc>
              <a:spcBef>
                <a:spcPts val="561"/>
              </a:spcBef>
              <a:buClr>
                <a:srgbClr val="4a452a"/>
              </a:buClr>
              <a:buFont typeface="Arial"/>
              <a:buChar char="•"/>
            </a:pPr>
            <a:r>
              <a:rPr b="1" lang="en-US" sz="1800" spc="-1" strike="noStrike">
                <a:solidFill>
                  <a:srgbClr val="ce181e"/>
                </a:solidFill>
                <a:latin typeface="Calibri"/>
              </a:rPr>
              <a:t>3.9 Billion People at Risk!!!</a:t>
            </a:r>
            <a:endParaRPr b="0" lang="en-US" sz="1800" spc="-1" strike="noStrike">
              <a:latin typeface="Arial"/>
            </a:endParaRPr>
          </a:p>
          <a:p>
            <a:pPr>
              <a:lnSpc>
                <a:spcPct val="100000"/>
              </a:lnSpc>
              <a:spcBef>
                <a:spcPts val="561"/>
              </a:spcBef>
            </a:pPr>
            <a:endParaRPr b="0" lang="en-US" sz="1800" spc="-1" strike="noStrike">
              <a:latin typeface="Arial"/>
            </a:endParaRPr>
          </a:p>
          <a:p>
            <a:pPr marL="343080" indent="-342360">
              <a:lnSpc>
                <a:spcPct val="100000"/>
              </a:lnSpc>
              <a:spcBef>
                <a:spcPts val="561"/>
              </a:spcBef>
              <a:buClr>
                <a:srgbClr val="4a452a"/>
              </a:buClr>
              <a:buFont typeface="Arial"/>
              <a:buChar char="•"/>
            </a:pPr>
            <a:r>
              <a:rPr b="0" lang="en-US" sz="1800" spc="-1" strike="noStrike">
                <a:solidFill>
                  <a:srgbClr val="4a452a"/>
                </a:solidFill>
                <a:latin typeface="Calibri"/>
              </a:rPr>
              <a:t>In tropical and sub-tropical parts of the world</a:t>
            </a:r>
            <a:endParaRPr b="0" lang="en-US" sz="1800" spc="-1" strike="noStrike">
              <a:latin typeface="Arial"/>
            </a:endParaRPr>
          </a:p>
          <a:p>
            <a:pPr marL="343080" indent="-342360">
              <a:lnSpc>
                <a:spcPct val="100000"/>
              </a:lnSpc>
              <a:spcBef>
                <a:spcPts val="561"/>
              </a:spcBef>
              <a:buClr>
                <a:srgbClr val="4a452a"/>
              </a:buClr>
              <a:buFont typeface="Arial"/>
              <a:buChar char="•"/>
            </a:pPr>
            <a:r>
              <a:rPr b="0" lang="en-US" sz="1800" spc="-1" strike="noStrike">
                <a:solidFill>
                  <a:srgbClr val="4a452a"/>
                </a:solidFill>
                <a:latin typeface="Calibri"/>
              </a:rPr>
              <a:t>Believed to be related to climate variables:</a:t>
            </a:r>
            <a:endParaRPr b="0" lang="en-US" sz="1800" spc="-1" strike="noStrike">
              <a:latin typeface="Arial"/>
            </a:endParaRPr>
          </a:p>
          <a:p>
            <a:pPr lvl="1" marL="864000" indent="-323640">
              <a:lnSpc>
                <a:spcPct val="100000"/>
              </a:lnSpc>
              <a:spcBef>
                <a:spcPts val="283"/>
              </a:spcBef>
              <a:buClr>
                <a:srgbClr val="000000"/>
              </a:buClr>
              <a:buSzPct val="75000"/>
              <a:buFont typeface="Symbol"/>
              <a:buChar char=""/>
            </a:pPr>
            <a:r>
              <a:rPr b="1" lang="en-US" sz="1800" spc="-1" strike="noStrike">
                <a:solidFill>
                  <a:srgbClr val="4a452a"/>
                </a:solidFill>
                <a:latin typeface="Calibri"/>
              </a:rPr>
              <a:t>Temperature</a:t>
            </a:r>
            <a:r>
              <a:rPr b="0" lang="en-US" sz="1800" spc="-1" strike="noStrike">
                <a:solidFill>
                  <a:srgbClr val="4a452a"/>
                </a:solidFill>
                <a:latin typeface="Calibri"/>
              </a:rPr>
              <a:t> | </a:t>
            </a:r>
            <a:r>
              <a:rPr b="1" lang="en-US" sz="1800" spc="-1" strike="noStrike">
                <a:solidFill>
                  <a:srgbClr val="4a452a"/>
                </a:solidFill>
                <a:latin typeface="Calibri"/>
              </a:rPr>
              <a:t>Precipitation</a:t>
            </a:r>
            <a:r>
              <a:rPr b="0" lang="en-US" sz="1800" spc="-1" strike="noStrike">
                <a:solidFill>
                  <a:srgbClr val="4a452a"/>
                </a:solidFill>
                <a:latin typeface="Calibri"/>
              </a:rPr>
              <a:t> | </a:t>
            </a:r>
            <a:r>
              <a:rPr b="1" lang="en-US" sz="1800" spc="-1" strike="noStrike">
                <a:solidFill>
                  <a:srgbClr val="4a452a"/>
                </a:solidFill>
                <a:latin typeface="Calibri"/>
              </a:rPr>
              <a:t>Humidity</a:t>
            </a:r>
            <a:endParaRPr b="0" lang="en-US" sz="1800" spc="-1" strike="noStrike">
              <a:latin typeface="Arial"/>
            </a:endParaRPr>
          </a:p>
        </p:txBody>
      </p:sp>
      <p:sp>
        <p:nvSpPr>
          <p:cNvPr id="158" name="CustomShape 3"/>
          <p:cNvSpPr/>
          <p:nvPr/>
        </p:nvSpPr>
        <p:spPr>
          <a:xfrm>
            <a:off x="8595360" y="6675120"/>
            <a:ext cx="548280" cy="182520"/>
          </a:xfrm>
          <a:prstGeom prst="rect">
            <a:avLst/>
          </a:prstGeom>
          <a:solidFill>
            <a:srgbClr val="ffffff"/>
          </a:solidFill>
          <a:ln>
            <a:noFill/>
          </a:ln>
        </p:spPr>
        <p:style>
          <a:lnRef idx="0"/>
          <a:fillRef idx="0"/>
          <a:effectRef idx="0"/>
          <a:fontRef idx="minor"/>
        </p:style>
      </p:sp>
      <p:pic>
        <p:nvPicPr>
          <p:cNvPr id="159" name="" descr=""/>
          <p:cNvPicPr/>
          <p:nvPr/>
        </p:nvPicPr>
        <p:blipFill>
          <a:blip r:embed="rId2"/>
          <a:stretch/>
        </p:blipFill>
        <p:spPr>
          <a:xfrm>
            <a:off x="5139720" y="4186800"/>
            <a:ext cx="3821040" cy="2559960"/>
          </a:xfrm>
          <a:prstGeom prst="rect">
            <a:avLst/>
          </a:prstGeom>
          <a:ln>
            <a:solidFill>
              <a:srgbClr val="000000"/>
            </a:solid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96280" y="222120"/>
            <a:ext cx="8228880" cy="6102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a:rPr>
              <a:t>Goal</a:t>
            </a:r>
            <a:endParaRPr b="0" lang="en-US" sz="3600" spc="-1" strike="noStrike">
              <a:latin typeface="Arial"/>
            </a:endParaRPr>
          </a:p>
        </p:txBody>
      </p:sp>
      <p:sp>
        <p:nvSpPr>
          <p:cNvPr id="161" name="CustomShape 2"/>
          <p:cNvSpPr/>
          <p:nvPr/>
        </p:nvSpPr>
        <p:spPr>
          <a:xfrm>
            <a:off x="8595360" y="6675120"/>
            <a:ext cx="548280" cy="182520"/>
          </a:xfrm>
          <a:prstGeom prst="rect">
            <a:avLst/>
          </a:prstGeom>
          <a:solidFill>
            <a:srgbClr val="ffffff"/>
          </a:solidFill>
          <a:ln>
            <a:noFill/>
          </a:ln>
        </p:spPr>
        <p:style>
          <a:lnRef idx="0"/>
          <a:fillRef idx="0"/>
          <a:effectRef idx="0"/>
          <a:fontRef idx="minor"/>
        </p:style>
      </p:sp>
      <p:sp>
        <p:nvSpPr>
          <p:cNvPr id="162" name="CustomShape 3"/>
          <p:cNvSpPr/>
          <p:nvPr/>
        </p:nvSpPr>
        <p:spPr>
          <a:xfrm>
            <a:off x="1498320" y="2044800"/>
            <a:ext cx="6400440" cy="750600"/>
          </a:xfrm>
          <a:prstGeom prst="rect">
            <a:avLst/>
          </a:prstGeom>
          <a:noFill/>
          <a:ln>
            <a:noFill/>
          </a:ln>
        </p:spPr>
        <p:style>
          <a:lnRef idx="0"/>
          <a:fillRef idx="0"/>
          <a:effectRef idx="0"/>
          <a:fontRef idx="minor"/>
        </p:style>
        <p:txBody>
          <a:bodyPr lIns="90000" rIns="90000" tIns="45000" bIns="45000"/>
          <a:p>
            <a:pPr algn="ctr">
              <a:lnSpc>
                <a:spcPct val="100000"/>
              </a:lnSpc>
              <a:spcBef>
                <a:spcPts val="567"/>
              </a:spcBef>
              <a:spcAft>
                <a:spcPts val="567"/>
              </a:spcAft>
            </a:pPr>
            <a:r>
              <a:rPr b="0" lang="en-US" sz="2400" spc="-1" strike="noStrike">
                <a:latin typeface="Calibri"/>
              </a:rPr>
              <a:t>Using climatological data, predict the number of dengue fever cases reported each week in: </a:t>
            </a:r>
            <a:endParaRPr b="0" lang="en-US" sz="2400" spc="-1" strike="noStrike">
              <a:latin typeface="Arial"/>
            </a:endParaRPr>
          </a:p>
        </p:txBody>
      </p:sp>
      <p:pic>
        <p:nvPicPr>
          <p:cNvPr id="163" name="" descr=""/>
          <p:cNvPicPr/>
          <p:nvPr/>
        </p:nvPicPr>
        <p:blipFill>
          <a:blip r:embed="rId1"/>
          <a:stretch/>
        </p:blipFill>
        <p:spPr>
          <a:xfrm>
            <a:off x="518400" y="3493800"/>
            <a:ext cx="8106840" cy="2658600"/>
          </a:xfrm>
          <a:prstGeom prst="rect">
            <a:avLst/>
          </a:prstGeom>
          <a:ln>
            <a:solidFill>
              <a:srgbClr val="000000"/>
            </a:solidFill>
          </a:ln>
        </p:spPr>
      </p:pic>
      <p:sp>
        <p:nvSpPr>
          <p:cNvPr id="164" name="CustomShape 4"/>
          <p:cNvSpPr/>
          <p:nvPr/>
        </p:nvSpPr>
        <p:spPr>
          <a:xfrm>
            <a:off x="1391040" y="3053520"/>
            <a:ext cx="191988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latin typeface="Calibri"/>
              </a:rPr>
              <a:t>Iquitos, Peru</a:t>
            </a:r>
            <a:endParaRPr b="0" lang="en-US" sz="2400" spc="-1" strike="noStrike">
              <a:latin typeface="Arial"/>
            </a:endParaRPr>
          </a:p>
        </p:txBody>
      </p:sp>
      <p:sp>
        <p:nvSpPr>
          <p:cNvPr id="165" name="CustomShape 5"/>
          <p:cNvSpPr/>
          <p:nvPr/>
        </p:nvSpPr>
        <p:spPr>
          <a:xfrm>
            <a:off x="4846320" y="3053520"/>
            <a:ext cx="3108600" cy="394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latin typeface="Calibri"/>
              </a:rPr>
              <a:t>San Juan, Puerto Rico</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22200" y="186120"/>
            <a:ext cx="6565680" cy="762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ffffff"/>
                </a:solidFill>
                <a:latin typeface="Calibri"/>
              </a:rPr>
              <a:t>Data Collection</a:t>
            </a:r>
            <a:endParaRPr b="0" lang="en-US" sz="3600" spc="-1" strike="noStrike">
              <a:latin typeface="Arial"/>
            </a:endParaRPr>
          </a:p>
        </p:txBody>
      </p:sp>
      <p:sp>
        <p:nvSpPr>
          <p:cNvPr id="167" name="CustomShape 2"/>
          <p:cNvSpPr/>
          <p:nvPr/>
        </p:nvSpPr>
        <p:spPr>
          <a:xfrm>
            <a:off x="365760" y="1828800"/>
            <a:ext cx="8412120" cy="4653360"/>
          </a:xfrm>
          <a:prstGeom prst="rect">
            <a:avLst/>
          </a:prstGeom>
          <a:noFill/>
          <a:ln>
            <a:noFill/>
          </a:ln>
        </p:spPr>
        <p:style>
          <a:lnRef idx="0"/>
          <a:fillRef idx="0"/>
          <a:effectRef idx="0"/>
          <a:fontRef idx="minor"/>
        </p:style>
        <p:txBody>
          <a:bodyPr lIns="90000" rIns="90000" tIns="45000" bIns="45000"/>
          <a:p>
            <a:pPr>
              <a:lnSpc>
                <a:spcPct val="100000"/>
              </a:lnSpc>
              <a:spcBef>
                <a:spcPts val="561"/>
              </a:spcBef>
              <a:spcAft>
                <a:spcPts val="283"/>
              </a:spcAft>
            </a:pPr>
            <a:r>
              <a:rPr b="0" lang="en-US" sz="1800" spc="-1" strike="noStrike">
                <a:solidFill>
                  <a:srgbClr val="4a452a"/>
                </a:solidFill>
                <a:latin typeface="Calibri"/>
              </a:rPr>
              <a:t>The data for this competition comes from multiple sources aimed at supporting the Predict the Next Pandemic Initiative.</a:t>
            </a:r>
            <a:endParaRPr b="0" lang="en-US" sz="1800" spc="-1" strike="noStrike">
              <a:latin typeface="Arial"/>
            </a:endParaRPr>
          </a:p>
          <a:p>
            <a:pPr>
              <a:lnSpc>
                <a:spcPct val="100000"/>
              </a:lnSpc>
              <a:spcBef>
                <a:spcPts val="561"/>
              </a:spcBef>
              <a:spcAft>
                <a:spcPts val="283"/>
              </a:spcAft>
            </a:pPr>
            <a:r>
              <a:rPr b="0" lang="en-US" sz="1600" spc="-1" strike="noStrike" u="sng">
                <a:solidFill>
                  <a:srgbClr val="4a452a"/>
                </a:solidFill>
                <a:uFillTx/>
                <a:latin typeface="Calibri"/>
              </a:rPr>
              <a:t>Dengue Surveillance Data</a:t>
            </a:r>
            <a:r>
              <a:rPr b="0" lang="en-US" sz="1600" spc="-1" strike="noStrike">
                <a:solidFill>
                  <a:srgbClr val="4a452a"/>
                </a:solidFill>
                <a:latin typeface="Calibri"/>
              </a:rPr>
              <a:t>:</a:t>
            </a:r>
            <a:endParaRPr b="0" lang="en-US" sz="1600" spc="-1" strike="noStrike">
              <a:latin typeface="Arial"/>
            </a:endParaRPr>
          </a:p>
          <a:p>
            <a:pPr marL="343080" indent="-342360">
              <a:lnSpc>
                <a:spcPct val="100000"/>
              </a:lnSpc>
              <a:spcBef>
                <a:spcPts val="561"/>
              </a:spcBef>
              <a:spcAft>
                <a:spcPts val="283"/>
              </a:spcAft>
              <a:buClr>
                <a:srgbClr val="4a452a"/>
              </a:buClr>
              <a:buFont typeface="Arial"/>
              <a:buChar char="•"/>
            </a:pPr>
            <a:r>
              <a:rPr b="0" lang="en-US" sz="1600" spc="-1" strike="noStrike">
                <a:solidFill>
                  <a:srgbClr val="4a452a"/>
                </a:solidFill>
                <a:latin typeface="Calibri"/>
              </a:rPr>
              <a:t>Centers for Disease Control and Prevention</a:t>
            </a:r>
            <a:endParaRPr b="0" lang="en-US" sz="1600" spc="-1" strike="noStrike">
              <a:latin typeface="Arial"/>
            </a:endParaRPr>
          </a:p>
          <a:p>
            <a:pPr marL="343080" indent="-342360">
              <a:lnSpc>
                <a:spcPct val="100000"/>
              </a:lnSpc>
              <a:spcBef>
                <a:spcPts val="561"/>
              </a:spcBef>
              <a:spcAft>
                <a:spcPts val="283"/>
              </a:spcAft>
              <a:buClr>
                <a:srgbClr val="4a452a"/>
              </a:buClr>
              <a:buFont typeface="Arial"/>
              <a:buChar char="•"/>
            </a:pPr>
            <a:r>
              <a:rPr b="0" lang="en-US" sz="1600" spc="-1" strike="noStrike">
                <a:solidFill>
                  <a:srgbClr val="4a452a"/>
                </a:solidFill>
                <a:latin typeface="Calibri"/>
              </a:rPr>
              <a:t>Department of Defense's Naval Medical Research Unit 6</a:t>
            </a:r>
            <a:endParaRPr b="0" lang="en-US" sz="1600" spc="-1" strike="noStrike">
              <a:latin typeface="Arial"/>
            </a:endParaRPr>
          </a:p>
          <a:p>
            <a:pPr marL="343080" indent="-342360">
              <a:lnSpc>
                <a:spcPct val="100000"/>
              </a:lnSpc>
              <a:spcBef>
                <a:spcPts val="561"/>
              </a:spcBef>
              <a:spcAft>
                <a:spcPts val="283"/>
              </a:spcAft>
              <a:buClr>
                <a:srgbClr val="4a452a"/>
              </a:buClr>
              <a:buFont typeface="Arial"/>
              <a:buChar char="•"/>
            </a:pPr>
            <a:r>
              <a:rPr b="0" lang="en-US" sz="1600" spc="-1" strike="noStrike">
                <a:solidFill>
                  <a:srgbClr val="4a452a"/>
                </a:solidFill>
                <a:latin typeface="Calibri"/>
              </a:rPr>
              <a:t>Armed Forces Health Surveillance Center</a:t>
            </a:r>
            <a:endParaRPr b="0" lang="en-US" sz="1600" spc="-1" strike="noStrike">
              <a:latin typeface="Arial"/>
            </a:endParaRPr>
          </a:p>
          <a:p>
            <a:pPr marL="343080" indent="-342360">
              <a:lnSpc>
                <a:spcPct val="100000"/>
              </a:lnSpc>
              <a:spcBef>
                <a:spcPts val="561"/>
              </a:spcBef>
              <a:spcAft>
                <a:spcPts val="283"/>
              </a:spcAft>
              <a:buClr>
                <a:srgbClr val="4a452a"/>
              </a:buClr>
              <a:buFont typeface="Arial"/>
              <a:buChar char="•"/>
            </a:pPr>
            <a:r>
              <a:rPr b="0" lang="en-US" sz="1600" spc="-1" strike="noStrike">
                <a:solidFill>
                  <a:srgbClr val="4a452a"/>
                </a:solidFill>
                <a:latin typeface="Calibri"/>
              </a:rPr>
              <a:t>Peruvian government and US universities</a:t>
            </a:r>
            <a:endParaRPr b="0" lang="en-US" sz="1600" spc="-1" strike="noStrike">
              <a:latin typeface="Arial"/>
            </a:endParaRPr>
          </a:p>
          <a:p>
            <a:pPr>
              <a:lnSpc>
                <a:spcPct val="100000"/>
              </a:lnSpc>
              <a:spcBef>
                <a:spcPts val="561"/>
              </a:spcBef>
              <a:spcAft>
                <a:spcPts val="283"/>
              </a:spcAft>
            </a:pPr>
            <a:r>
              <a:rPr b="0" lang="en-US" sz="1600" spc="-1" strike="noStrike" u="sng">
                <a:solidFill>
                  <a:srgbClr val="4a452a"/>
                </a:solidFill>
                <a:uFillTx/>
                <a:latin typeface="Calibri"/>
              </a:rPr>
              <a:t>Environmental and Climate Data</a:t>
            </a:r>
            <a:r>
              <a:rPr b="0" lang="en-US" sz="1600" spc="-1" strike="noStrike">
                <a:solidFill>
                  <a:srgbClr val="4a452a"/>
                </a:solidFill>
                <a:latin typeface="Calibri"/>
              </a:rPr>
              <a:t>:</a:t>
            </a:r>
            <a:endParaRPr b="0" lang="en-US" sz="1600" spc="-1" strike="noStrike">
              <a:latin typeface="Arial"/>
            </a:endParaRPr>
          </a:p>
          <a:p>
            <a:pPr marL="343080" indent="-342360">
              <a:lnSpc>
                <a:spcPct val="100000"/>
              </a:lnSpc>
              <a:spcBef>
                <a:spcPts val="561"/>
              </a:spcBef>
              <a:spcAft>
                <a:spcPts val="283"/>
              </a:spcAft>
              <a:buClr>
                <a:srgbClr val="4a452a"/>
              </a:buClr>
              <a:buFont typeface="Arial"/>
              <a:buChar char="•"/>
            </a:pPr>
            <a:r>
              <a:rPr b="0" lang="en-US" sz="1600" spc="-1" strike="noStrike">
                <a:solidFill>
                  <a:srgbClr val="4a452a"/>
                </a:solidFill>
                <a:latin typeface="Calibri"/>
              </a:rPr>
              <a:t>National Oceanic and Atmospheric Administration in the US Department of Commerce</a:t>
            </a:r>
            <a:endParaRPr b="0" lang="en-US" sz="1600" spc="-1" strike="noStrike">
              <a:latin typeface="Arial"/>
            </a:endParaRPr>
          </a:p>
          <a:p>
            <a:pPr>
              <a:lnSpc>
                <a:spcPct val="100000"/>
              </a:lnSpc>
              <a:spcBef>
                <a:spcPts val="561"/>
              </a:spcBef>
              <a:spcAft>
                <a:spcPts val="283"/>
              </a:spcAft>
            </a:pPr>
            <a:endParaRPr b="0" lang="en-US" sz="1600" spc="-1" strike="noStrike">
              <a:latin typeface="Arial"/>
            </a:endParaRPr>
          </a:p>
          <a:p>
            <a:pPr>
              <a:lnSpc>
                <a:spcPct val="100000"/>
              </a:lnSpc>
              <a:spcBef>
                <a:spcPts val="561"/>
              </a:spcBef>
              <a:spcAft>
                <a:spcPts val="283"/>
              </a:spcAft>
            </a:pPr>
            <a:endParaRPr b="0" lang="en-US" sz="1600" spc="-1" strike="noStrike">
              <a:latin typeface="Arial"/>
            </a:endParaRPr>
          </a:p>
        </p:txBody>
      </p:sp>
      <p:sp>
        <p:nvSpPr>
          <p:cNvPr id="168" name="CustomShape 3"/>
          <p:cNvSpPr/>
          <p:nvPr/>
        </p:nvSpPr>
        <p:spPr>
          <a:xfrm>
            <a:off x="8595360" y="6675120"/>
            <a:ext cx="548280" cy="182520"/>
          </a:xfrm>
          <a:prstGeom prst="rect">
            <a:avLst/>
          </a:prstGeom>
          <a:solidFill>
            <a:srgbClr val="ffffff"/>
          </a:solidFill>
          <a:ln>
            <a:noFill/>
          </a:ln>
        </p:spPr>
        <p:style>
          <a:lnRef idx="0"/>
          <a:fillRef idx="0"/>
          <a:effectRef idx="0"/>
          <a:fontRef idx="minor"/>
        </p:style>
      </p:sp>
      <p:graphicFrame>
        <p:nvGraphicFramePr>
          <p:cNvPr id="169" name="Table 4"/>
          <p:cNvGraphicFramePr/>
          <p:nvPr/>
        </p:nvGraphicFramePr>
        <p:xfrm>
          <a:off x="1319040" y="5122080"/>
          <a:ext cx="6766200" cy="343080"/>
        </p:xfrm>
        <a:graphic>
          <a:graphicData uri="http://schemas.openxmlformats.org/drawingml/2006/table">
            <a:tbl>
              <a:tblPr/>
              <a:tblGrid>
                <a:gridCol w="1788480"/>
                <a:gridCol w="4245120"/>
                <a:gridCol w="732960"/>
              </a:tblGrid>
              <a:tr h="270360">
                <a:tc>
                  <a:txBody>
                    <a:bodyPr lIns="90000" rIns="90000"/>
                    <a:p>
                      <a:pPr algn="ctr">
                        <a:lnSpc>
                          <a:spcPct val="100000"/>
                        </a:lnSpc>
                      </a:pPr>
                      <a:r>
                        <a:rPr b="1" lang="en-US" sz="1400" spc="-1" strike="noStrike">
                          <a:latin typeface="Calibri"/>
                        </a:rPr>
                        <a:t>File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1400" spc="-1" strike="noStrike">
                          <a:latin typeface="Calibri"/>
                        </a:rPr>
                        <a:t>Description</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1400" spc="-1" strike="noStrike">
                          <a:latin typeface="Calibri"/>
                        </a:rPr>
                        <a:t>Format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44440">
                <a:tc>
                  <a:txBody>
                    <a:bodyPr lIns="90000" rIns="90000"/>
                    <a:p>
                      <a:pPr>
                        <a:lnSpc>
                          <a:spcPct val="100000"/>
                        </a:lnSpc>
                      </a:pPr>
                      <a:r>
                        <a:rPr b="0" lang="en-US" sz="1200" spc="-1" strike="noStrike" u="sng">
                          <a:solidFill>
                            <a:srgbClr val="0000ff"/>
                          </a:solidFill>
                          <a:uFillTx/>
                          <a:latin typeface="Calibri"/>
                          <a:hlinkClick r:id="rId1"/>
                        </a:rPr>
                        <a:t>Training Data Features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noStrike">
                          <a:latin typeface="Calibri"/>
                        </a:rPr>
                        <a:t>The features for the training data set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100" spc="-1" strike="noStrike">
                          <a:latin typeface="Calibri"/>
                        </a:rPr>
                        <a:t>CSV</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44440">
                <a:tc>
                  <a:txBody>
                    <a:bodyPr lIns="90000" rIns="90000"/>
                    <a:p>
                      <a:pPr>
                        <a:lnSpc>
                          <a:spcPct val="100000"/>
                        </a:lnSpc>
                      </a:pPr>
                      <a:r>
                        <a:rPr b="0" lang="en-US" sz="1200" spc="-1" strike="noStrike" u="sng">
                          <a:solidFill>
                            <a:srgbClr val="0000ff"/>
                          </a:solidFill>
                          <a:uFillTx/>
                          <a:latin typeface="Calibri"/>
                          <a:hlinkClick r:id="rId2"/>
                        </a:rPr>
                        <a:t>Training Data Labels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noStrike">
                          <a:latin typeface="Calibri"/>
                        </a:rPr>
                        <a:t>The number of dengue cases for each row in the training data set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100" spc="-1" strike="noStrike">
                          <a:latin typeface="Calibri"/>
                        </a:rPr>
                        <a:t>CSV</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44440">
                <a:tc>
                  <a:txBody>
                    <a:bodyPr lIns="90000" rIns="90000"/>
                    <a:p>
                      <a:pPr>
                        <a:lnSpc>
                          <a:spcPct val="100000"/>
                        </a:lnSpc>
                      </a:pPr>
                      <a:r>
                        <a:rPr b="0" lang="en-US" sz="1200" spc="-1" strike="noStrike" u="sng">
                          <a:solidFill>
                            <a:srgbClr val="0000ff"/>
                          </a:solidFill>
                          <a:uFillTx/>
                          <a:latin typeface="Calibri"/>
                          <a:hlinkClick r:id="rId3"/>
                        </a:rPr>
                        <a:t>Test Data Features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noStrike">
                          <a:latin typeface="Calibri"/>
                        </a:rPr>
                        <a:t>The features for the testing data set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100" spc="-1" strike="noStrike">
                          <a:latin typeface="Calibri"/>
                        </a:rPr>
                        <a:t>CSV</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86200" y="222120"/>
            <a:ext cx="6565680" cy="9662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ffffff"/>
                </a:solidFill>
                <a:latin typeface="Calibri"/>
              </a:rPr>
              <a:t>Data Cleaning and </a:t>
            </a:r>
            <a:br/>
            <a:r>
              <a:rPr b="0" lang="en-US" sz="3600" spc="-1" strike="noStrike">
                <a:solidFill>
                  <a:srgbClr val="ffffff"/>
                </a:solidFill>
                <a:latin typeface="Calibri"/>
              </a:rPr>
              <a:t>Wrangling</a:t>
            </a:r>
            <a:endParaRPr b="0" lang="en-US" sz="3600" spc="-1" strike="noStrike">
              <a:latin typeface="Arial"/>
            </a:endParaRPr>
          </a:p>
        </p:txBody>
      </p:sp>
      <p:sp>
        <p:nvSpPr>
          <p:cNvPr id="171" name="CustomShape 2"/>
          <p:cNvSpPr/>
          <p:nvPr/>
        </p:nvSpPr>
        <p:spPr>
          <a:xfrm>
            <a:off x="548640" y="1828800"/>
            <a:ext cx="7954920" cy="4653360"/>
          </a:xfrm>
          <a:prstGeom prst="rect">
            <a:avLst/>
          </a:prstGeom>
          <a:noFill/>
          <a:ln>
            <a:noFill/>
          </a:ln>
        </p:spPr>
        <p:style>
          <a:lnRef idx="0"/>
          <a:fillRef idx="0"/>
          <a:effectRef idx="0"/>
          <a:fontRef idx="minor"/>
        </p:style>
        <p:txBody>
          <a:bodyPr lIns="90000" rIns="90000" tIns="45000" bIns="45000"/>
          <a:p>
            <a:pPr>
              <a:lnSpc>
                <a:spcPct val="100000"/>
              </a:lnSpc>
              <a:spcBef>
                <a:spcPts val="561"/>
              </a:spcBef>
              <a:spcAft>
                <a:spcPts val="283"/>
              </a:spcAft>
            </a:pPr>
            <a:r>
              <a:rPr b="0" lang="en-US" sz="1800" spc="-1" strike="noStrike">
                <a:solidFill>
                  <a:srgbClr val="4a452a"/>
                </a:solidFill>
                <a:latin typeface="Calibri"/>
              </a:rPr>
              <a:t>The data includes </a:t>
            </a:r>
            <a:r>
              <a:rPr b="1" lang="en-US" sz="1800" spc="-1" strike="noStrike">
                <a:solidFill>
                  <a:srgbClr val="4a452a"/>
                </a:solidFill>
                <a:latin typeface="Calibri"/>
              </a:rPr>
              <a:t>1,456 observations</a:t>
            </a:r>
            <a:r>
              <a:rPr b="0" lang="en-US" sz="1800" spc="-1" strike="noStrike">
                <a:solidFill>
                  <a:srgbClr val="4a452a"/>
                </a:solidFill>
                <a:latin typeface="Calibri"/>
              </a:rPr>
              <a:t> with </a:t>
            </a:r>
            <a:r>
              <a:rPr b="1" lang="en-US" sz="1800" spc="-1" strike="noStrike">
                <a:solidFill>
                  <a:srgbClr val="4a452a"/>
                </a:solidFill>
                <a:latin typeface="Calibri"/>
              </a:rPr>
              <a:t>24 features</a:t>
            </a:r>
            <a:r>
              <a:rPr b="0" lang="en-US" sz="1800" spc="-1" strike="noStrike">
                <a:solidFill>
                  <a:srgbClr val="4a452a"/>
                </a:solidFill>
                <a:latin typeface="Calibri"/>
              </a:rPr>
              <a:t> consisting of 2-object and 22-numerical features. </a:t>
            </a:r>
            <a:r>
              <a:rPr b="1" lang="en-US" sz="1800" spc="-1" strike="noStrike">
                <a:solidFill>
                  <a:srgbClr val="4a452a"/>
                </a:solidFill>
                <a:latin typeface="Calibri"/>
              </a:rPr>
              <a:t>936</a:t>
            </a:r>
            <a:r>
              <a:rPr b="0" lang="en-US" sz="1800" spc="-1" strike="noStrike">
                <a:solidFill>
                  <a:srgbClr val="4a452a"/>
                </a:solidFill>
                <a:latin typeface="Calibri"/>
              </a:rPr>
              <a:t> observations are from </a:t>
            </a:r>
            <a:r>
              <a:rPr b="1" lang="en-US" sz="1800" spc="-1" strike="noStrike">
                <a:solidFill>
                  <a:srgbClr val="4a452a"/>
                </a:solidFill>
                <a:latin typeface="Calibri"/>
              </a:rPr>
              <a:t>San Juan</a:t>
            </a:r>
            <a:r>
              <a:rPr b="0" lang="en-US" sz="1800" spc="-1" strike="noStrike">
                <a:solidFill>
                  <a:srgbClr val="4a452a"/>
                </a:solidFill>
                <a:latin typeface="Calibri"/>
              </a:rPr>
              <a:t> data set while the other </a:t>
            </a:r>
            <a:r>
              <a:rPr b="1" lang="en-US" sz="1800" spc="-1" strike="noStrike">
                <a:solidFill>
                  <a:srgbClr val="4a452a"/>
                </a:solidFill>
                <a:latin typeface="Calibri"/>
              </a:rPr>
              <a:t>520</a:t>
            </a:r>
            <a:r>
              <a:rPr b="0" lang="en-US" sz="1800" spc="-1" strike="noStrike">
                <a:solidFill>
                  <a:srgbClr val="4a452a"/>
                </a:solidFill>
                <a:latin typeface="Calibri"/>
              </a:rPr>
              <a:t> observations come from the </a:t>
            </a:r>
            <a:r>
              <a:rPr b="1" lang="en-US" sz="1800" spc="-1" strike="noStrike">
                <a:solidFill>
                  <a:srgbClr val="4a452a"/>
                </a:solidFill>
                <a:latin typeface="Calibri"/>
              </a:rPr>
              <a:t>Iquitos</a:t>
            </a:r>
            <a:r>
              <a:rPr b="0" lang="en-US" sz="1800" spc="-1" strike="noStrike">
                <a:solidFill>
                  <a:srgbClr val="4a452a"/>
                </a:solidFill>
                <a:latin typeface="Calibri"/>
              </a:rPr>
              <a:t> data.</a:t>
            </a:r>
            <a:endParaRPr b="0" lang="en-US" sz="1800" spc="-1" strike="noStrike">
              <a:latin typeface="Arial"/>
            </a:endParaRPr>
          </a:p>
          <a:p>
            <a:pPr>
              <a:lnSpc>
                <a:spcPct val="100000"/>
              </a:lnSpc>
              <a:spcBef>
                <a:spcPts val="1295"/>
              </a:spcBef>
            </a:pPr>
            <a:r>
              <a:rPr b="0" lang="en-US" sz="1600" spc="-1" strike="noStrike" u="sng">
                <a:solidFill>
                  <a:srgbClr val="4a452a"/>
                </a:solidFill>
                <a:uFillTx/>
                <a:latin typeface="Calibri"/>
              </a:rPr>
              <a:t>Missing and Null Data</a:t>
            </a:r>
            <a:r>
              <a:rPr b="0" lang="en-US" sz="1600" spc="-1" strike="noStrike">
                <a:solidFill>
                  <a:srgbClr val="4a452a"/>
                </a:solidFill>
                <a:latin typeface="Calibri"/>
              </a:rPr>
              <a:t>:</a:t>
            </a:r>
            <a:endParaRPr b="0" lang="en-US" sz="1600" spc="-1" strike="noStrike">
              <a:latin typeface="Arial"/>
            </a:endParaRPr>
          </a:p>
          <a:p>
            <a:pPr marL="343080" indent="-342360">
              <a:lnSpc>
                <a:spcPct val="100000"/>
              </a:lnSpc>
              <a:spcBef>
                <a:spcPts val="561"/>
              </a:spcBef>
              <a:spcAft>
                <a:spcPts val="283"/>
              </a:spcAft>
              <a:buClr>
                <a:srgbClr val="4a452a"/>
              </a:buClr>
              <a:buFont typeface="Arial"/>
              <a:buChar char="•"/>
            </a:pPr>
            <a:r>
              <a:rPr b="0" lang="en-US" sz="1600" spc="-1" strike="noStrike">
                <a:solidFill>
                  <a:srgbClr val="4a452a"/>
                </a:solidFill>
                <a:latin typeface="Calibri"/>
              </a:rPr>
              <a:t>For </a:t>
            </a:r>
            <a:r>
              <a:rPr b="1" lang="en-US" sz="1600" spc="-1" strike="noStrike">
                <a:solidFill>
                  <a:srgbClr val="4a452a"/>
                </a:solidFill>
                <a:latin typeface="Calibri"/>
              </a:rPr>
              <a:t>San Juan</a:t>
            </a:r>
            <a:r>
              <a:rPr b="0" lang="en-US" sz="1600" spc="-1" strike="noStrike">
                <a:solidFill>
                  <a:srgbClr val="4a452a"/>
                </a:solidFill>
                <a:latin typeface="Calibri"/>
              </a:rPr>
              <a:t>, </a:t>
            </a:r>
            <a:r>
              <a:rPr b="1" lang="en-US" sz="1600" spc="-1" strike="noStrike">
                <a:solidFill>
                  <a:srgbClr val="4a452a"/>
                </a:solidFill>
                <a:latin typeface="Calibri"/>
              </a:rPr>
              <a:t>20</a:t>
            </a:r>
            <a:r>
              <a:rPr b="0" lang="en-US" sz="1600" spc="-1" strike="noStrike">
                <a:solidFill>
                  <a:srgbClr val="4a452a"/>
                </a:solidFill>
                <a:latin typeface="Calibri"/>
              </a:rPr>
              <a:t> of the </a:t>
            </a:r>
            <a:r>
              <a:rPr b="1" lang="en-US" sz="1600" spc="-1" strike="noStrike">
                <a:solidFill>
                  <a:srgbClr val="4a452a"/>
                </a:solidFill>
                <a:latin typeface="Calibri"/>
              </a:rPr>
              <a:t>24</a:t>
            </a:r>
            <a:r>
              <a:rPr b="0" lang="en-US" sz="1600" spc="-1" strike="noStrike">
                <a:solidFill>
                  <a:srgbClr val="4a452a"/>
                </a:solidFill>
                <a:latin typeface="Calibri"/>
              </a:rPr>
              <a:t> features contained between </a:t>
            </a:r>
            <a:r>
              <a:rPr b="1" lang="en-US" sz="1600" spc="-1" strike="noStrike">
                <a:solidFill>
                  <a:srgbClr val="4a452a"/>
                </a:solidFill>
                <a:latin typeface="Calibri"/>
              </a:rPr>
              <a:t>6 – 191 null values</a:t>
            </a:r>
            <a:endParaRPr b="0" lang="en-US" sz="1600" spc="-1" strike="noStrike">
              <a:latin typeface="Arial"/>
            </a:endParaRPr>
          </a:p>
          <a:p>
            <a:pPr marL="343080" indent="-342360">
              <a:lnSpc>
                <a:spcPct val="100000"/>
              </a:lnSpc>
              <a:spcBef>
                <a:spcPts val="561"/>
              </a:spcBef>
              <a:spcAft>
                <a:spcPts val="283"/>
              </a:spcAft>
              <a:buClr>
                <a:srgbClr val="4a452a"/>
              </a:buClr>
              <a:buFont typeface="Arial"/>
              <a:buChar char="•"/>
            </a:pPr>
            <a:r>
              <a:rPr b="0" lang="en-US" sz="1600" spc="-1" strike="noStrike">
                <a:solidFill>
                  <a:srgbClr val="4a452a"/>
                </a:solidFill>
                <a:latin typeface="Calibri"/>
              </a:rPr>
              <a:t>For </a:t>
            </a:r>
            <a:r>
              <a:rPr b="1" lang="en-US" sz="1600" spc="-1" strike="noStrike">
                <a:solidFill>
                  <a:srgbClr val="4a452a"/>
                </a:solidFill>
                <a:latin typeface="Calibri"/>
              </a:rPr>
              <a:t>Iquitos</a:t>
            </a:r>
            <a:r>
              <a:rPr b="0" lang="en-US" sz="1600" spc="-1" strike="noStrike">
                <a:solidFill>
                  <a:srgbClr val="4a452a"/>
                </a:solidFill>
                <a:latin typeface="Calibri"/>
              </a:rPr>
              <a:t>, </a:t>
            </a:r>
            <a:r>
              <a:rPr b="1" lang="en-US" sz="1600" spc="-1" strike="noStrike">
                <a:solidFill>
                  <a:srgbClr val="4a452a"/>
                </a:solidFill>
                <a:latin typeface="Calibri"/>
              </a:rPr>
              <a:t>20</a:t>
            </a:r>
            <a:r>
              <a:rPr b="0" lang="en-US" sz="1600" spc="-1" strike="noStrike">
                <a:solidFill>
                  <a:srgbClr val="4a452a"/>
                </a:solidFill>
                <a:latin typeface="Calibri"/>
              </a:rPr>
              <a:t> of the </a:t>
            </a:r>
            <a:r>
              <a:rPr b="1" lang="en-US" sz="1600" spc="-1" strike="noStrike">
                <a:solidFill>
                  <a:srgbClr val="4a452a"/>
                </a:solidFill>
                <a:latin typeface="Calibri"/>
              </a:rPr>
              <a:t>24</a:t>
            </a:r>
            <a:r>
              <a:rPr b="0" lang="en-US" sz="1600" spc="-1" strike="noStrike">
                <a:solidFill>
                  <a:srgbClr val="4a452a"/>
                </a:solidFill>
                <a:latin typeface="Calibri"/>
              </a:rPr>
              <a:t> features contained between </a:t>
            </a:r>
            <a:r>
              <a:rPr b="1" lang="en-US" sz="1600" spc="-1" strike="noStrike">
                <a:solidFill>
                  <a:srgbClr val="4a452a"/>
                </a:solidFill>
                <a:latin typeface="Calibri"/>
              </a:rPr>
              <a:t>3 – 37 null values</a:t>
            </a:r>
            <a:endParaRPr b="0" lang="en-US" sz="1600" spc="-1" strike="noStrike">
              <a:latin typeface="Arial"/>
            </a:endParaRPr>
          </a:p>
          <a:p>
            <a:pPr>
              <a:lnSpc>
                <a:spcPct val="100000"/>
              </a:lnSpc>
              <a:spcBef>
                <a:spcPts val="561"/>
              </a:spcBef>
              <a:spcAft>
                <a:spcPts val="283"/>
              </a:spcAft>
            </a:pPr>
            <a:r>
              <a:rPr b="0" lang="en-US" sz="1600" spc="-1" strike="noStrike">
                <a:solidFill>
                  <a:srgbClr val="4a452a"/>
                </a:solidFill>
                <a:latin typeface="Calibri"/>
              </a:rPr>
              <a:t>Null values were imputed with </a:t>
            </a:r>
            <a:r>
              <a:rPr b="1" lang="en-US" sz="1600" spc="-1" strike="noStrike">
                <a:solidFill>
                  <a:srgbClr val="4a452a"/>
                </a:solidFill>
                <a:latin typeface="Calibri"/>
              </a:rPr>
              <a:t>median</a:t>
            </a:r>
            <a:r>
              <a:rPr b="0" lang="en-US" sz="1600" spc="-1" strike="noStrike">
                <a:solidFill>
                  <a:srgbClr val="4a452a"/>
                </a:solidFill>
                <a:latin typeface="Calibri"/>
              </a:rPr>
              <a:t> values for each ‘month’ and ‘year’. Median values were used rather than means because of outliers (described in the exploratory data analysis). </a:t>
            </a:r>
            <a:endParaRPr b="0" lang="en-US" sz="1600" spc="-1" strike="noStrike">
              <a:latin typeface="Arial"/>
            </a:endParaRPr>
          </a:p>
          <a:p>
            <a:pPr>
              <a:lnSpc>
                <a:spcPct val="100000"/>
              </a:lnSpc>
              <a:spcBef>
                <a:spcPts val="1440"/>
              </a:spcBef>
              <a:spcAft>
                <a:spcPts val="865"/>
              </a:spcAft>
            </a:pPr>
            <a:r>
              <a:rPr b="0" lang="en-US" sz="1600" spc="-1" strike="noStrike" u="sng">
                <a:solidFill>
                  <a:srgbClr val="4a452a"/>
                </a:solidFill>
                <a:uFillTx/>
                <a:latin typeface="Calibri"/>
              </a:rPr>
              <a:t>Unit Conversion</a:t>
            </a:r>
            <a:r>
              <a:rPr b="0" lang="en-US" sz="1600" spc="-1" strike="noStrike">
                <a:solidFill>
                  <a:srgbClr val="4a452a"/>
                </a:solidFill>
                <a:latin typeface="Calibri"/>
              </a:rPr>
              <a:t>:</a:t>
            </a:r>
            <a:endParaRPr b="0" lang="en-US" sz="1600" spc="-1" strike="noStrike">
              <a:latin typeface="Arial"/>
            </a:endParaRPr>
          </a:p>
          <a:p>
            <a:pPr>
              <a:lnSpc>
                <a:spcPct val="100000"/>
              </a:lnSpc>
              <a:spcAft>
                <a:spcPts val="289"/>
              </a:spcAft>
            </a:pPr>
            <a:r>
              <a:rPr b="0" lang="en-US" sz="1600" spc="-1" strike="noStrike">
                <a:solidFill>
                  <a:srgbClr val="4a452a"/>
                </a:solidFill>
                <a:latin typeface="Calibri"/>
              </a:rPr>
              <a:t>For both San Juan and Iquitos, </a:t>
            </a:r>
            <a:r>
              <a:rPr b="1" lang="en-US" sz="1600" spc="-1" strike="noStrike">
                <a:solidFill>
                  <a:srgbClr val="4a452a"/>
                </a:solidFill>
                <a:latin typeface="Calibri"/>
              </a:rPr>
              <a:t>NOAA's GHCN temperatures</a:t>
            </a:r>
            <a:r>
              <a:rPr b="0" lang="en-US" sz="1600" spc="-1" strike="noStrike">
                <a:solidFill>
                  <a:srgbClr val="4a452a"/>
                </a:solidFill>
                <a:latin typeface="Calibri"/>
              </a:rPr>
              <a:t> are in </a:t>
            </a:r>
            <a:r>
              <a:rPr b="1" lang="en-US" sz="1600" spc="-1" strike="noStrike">
                <a:solidFill>
                  <a:srgbClr val="4a452a"/>
                </a:solidFill>
                <a:latin typeface="Calibri"/>
              </a:rPr>
              <a:t>Celsius</a:t>
            </a:r>
            <a:r>
              <a:rPr b="0" lang="en-US" sz="1600" spc="-1" strike="noStrike">
                <a:solidFill>
                  <a:srgbClr val="4a452a"/>
                </a:solidFill>
                <a:latin typeface="Calibri"/>
              </a:rPr>
              <a:t> (degree) while </a:t>
            </a:r>
            <a:r>
              <a:rPr b="1" lang="en-US" sz="1600" spc="-1" strike="noStrike">
                <a:solidFill>
                  <a:srgbClr val="4a452a"/>
                </a:solidFill>
                <a:latin typeface="Calibri"/>
              </a:rPr>
              <a:t>NOAA's NCEP temperatures</a:t>
            </a:r>
            <a:r>
              <a:rPr b="0" lang="en-US" sz="1600" spc="-1" strike="noStrike">
                <a:solidFill>
                  <a:srgbClr val="4a452a"/>
                </a:solidFill>
                <a:latin typeface="Calibri"/>
              </a:rPr>
              <a:t> are in </a:t>
            </a:r>
            <a:r>
              <a:rPr b="1" lang="en-US" sz="1600" spc="-1" strike="noStrike">
                <a:solidFill>
                  <a:srgbClr val="4a452a"/>
                </a:solidFill>
                <a:latin typeface="Calibri"/>
              </a:rPr>
              <a:t>Kelvin</a:t>
            </a:r>
            <a:r>
              <a:rPr b="0" lang="en-US" sz="1600" spc="-1" strike="noStrike">
                <a:solidFill>
                  <a:srgbClr val="4a452a"/>
                </a:solidFill>
                <a:latin typeface="Calibri"/>
              </a:rPr>
              <a:t> (non-degree) measurements. To avoid potential issues with scaling, NOAA’s NCEP temperature Kelvin units were converted to Celsius using the formula: </a:t>
            </a:r>
            <a:r>
              <a:rPr b="1" lang="en-US" sz="1200" spc="-1" strike="noStrike">
                <a:solidFill>
                  <a:srgbClr val="4a452a"/>
                </a:solidFill>
                <a:latin typeface="Bitstream Vera Sans Mono"/>
              </a:rPr>
              <a:t>0K − 273.15 = -273.1°C</a:t>
            </a:r>
            <a:r>
              <a:rPr b="0" lang="en-US" sz="1600" spc="-1" strike="noStrike">
                <a:solidFill>
                  <a:srgbClr val="4a452a"/>
                </a:solidFill>
                <a:latin typeface="Calibri"/>
              </a:rPr>
              <a:t>. Columns were renamed accordingly to reflect unit change.</a:t>
            </a:r>
            <a:endParaRPr b="0" lang="en-US" sz="1600" spc="-1" strike="noStrike">
              <a:latin typeface="Arial"/>
            </a:endParaRPr>
          </a:p>
        </p:txBody>
      </p:sp>
      <p:sp>
        <p:nvSpPr>
          <p:cNvPr id="172" name="CustomShape 3"/>
          <p:cNvSpPr/>
          <p:nvPr/>
        </p:nvSpPr>
        <p:spPr>
          <a:xfrm>
            <a:off x="8595360" y="6675120"/>
            <a:ext cx="548280" cy="182520"/>
          </a:xfrm>
          <a:prstGeom prst="rect">
            <a:avLst/>
          </a:prstGeom>
          <a:solidFill>
            <a:srgbClr val="ffffff"/>
          </a:solidFill>
          <a:ln>
            <a:noFill/>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78200" y="114120"/>
            <a:ext cx="6565680" cy="762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ffffff"/>
                </a:solidFill>
                <a:latin typeface="Calibri"/>
              </a:rPr>
              <a:t>Exploratory Data Analysis</a:t>
            </a:r>
            <a:br/>
            <a:r>
              <a:rPr b="0" lang="en-US" sz="2800" spc="-1" strike="noStrike">
                <a:solidFill>
                  <a:srgbClr val="ffffff"/>
                </a:solidFill>
                <a:latin typeface="Calibri"/>
              </a:rPr>
              <a:t>Training Labels (Total Cases)</a:t>
            </a:r>
            <a:endParaRPr b="0" lang="en-US" sz="2800" spc="-1" strike="noStrike">
              <a:latin typeface="Arial"/>
            </a:endParaRPr>
          </a:p>
        </p:txBody>
      </p:sp>
      <p:sp>
        <p:nvSpPr>
          <p:cNvPr id="174" name="CustomShape 2"/>
          <p:cNvSpPr/>
          <p:nvPr/>
        </p:nvSpPr>
        <p:spPr>
          <a:xfrm>
            <a:off x="2103120" y="5433840"/>
            <a:ext cx="5028840" cy="8226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a452a"/>
              </a:buClr>
              <a:buFont typeface="Arial"/>
              <a:buChar char="•"/>
            </a:pPr>
            <a:r>
              <a:rPr b="0" lang="en-US" sz="1600" spc="-1" strike="noStrike">
                <a:solidFill>
                  <a:srgbClr val="4a452a"/>
                </a:solidFill>
                <a:latin typeface="Calibri"/>
              </a:rPr>
              <a:t>Positively Skewed distributions</a:t>
            </a:r>
            <a:endParaRPr b="0" lang="en-US" sz="1600" spc="-1" strike="noStrike">
              <a:latin typeface="Arial"/>
            </a:endParaRPr>
          </a:p>
          <a:p>
            <a:pPr marL="343080" indent="-342360">
              <a:lnSpc>
                <a:spcPct val="100000"/>
              </a:lnSpc>
              <a:buClr>
                <a:srgbClr val="4a452a"/>
              </a:buClr>
              <a:buFont typeface="Arial"/>
              <a:buChar char="•"/>
            </a:pPr>
            <a:r>
              <a:rPr b="0" lang="en-US" sz="1600" spc="-1" strike="noStrike">
                <a:solidFill>
                  <a:srgbClr val="4a452a"/>
                </a:solidFill>
                <a:latin typeface="Calibri"/>
              </a:rPr>
              <a:t>Predictive model will need to be optimized for outliers</a:t>
            </a:r>
            <a:endParaRPr b="0" lang="en-US" sz="1600" spc="-1" strike="noStrike">
              <a:latin typeface="Arial"/>
            </a:endParaRPr>
          </a:p>
          <a:p>
            <a:pPr marL="343080" indent="-342360">
              <a:lnSpc>
                <a:spcPct val="100000"/>
              </a:lnSpc>
              <a:buClr>
                <a:srgbClr val="4a452a"/>
              </a:buClr>
              <a:buFont typeface="Arial"/>
              <a:buChar char="•"/>
            </a:pPr>
            <a:r>
              <a:rPr b="0" lang="en-US" sz="1600" spc="-1" strike="noStrike">
                <a:solidFill>
                  <a:srgbClr val="4a452a"/>
                </a:solidFill>
                <a:latin typeface="Calibri"/>
              </a:rPr>
              <a:t>Labeled data will need to be normalized</a:t>
            </a:r>
            <a:endParaRPr b="0" lang="en-US" sz="1600" spc="-1" strike="noStrike">
              <a:latin typeface="Arial"/>
            </a:endParaRPr>
          </a:p>
        </p:txBody>
      </p:sp>
      <p:sp>
        <p:nvSpPr>
          <p:cNvPr id="175" name="CustomShape 3"/>
          <p:cNvSpPr/>
          <p:nvPr/>
        </p:nvSpPr>
        <p:spPr>
          <a:xfrm>
            <a:off x="8595360" y="6675120"/>
            <a:ext cx="548280" cy="182520"/>
          </a:xfrm>
          <a:prstGeom prst="rect">
            <a:avLst/>
          </a:prstGeom>
          <a:solidFill>
            <a:srgbClr val="ffffff"/>
          </a:solidFill>
          <a:ln>
            <a:noFill/>
          </a:ln>
        </p:spPr>
        <p:style>
          <a:lnRef idx="0"/>
          <a:fillRef idx="0"/>
          <a:effectRef idx="0"/>
          <a:fontRef idx="minor"/>
        </p:style>
      </p:sp>
      <p:pic>
        <p:nvPicPr>
          <p:cNvPr id="176" name="" descr=""/>
          <p:cNvPicPr/>
          <p:nvPr/>
        </p:nvPicPr>
        <p:blipFill>
          <a:blip r:embed="rId1"/>
          <a:stretch/>
        </p:blipFill>
        <p:spPr>
          <a:xfrm>
            <a:off x="1504080" y="1740960"/>
            <a:ext cx="6157080" cy="3663000"/>
          </a:xfrm>
          <a:prstGeom prst="rect">
            <a:avLst/>
          </a:prstGeom>
          <a:ln>
            <a:solidFill>
              <a:srgbClr val="000000"/>
            </a:solidFill>
          </a:ln>
        </p:spPr>
      </p:pic>
      <p:sp>
        <p:nvSpPr>
          <p:cNvPr id="177" name="CustomShape 4"/>
          <p:cNvSpPr/>
          <p:nvPr/>
        </p:nvSpPr>
        <p:spPr>
          <a:xfrm>
            <a:off x="803520" y="6332760"/>
            <a:ext cx="7664040" cy="292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4a452a"/>
                </a:solidFill>
                <a:latin typeface="Calibri"/>
                <a:ea typeface="Noto Sans CJK SC Regular"/>
              </a:rPr>
              <a:t>One approach to normalize the labeled data will be to apply Logarithmic Transformation.</a:t>
            </a:r>
            <a:endParaRPr b="0" lang="en-US"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78200" y="114120"/>
            <a:ext cx="6565680" cy="762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ffffff"/>
                </a:solidFill>
                <a:latin typeface="Calibri"/>
                <a:ea typeface="Noto Sans CJK SC Regular"/>
              </a:rPr>
              <a:t>Exploratory Data Analysis</a:t>
            </a:r>
            <a:br/>
            <a:r>
              <a:rPr b="0" lang="en-US" sz="2600" spc="-1" strike="noStrike">
                <a:solidFill>
                  <a:srgbClr val="ffffff"/>
                </a:solidFill>
                <a:latin typeface="Calibri"/>
                <a:ea typeface="Noto Sans CJK SC Regular"/>
              </a:rPr>
              <a:t>Total Cases over 53-week Period</a:t>
            </a:r>
            <a:endParaRPr b="0" lang="en-US" sz="2600" spc="-1" strike="noStrike">
              <a:latin typeface="Arial"/>
            </a:endParaRPr>
          </a:p>
        </p:txBody>
      </p:sp>
      <p:sp>
        <p:nvSpPr>
          <p:cNvPr id="179" name="CustomShape 2"/>
          <p:cNvSpPr/>
          <p:nvPr/>
        </p:nvSpPr>
        <p:spPr>
          <a:xfrm>
            <a:off x="914400" y="5433840"/>
            <a:ext cx="7406280" cy="6922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31"/>
              </a:spcBef>
              <a:buClr>
                <a:srgbClr val="4a452a"/>
              </a:buClr>
              <a:buFont typeface="Arial"/>
              <a:buChar char="•"/>
            </a:pPr>
            <a:r>
              <a:rPr b="1" lang="en-US" sz="1600" spc="-1" strike="noStrike">
                <a:solidFill>
                  <a:srgbClr val="4a452a"/>
                </a:solidFill>
                <a:latin typeface="Calibri"/>
              </a:rPr>
              <a:t>More cases</a:t>
            </a:r>
            <a:r>
              <a:rPr b="0" lang="en-US" sz="1600" spc="-1" strike="noStrike">
                <a:solidFill>
                  <a:srgbClr val="4a452a"/>
                </a:solidFill>
                <a:latin typeface="Calibri"/>
              </a:rPr>
              <a:t> reported at the </a:t>
            </a:r>
            <a:r>
              <a:rPr b="1" lang="en-US" sz="1600" spc="-1" strike="noStrike">
                <a:solidFill>
                  <a:srgbClr val="4a452a"/>
                </a:solidFill>
                <a:latin typeface="Calibri"/>
              </a:rPr>
              <a:t>end of the year</a:t>
            </a:r>
            <a:r>
              <a:rPr b="0" lang="en-US" sz="1600" spc="-1" strike="noStrike">
                <a:solidFill>
                  <a:srgbClr val="4a452a"/>
                </a:solidFill>
                <a:latin typeface="Calibri"/>
              </a:rPr>
              <a:t> in </a:t>
            </a:r>
            <a:r>
              <a:rPr b="1" lang="en-US" sz="1600" spc="-1" strike="noStrike">
                <a:solidFill>
                  <a:srgbClr val="4a452a"/>
                </a:solidFill>
                <a:latin typeface="Calibri"/>
              </a:rPr>
              <a:t>San Juan</a:t>
            </a:r>
            <a:r>
              <a:rPr b="0" lang="en-US" sz="1600" spc="-1" strike="noStrike">
                <a:solidFill>
                  <a:srgbClr val="4a452a"/>
                </a:solidFill>
                <a:latin typeface="Calibri"/>
              </a:rPr>
              <a:t> than in </a:t>
            </a:r>
            <a:r>
              <a:rPr b="1" lang="en-US" sz="1600" spc="-1" strike="noStrike">
                <a:solidFill>
                  <a:srgbClr val="4a452a"/>
                </a:solidFill>
                <a:latin typeface="Calibri"/>
              </a:rPr>
              <a:t>beginning of year</a:t>
            </a:r>
            <a:endParaRPr b="0" lang="en-US" sz="1600" spc="-1" strike="noStrike">
              <a:latin typeface="Arial"/>
            </a:endParaRPr>
          </a:p>
          <a:p>
            <a:pPr marL="343080" indent="-342360">
              <a:lnSpc>
                <a:spcPct val="100000"/>
              </a:lnSpc>
              <a:spcBef>
                <a:spcPts val="431"/>
              </a:spcBef>
              <a:buClr>
                <a:srgbClr val="4a452a"/>
              </a:buClr>
              <a:buFont typeface="Arial"/>
              <a:buChar char="•"/>
            </a:pPr>
            <a:r>
              <a:rPr b="0" lang="en-US" sz="1600" spc="-1" strike="noStrike">
                <a:solidFill>
                  <a:srgbClr val="4a452a"/>
                </a:solidFill>
                <a:latin typeface="Calibri"/>
              </a:rPr>
              <a:t>Similar trend in number of cases reported in </a:t>
            </a:r>
            <a:r>
              <a:rPr b="1" lang="en-US" sz="1600" spc="-1" strike="noStrike">
                <a:solidFill>
                  <a:srgbClr val="4a452a"/>
                </a:solidFill>
                <a:latin typeface="Calibri"/>
              </a:rPr>
              <a:t>Iquitos</a:t>
            </a:r>
            <a:r>
              <a:rPr b="0" lang="en-US" sz="1600" spc="-1" strike="noStrike">
                <a:solidFill>
                  <a:srgbClr val="4a452a"/>
                </a:solidFill>
                <a:latin typeface="Calibri"/>
              </a:rPr>
              <a:t> as for </a:t>
            </a:r>
            <a:r>
              <a:rPr b="1" lang="en-US" sz="1600" spc="-1" strike="noStrike">
                <a:solidFill>
                  <a:srgbClr val="4a452a"/>
                </a:solidFill>
                <a:latin typeface="Calibri"/>
              </a:rPr>
              <a:t>San Juan</a:t>
            </a:r>
            <a:endParaRPr b="0" lang="en-US" sz="1600" spc="-1" strike="noStrike">
              <a:latin typeface="Arial"/>
            </a:endParaRPr>
          </a:p>
        </p:txBody>
      </p:sp>
      <p:sp>
        <p:nvSpPr>
          <p:cNvPr id="180" name="CustomShape 3"/>
          <p:cNvSpPr/>
          <p:nvPr/>
        </p:nvSpPr>
        <p:spPr>
          <a:xfrm>
            <a:off x="8595360" y="6675120"/>
            <a:ext cx="548280" cy="182520"/>
          </a:xfrm>
          <a:prstGeom prst="rect">
            <a:avLst/>
          </a:prstGeom>
          <a:solidFill>
            <a:srgbClr val="ffffff"/>
          </a:solidFill>
          <a:ln>
            <a:noFill/>
          </a:ln>
        </p:spPr>
        <p:style>
          <a:lnRef idx="0"/>
          <a:fillRef idx="0"/>
          <a:effectRef idx="0"/>
          <a:fontRef idx="minor"/>
        </p:style>
      </p:sp>
      <p:sp>
        <p:nvSpPr>
          <p:cNvPr id="181" name="CustomShape 4"/>
          <p:cNvSpPr/>
          <p:nvPr/>
        </p:nvSpPr>
        <p:spPr>
          <a:xfrm>
            <a:off x="1055520" y="6260760"/>
            <a:ext cx="7242840" cy="292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4a452a"/>
                </a:solidFill>
                <a:latin typeface="Calibri"/>
                <a:ea typeface="Noto Sans CJK SC Regular"/>
              </a:rPr>
              <a:t>To illustrate further, apply Decomposition Time Series to Total Cases for both cities.</a:t>
            </a:r>
            <a:endParaRPr b="0" lang="en-US" sz="1600" spc="-1" strike="noStrike">
              <a:latin typeface="Arial"/>
            </a:endParaRPr>
          </a:p>
        </p:txBody>
      </p:sp>
      <p:pic>
        <p:nvPicPr>
          <p:cNvPr id="182" name="" descr=""/>
          <p:cNvPicPr/>
          <p:nvPr/>
        </p:nvPicPr>
        <p:blipFill>
          <a:blip r:embed="rId1"/>
          <a:stretch/>
        </p:blipFill>
        <p:spPr>
          <a:xfrm>
            <a:off x="2011680" y="1773360"/>
            <a:ext cx="5257440" cy="3620520"/>
          </a:xfrm>
          <a:prstGeom prst="rect">
            <a:avLst/>
          </a:prstGeom>
          <a:ln>
            <a:solidFill>
              <a:srgbClr val="000000"/>
            </a:solid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78200" y="114120"/>
            <a:ext cx="6565680" cy="762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ffffff"/>
                </a:solidFill>
                <a:latin typeface="Calibri"/>
                <a:ea typeface="Noto Sans CJK SC Regular"/>
              </a:rPr>
              <a:t>Exploratory Data Analysis</a:t>
            </a:r>
            <a:br/>
            <a:r>
              <a:rPr b="0" lang="en-US" sz="2600" spc="-1" strike="noStrike">
                <a:solidFill>
                  <a:srgbClr val="ffffff"/>
                </a:solidFill>
                <a:latin typeface="Calibri"/>
                <a:ea typeface="Noto Sans CJK SC Regular"/>
              </a:rPr>
              <a:t>Time Series Decomposition</a:t>
            </a:r>
            <a:endParaRPr b="0" lang="en-US" sz="2600" spc="-1" strike="noStrike">
              <a:latin typeface="Arial"/>
            </a:endParaRPr>
          </a:p>
        </p:txBody>
      </p:sp>
      <p:sp>
        <p:nvSpPr>
          <p:cNvPr id="184" name="CustomShape 2"/>
          <p:cNvSpPr/>
          <p:nvPr/>
        </p:nvSpPr>
        <p:spPr>
          <a:xfrm>
            <a:off x="748080" y="3713040"/>
            <a:ext cx="3529800" cy="2285640"/>
          </a:xfrm>
          <a:prstGeom prst="rect">
            <a:avLst/>
          </a:prstGeom>
          <a:noFill/>
          <a:ln>
            <a:noFill/>
          </a:ln>
        </p:spPr>
        <p:style>
          <a:lnRef idx="0"/>
          <a:fillRef idx="0"/>
          <a:effectRef idx="0"/>
          <a:fontRef idx="minor"/>
        </p:style>
        <p:txBody>
          <a:bodyPr lIns="90000" rIns="90000" tIns="45000" bIns="45000" anchor="ctr"/>
          <a:p>
            <a:pPr marL="343080" indent="-342360">
              <a:lnSpc>
                <a:spcPct val="100000"/>
              </a:lnSpc>
              <a:spcBef>
                <a:spcPts val="714"/>
              </a:spcBef>
              <a:spcAft>
                <a:spcPts val="283"/>
              </a:spcAft>
              <a:buClr>
                <a:srgbClr val="4a452a"/>
              </a:buClr>
              <a:buFont typeface="Arial"/>
              <a:buChar char="•"/>
            </a:pPr>
            <a:r>
              <a:rPr b="1" lang="en-US" sz="2000" spc="-1" strike="noStrike">
                <a:solidFill>
                  <a:srgbClr val="4a452a"/>
                </a:solidFill>
                <a:latin typeface="Calibri"/>
              </a:rPr>
              <a:t>Strong Seasonality</a:t>
            </a:r>
            <a:endParaRPr b="0" lang="en-US" sz="2000" spc="-1" strike="noStrike">
              <a:latin typeface="Arial"/>
            </a:endParaRPr>
          </a:p>
          <a:p>
            <a:pPr marL="343080" indent="-342360">
              <a:lnSpc>
                <a:spcPct val="100000"/>
              </a:lnSpc>
              <a:spcBef>
                <a:spcPts val="714"/>
              </a:spcBef>
              <a:spcAft>
                <a:spcPts val="283"/>
              </a:spcAft>
              <a:buClr>
                <a:srgbClr val="4a452a"/>
              </a:buClr>
              <a:buFont typeface="Arial"/>
              <a:buChar char="•"/>
            </a:pPr>
            <a:r>
              <a:rPr b="1" lang="en-US" sz="2000" spc="-1" strike="noStrike">
                <a:solidFill>
                  <a:srgbClr val="4a452a"/>
                </a:solidFill>
                <a:latin typeface="Calibri"/>
              </a:rPr>
              <a:t>Downward Trend</a:t>
            </a:r>
            <a:endParaRPr b="0" lang="en-US" sz="2000" spc="-1" strike="noStrike">
              <a:latin typeface="Arial"/>
            </a:endParaRPr>
          </a:p>
          <a:p>
            <a:pPr marL="343080" indent="-342360">
              <a:lnSpc>
                <a:spcPct val="100000"/>
              </a:lnSpc>
              <a:spcBef>
                <a:spcPts val="714"/>
              </a:spcBef>
              <a:spcAft>
                <a:spcPts val="283"/>
              </a:spcAft>
              <a:buClr>
                <a:srgbClr val="4a452a"/>
              </a:buClr>
              <a:buFont typeface="Arial"/>
              <a:buChar char="•"/>
            </a:pPr>
            <a:r>
              <a:rPr b="1" lang="en-US" sz="2000" spc="-1" strike="noStrike">
                <a:solidFill>
                  <a:srgbClr val="4a452a"/>
                </a:solidFill>
                <a:latin typeface="Calibri"/>
              </a:rPr>
              <a:t>Cyclic Behavior</a:t>
            </a:r>
            <a:endParaRPr b="0" lang="en-US" sz="2000" spc="-1" strike="noStrike">
              <a:latin typeface="Arial"/>
            </a:endParaRPr>
          </a:p>
          <a:p>
            <a:pPr marL="343080" indent="-342360">
              <a:lnSpc>
                <a:spcPct val="100000"/>
              </a:lnSpc>
              <a:spcBef>
                <a:spcPts val="714"/>
              </a:spcBef>
              <a:spcAft>
                <a:spcPts val="283"/>
              </a:spcAft>
              <a:buClr>
                <a:srgbClr val="4a452a"/>
              </a:buClr>
              <a:buFont typeface="Arial"/>
              <a:buChar char="•"/>
            </a:pPr>
            <a:r>
              <a:rPr b="1" lang="en-US" sz="2000" spc="-1" strike="noStrike">
                <a:solidFill>
                  <a:srgbClr val="4a452a"/>
                </a:solidFill>
                <a:latin typeface="Calibri"/>
              </a:rPr>
              <a:t>Residual shows seasonality with cyclic behavior</a:t>
            </a:r>
            <a:endParaRPr b="0" lang="en-US" sz="2000" spc="-1" strike="noStrike">
              <a:latin typeface="Arial"/>
            </a:endParaRPr>
          </a:p>
        </p:txBody>
      </p:sp>
      <p:sp>
        <p:nvSpPr>
          <p:cNvPr id="185" name="CustomShape 3"/>
          <p:cNvSpPr/>
          <p:nvPr/>
        </p:nvSpPr>
        <p:spPr>
          <a:xfrm>
            <a:off x="8595360" y="6675120"/>
            <a:ext cx="548280" cy="182520"/>
          </a:xfrm>
          <a:prstGeom prst="rect">
            <a:avLst/>
          </a:prstGeom>
          <a:solidFill>
            <a:srgbClr val="ffffff"/>
          </a:solidFill>
          <a:ln>
            <a:noFill/>
          </a:ln>
        </p:spPr>
        <p:style>
          <a:lnRef idx="0"/>
          <a:fillRef idx="0"/>
          <a:effectRef idx="0"/>
          <a:fontRef idx="minor"/>
        </p:style>
      </p:sp>
      <p:pic>
        <p:nvPicPr>
          <p:cNvPr id="186" name="" descr=""/>
          <p:cNvPicPr/>
          <p:nvPr/>
        </p:nvPicPr>
        <p:blipFill>
          <a:blip r:embed="rId1"/>
          <a:stretch/>
        </p:blipFill>
        <p:spPr>
          <a:xfrm>
            <a:off x="633960" y="2201040"/>
            <a:ext cx="3657240" cy="1435320"/>
          </a:xfrm>
          <a:prstGeom prst="rect">
            <a:avLst/>
          </a:prstGeom>
          <a:ln>
            <a:solidFill>
              <a:srgbClr val="000000"/>
            </a:solidFill>
          </a:ln>
        </p:spPr>
      </p:pic>
      <p:pic>
        <p:nvPicPr>
          <p:cNvPr id="187" name="" descr=""/>
          <p:cNvPicPr/>
          <p:nvPr/>
        </p:nvPicPr>
        <p:blipFill>
          <a:blip r:embed="rId2"/>
          <a:stretch/>
        </p:blipFill>
        <p:spPr>
          <a:xfrm>
            <a:off x="4837680" y="2174040"/>
            <a:ext cx="3657240" cy="1444320"/>
          </a:xfrm>
          <a:prstGeom prst="rect">
            <a:avLst/>
          </a:prstGeom>
          <a:ln>
            <a:solidFill>
              <a:srgbClr val="000000"/>
            </a:solidFill>
          </a:ln>
        </p:spPr>
      </p:pic>
      <p:sp>
        <p:nvSpPr>
          <p:cNvPr id="188" name="CustomShape 4"/>
          <p:cNvSpPr/>
          <p:nvPr/>
        </p:nvSpPr>
        <p:spPr>
          <a:xfrm>
            <a:off x="1900800" y="1884240"/>
            <a:ext cx="1188360" cy="34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600" spc="-1" strike="noStrike">
                <a:latin typeface="Calibri"/>
              </a:rPr>
              <a:t>San Juan</a:t>
            </a:r>
            <a:endParaRPr b="0" lang="en-US" sz="1600" spc="-1" strike="noStrike">
              <a:latin typeface="Arial"/>
            </a:endParaRPr>
          </a:p>
        </p:txBody>
      </p:sp>
      <p:sp>
        <p:nvSpPr>
          <p:cNvPr id="189" name="CustomShape 5"/>
          <p:cNvSpPr/>
          <p:nvPr/>
        </p:nvSpPr>
        <p:spPr>
          <a:xfrm>
            <a:off x="6148800" y="1848240"/>
            <a:ext cx="1188360" cy="345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600" spc="-1" strike="noStrike">
                <a:latin typeface="Calibri"/>
              </a:rPr>
              <a:t>Iquitos</a:t>
            </a:r>
            <a:endParaRPr b="0" lang="en-US" sz="1600" spc="-1" strike="noStrike">
              <a:latin typeface="Arial"/>
            </a:endParaRPr>
          </a:p>
        </p:txBody>
      </p:sp>
      <p:sp>
        <p:nvSpPr>
          <p:cNvPr id="190" name="CustomShape 6"/>
          <p:cNvSpPr/>
          <p:nvPr/>
        </p:nvSpPr>
        <p:spPr>
          <a:xfrm>
            <a:off x="4924080" y="3713040"/>
            <a:ext cx="3529800" cy="2285640"/>
          </a:xfrm>
          <a:prstGeom prst="rect">
            <a:avLst/>
          </a:prstGeom>
          <a:noFill/>
          <a:ln>
            <a:noFill/>
          </a:ln>
        </p:spPr>
        <p:style>
          <a:lnRef idx="0"/>
          <a:fillRef idx="0"/>
          <a:effectRef idx="0"/>
          <a:fontRef idx="minor"/>
        </p:style>
        <p:txBody>
          <a:bodyPr lIns="90000" rIns="90000" tIns="45000" bIns="45000" anchor="ctr"/>
          <a:p>
            <a:pPr marL="343080" indent="-342360">
              <a:lnSpc>
                <a:spcPct val="100000"/>
              </a:lnSpc>
              <a:spcBef>
                <a:spcPts val="714"/>
              </a:spcBef>
              <a:spcAft>
                <a:spcPts val="283"/>
              </a:spcAft>
              <a:buClr>
                <a:srgbClr val="4a452a"/>
              </a:buClr>
              <a:buFont typeface="Arial"/>
              <a:buChar char="•"/>
            </a:pPr>
            <a:r>
              <a:rPr b="1" lang="en-US" sz="2000" spc="-1" strike="noStrike">
                <a:solidFill>
                  <a:srgbClr val="4a452a"/>
                </a:solidFill>
                <a:latin typeface="Calibri"/>
              </a:rPr>
              <a:t>Strong Seasonality</a:t>
            </a:r>
            <a:endParaRPr b="0" lang="en-US" sz="2000" spc="-1" strike="noStrike">
              <a:latin typeface="Arial"/>
            </a:endParaRPr>
          </a:p>
          <a:p>
            <a:pPr marL="343080" indent="-342360">
              <a:lnSpc>
                <a:spcPct val="100000"/>
              </a:lnSpc>
              <a:spcBef>
                <a:spcPts val="714"/>
              </a:spcBef>
              <a:spcAft>
                <a:spcPts val="283"/>
              </a:spcAft>
              <a:buClr>
                <a:srgbClr val="4a452a"/>
              </a:buClr>
              <a:buFont typeface="Arial"/>
              <a:buChar char="•"/>
            </a:pPr>
            <a:r>
              <a:rPr b="1" lang="en-US" sz="2000" spc="-1" strike="noStrike">
                <a:solidFill>
                  <a:srgbClr val="4a452a"/>
                </a:solidFill>
                <a:latin typeface="Calibri"/>
              </a:rPr>
              <a:t>Upward Trend</a:t>
            </a:r>
            <a:endParaRPr b="0" lang="en-US" sz="2000" spc="-1" strike="noStrike">
              <a:latin typeface="Arial"/>
            </a:endParaRPr>
          </a:p>
          <a:p>
            <a:pPr marL="343080" indent="-342360">
              <a:lnSpc>
                <a:spcPct val="100000"/>
              </a:lnSpc>
              <a:spcBef>
                <a:spcPts val="714"/>
              </a:spcBef>
              <a:spcAft>
                <a:spcPts val="283"/>
              </a:spcAft>
              <a:buClr>
                <a:srgbClr val="4a452a"/>
              </a:buClr>
              <a:buFont typeface="Arial"/>
              <a:buChar char="•"/>
            </a:pPr>
            <a:r>
              <a:rPr b="1" lang="en-US" sz="2000" spc="-1" strike="noStrike">
                <a:solidFill>
                  <a:srgbClr val="4a452a"/>
                </a:solidFill>
                <a:latin typeface="Calibri"/>
              </a:rPr>
              <a:t>Cyclic Behavior</a:t>
            </a:r>
            <a:endParaRPr b="0" lang="en-US" sz="2000" spc="-1" strike="noStrike">
              <a:latin typeface="Arial"/>
            </a:endParaRPr>
          </a:p>
          <a:p>
            <a:pPr marL="343080" indent="-342360">
              <a:lnSpc>
                <a:spcPct val="100000"/>
              </a:lnSpc>
              <a:spcBef>
                <a:spcPts val="714"/>
              </a:spcBef>
              <a:spcAft>
                <a:spcPts val="283"/>
              </a:spcAft>
              <a:buClr>
                <a:srgbClr val="4a452a"/>
              </a:buClr>
              <a:buFont typeface="Arial"/>
              <a:buChar char="•"/>
            </a:pPr>
            <a:r>
              <a:rPr b="1" lang="en-US" sz="2000" spc="-1" strike="noStrike">
                <a:solidFill>
                  <a:srgbClr val="4a452a"/>
                </a:solidFill>
                <a:latin typeface="Calibri"/>
              </a:rPr>
              <a:t>Residual shows seasonality with cyclic behavior</a:t>
            </a: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78200" y="114120"/>
            <a:ext cx="6565680" cy="762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ffffff"/>
                </a:solidFill>
                <a:latin typeface="Calibri"/>
              </a:rPr>
              <a:t>Exploratory Data Analysis</a:t>
            </a:r>
            <a:br/>
            <a:r>
              <a:rPr b="0" lang="en-US" sz="2600" spc="-1" strike="noStrike">
                <a:solidFill>
                  <a:srgbClr val="ffffff"/>
                </a:solidFill>
                <a:latin typeface="Calibri"/>
              </a:rPr>
              <a:t>Outliers for Training Labels</a:t>
            </a:r>
            <a:endParaRPr b="0" lang="en-US" sz="2600" spc="-1" strike="noStrike">
              <a:latin typeface="Arial"/>
            </a:endParaRPr>
          </a:p>
        </p:txBody>
      </p:sp>
      <p:sp>
        <p:nvSpPr>
          <p:cNvPr id="192" name="CustomShape 2"/>
          <p:cNvSpPr/>
          <p:nvPr/>
        </p:nvSpPr>
        <p:spPr>
          <a:xfrm>
            <a:off x="8595360" y="6675120"/>
            <a:ext cx="548280" cy="182520"/>
          </a:xfrm>
          <a:prstGeom prst="rect">
            <a:avLst/>
          </a:prstGeom>
          <a:solidFill>
            <a:srgbClr val="ffffff"/>
          </a:solidFill>
          <a:ln>
            <a:noFill/>
          </a:ln>
        </p:spPr>
        <p:style>
          <a:lnRef idx="0"/>
          <a:fillRef idx="0"/>
          <a:effectRef idx="0"/>
          <a:fontRef idx="minor"/>
        </p:style>
      </p:sp>
      <p:sp>
        <p:nvSpPr>
          <p:cNvPr id="193" name="CustomShape 3"/>
          <p:cNvSpPr/>
          <p:nvPr/>
        </p:nvSpPr>
        <p:spPr>
          <a:xfrm>
            <a:off x="221760" y="1831680"/>
            <a:ext cx="5264280" cy="819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4a452a"/>
                </a:solidFill>
                <a:latin typeface="Calibri"/>
                <a:ea typeface="Noto Sans CJK SC Regular"/>
              </a:rPr>
              <a:t>Z-scores with a threshold &gt; 3 used to detect outliers. </a:t>
            </a:r>
            <a:endParaRPr b="0" lang="en-US" sz="1800" spc="-1" strike="noStrike">
              <a:latin typeface="Arial"/>
            </a:endParaRPr>
          </a:p>
          <a:p>
            <a:pPr marL="216000" indent="-215640">
              <a:lnSpc>
                <a:spcPct val="100000"/>
              </a:lnSpc>
              <a:spcBef>
                <a:spcPts val="283"/>
              </a:spcBef>
              <a:spcAft>
                <a:spcPts val="283"/>
              </a:spcAft>
              <a:buClr>
                <a:srgbClr val="000000"/>
              </a:buClr>
              <a:buSzPct val="45000"/>
              <a:buFont typeface="Wingdings" charset="2"/>
              <a:buChar char=""/>
            </a:pPr>
            <a:r>
              <a:rPr b="1" lang="en-US" sz="1400" spc="-1" strike="noStrike">
                <a:solidFill>
                  <a:srgbClr val="4a452a"/>
                </a:solidFill>
                <a:latin typeface="Calibri"/>
                <a:ea typeface="Noto Sans CJK SC Regular"/>
              </a:rPr>
              <a:t>20 outliers</a:t>
            </a:r>
            <a:r>
              <a:rPr b="0" lang="en-US" sz="1400" spc="-1" strike="noStrike">
                <a:solidFill>
                  <a:srgbClr val="4a452a"/>
                </a:solidFill>
                <a:latin typeface="Calibri"/>
                <a:ea typeface="Noto Sans CJK SC Regular"/>
              </a:rPr>
              <a:t> in the</a:t>
            </a:r>
            <a:r>
              <a:rPr b="1" lang="en-US" sz="1400" spc="-1" strike="noStrike">
                <a:solidFill>
                  <a:srgbClr val="4a452a"/>
                </a:solidFill>
                <a:latin typeface="Calibri"/>
                <a:ea typeface="Noto Sans CJK SC Regular"/>
              </a:rPr>
              <a:t> San Juan</a:t>
            </a:r>
            <a:r>
              <a:rPr b="0" lang="en-US" sz="1400" spc="-1" strike="noStrike">
                <a:solidFill>
                  <a:srgbClr val="4a452a"/>
                </a:solidFill>
                <a:latin typeface="Calibri"/>
                <a:ea typeface="Noto Sans CJK SC Regular"/>
              </a:rPr>
              <a:t> label data</a:t>
            </a:r>
            <a:endParaRPr b="0" lang="en-US" sz="1400" spc="-1" strike="noStrike">
              <a:latin typeface="Arial"/>
            </a:endParaRPr>
          </a:p>
          <a:p>
            <a:pPr marL="216000" indent="-215640">
              <a:lnSpc>
                <a:spcPct val="100000"/>
              </a:lnSpc>
              <a:spcBef>
                <a:spcPts val="283"/>
              </a:spcBef>
              <a:spcAft>
                <a:spcPts val="283"/>
              </a:spcAft>
              <a:buClr>
                <a:srgbClr val="000000"/>
              </a:buClr>
              <a:buSzPct val="45000"/>
              <a:buFont typeface="Wingdings" charset="2"/>
              <a:buChar char=""/>
            </a:pPr>
            <a:r>
              <a:rPr b="1" lang="en-US" sz="1400" spc="-1" strike="noStrike">
                <a:solidFill>
                  <a:srgbClr val="4a452a"/>
                </a:solidFill>
                <a:latin typeface="Calibri"/>
                <a:ea typeface="Noto Sans CJK SC Regular"/>
              </a:rPr>
              <a:t>7 outliers</a:t>
            </a:r>
            <a:r>
              <a:rPr b="0" lang="en-US" sz="1400" spc="-1" strike="noStrike">
                <a:solidFill>
                  <a:srgbClr val="4a452a"/>
                </a:solidFill>
                <a:latin typeface="Calibri"/>
                <a:ea typeface="Noto Sans CJK SC Regular"/>
              </a:rPr>
              <a:t> in the </a:t>
            </a:r>
            <a:r>
              <a:rPr b="1" lang="en-US" sz="1400" spc="-1" strike="noStrike">
                <a:solidFill>
                  <a:srgbClr val="4a452a"/>
                </a:solidFill>
                <a:latin typeface="Calibri"/>
                <a:ea typeface="Noto Sans CJK SC Regular"/>
              </a:rPr>
              <a:t>Iquitos</a:t>
            </a:r>
            <a:r>
              <a:rPr b="0" lang="en-US" sz="1400" spc="-1" strike="noStrike">
                <a:solidFill>
                  <a:srgbClr val="4a452a"/>
                </a:solidFill>
                <a:latin typeface="Calibri"/>
                <a:ea typeface="Noto Sans CJK SC Regular"/>
              </a:rPr>
              <a:t> label data</a:t>
            </a:r>
            <a:endParaRPr b="0" lang="en-US" sz="1400" spc="-1" strike="noStrike">
              <a:latin typeface="Arial"/>
            </a:endParaRPr>
          </a:p>
        </p:txBody>
      </p:sp>
      <p:pic>
        <p:nvPicPr>
          <p:cNvPr id="194" name="" descr=""/>
          <p:cNvPicPr/>
          <p:nvPr/>
        </p:nvPicPr>
        <p:blipFill>
          <a:blip r:embed="rId1"/>
          <a:stretch/>
        </p:blipFill>
        <p:spPr>
          <a:xfrm>
            <a:off x="5699520" y="1900800"/>
            <a:ext cx="3282480" cy="4571640"/>
          </a:xfrm>
          <a:prstGeom prst="rect">
            <a:avLst/>
          </a:prstGeom>
          <a:ln>
            <a:solidFill>
              <a:srgbClr val="000000"/>
            </a:solidFill>
          </a:ln>
        </p:spPr>
      </p:pic>
      <p:pic>
        <p:nvPicPr>
          <p:cNvPr id="195" name="" descr=""/>
          <p:cNvPicPr/>
          <p:nvPr/>
        </p:nvPicPr>
        <p:blipFill>
          <a:blip r:embed="rId2"/>
          <a:stretch/>
        </p:blipFill>
        <p:spPr>
          <a:xfrm>
            <a:off x="603360" y="2990160"/>
            <a:ext cx="2285640" cy="3501720"/>
          </a:xfrm>
          <a:prstGeom prst="rect">
            <a:avLst/>
          </a:prstGeom>
          <a:ln>
            <a:solidFill>
              <a:srgbClr val="000000"/>
            </a:solidFill>
          </a:ln>
        </p:spPr>
      </p:pic>
      <p:pic>
        <p:nvPicPr>
          <p:cNvPr id="196" name="" descr=""/>
          <p:cNvPicPr/>
          <p:nvPr/>
        </p:nvPicPr>
        <p:blipFill>
          <a:blip r:embed="rId3"/>
          <a:stretch/>
        </p:blipFill>
        <p:spPr>
          <a:xfrm>
            <a:off x="3125520" y="3950640"/>
            <a:ext cx="2285640" cy="1407960"/>
          </a:xfrm>
          <a:prstGeom prst="rect">
            <a:avLst/>
          </a:prstGeom>
          <a:ln>
            <a:solidFill>
              <a:srgbClr val="000000"/>
            </a:solidFill>
          </a:ln>
        </p:spPr>
      </p:pic>
      <p:sp>
        <p:nvSpPr>
          <p:cNvPr id="197" name="CustomShape 4"/>
          <p:cNvSpPr/>
          <p:nvPr/>
        </p:nvSpPr>
        <p:spPr>
          <a:xfrm>
            <a:off x="1257840" y="2743200"/>
            <a:ext cx="914040" cy="268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latin typeface="Calibri"/>
              </a:rPr>
              <a:t>San Juan</a:t>
            </a:r>
            <a:endParaRPr b="0" lang="en-US" sz="1400" spc="-1" strike="noStrike">
              <a:latin typeface="Arial"/>
            </a:endParaRPr>
          </a:p>
        </p:txBody>
      </p:sp>
      <p:sp>
        <p:nvSpPr>
          <p:cNvPr id="198" name="CustomShape 5"/>
          <p:cNvSpPr/>
          <p:nvPr/>
        </p:nvSpPr>
        <p:spPr>
          <a:xfrm>
            <a:off x="3813840" y="3679560"/>
            <a:ext cx="914040" cy="268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latin typeface="Calibri"/>
              </a:rPr>
              <a:t>Iquitos</a:t>
            </a:r>
            <a:endParaRPr b="0" lang="en-US" sz="1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1398</TotalTime>
  <Application>LibreOffice/6.0.7.3$Linux_X86_64 LibreOffice_project/00m0$Build-3</Application>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2013-08-21T19:17:07Z</dcterms:created>
  <dc:creator>Julian</dc:creator>
  <dc:description/>
  <dc:language>en-US</dc:language>
  <cp:lastModifiedBy/>
  <dcterms:modified xsi:type="dcterms:W3CDTF">2019-03-09T22:42:32Z</dcterms:modified>
  <cp:revision>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vt:i4>
  </property>
</Properties>
</file>