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8880" cy="762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</a:t>
            </a:r>
            <a:r>
              <a:rPr b="0" lang="en-US" sz="2000" spc="-1" strike="noStrike">
                <a:latin typeface="Arial"/>
              </a:rPr>
              <a:t>ve</a:t>
            </a:r>
            <a:r>
              <a:rPr b="0" lang="en-US" sz="2000" spc="-1" strike="noStrike">
                <a:latin typeface="Arial"/>
              </a:rPr>
              <a:t>nt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utli</a:t>
            </a:r>
            <a:r>
              <a:rPr b="0" lang="en-US" sz="2000" spc="-1" strike="noStrike">
                <a:latin typeface="Arial"/>
              </a:rPr>
              <a:t>ne </a:t>
            </a:r>
            <a:r>
              <a:rPr b="0" lang="en-US" sz="2000" spc="-1" strike="noStrike">
                <a:latin typeface="Arial"/>
              </a:rPr>
              <a:t>Le</a:t>
            </a:r>
            <a:r>
              <a:rPr b="0" lang="en-US" sz="2000" spc="-1" strike="noStrike">
                <a:latin typeface="Arial"/>
              </a:rPr>
              <a:t>ve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slideLayout" Target="../slideLayouts/slideLayout2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money.com/money/5416792/baseball-attendance-continues-slide/" TargetMode="External"/><Relationship Id="rId2" Type="http://schemas.openxmlformats.org/officeDocument/2006/relationships/slideLayout" Target="../slideLayouts/slideLayout2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0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0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0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0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0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468880" y="3429000"/>
            <a:ext cx="6556320" cy="16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Pitch Prediction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Can we predict the next pitch?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468880" y="5108760"/>
            <a:ext cx="655632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600" spc="-1" strike="noStrike">
                <a:solidFill>
                  <a:srgbClr val="fac090"/>
                </a:solidFill>
                <a:latin typeface="Calibri"/>
              </a:rPr>
              <a:t>Springboard Data Science Career Track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2414880" y="5843520"/>
            <a:ext cx="6546240" cy="8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Mark Rojas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28680" y="527760"/>
            <a:ext cx="651672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Pitch Type Consistency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371600" y="4937760"/>
            <a:ext cx="7406640" cy="144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We continue to see roughly the same ratios of Fastballs, Sliders, Cutters, Curveballs, and Change-ups thrown from year-to-year.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From 2016-2018, the percent of Fastballs has decreased slightly while Cutters have increased.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85" name="Group 3"/>
          <p:cNvGrpSpPr/>
          <p:nvPr/>
        </p:nvGrpSpPr>
        <p:grpSpPr>
          <a:xfrm>
            <a:off x="2926080" y="1527120"/>
            <a:ext cx="4304160" cy="3237480"/>
            <a:chOff x="2926080" y="1527120"/>
            <a:chExt cx="4304160" cy="3237480"/>
          </a:xfrm>
        </p:grpSpPr>
        <p:pic>
          <p:nvPicPr>
            <p:cNvPr id="186" name="" descr=""/>
            <p:cNvPicPr/>
            <p:nvPr/>
          </p:nvPicPr>
          <p:blipFill>
            <a:blip r:embed="rId1"/>
            <a:stretch/>
          </p:blipFill>
          <p:spPr>
            <a:xfrm>
              <a:off x="2932560" y="1840320"/>
              <a:ext cx="4297680" cy="292428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sp>
          <p:nvSpPr>
            <p:cNvPr id="187" name="TextShape 4"/>
            <p:cNvSpPr txBox="1"/>
            <p:nvPr/>
          </p:nvSpPr>
          <p:spPr>
            <a:xfrm>
              <a:off x="2926080" y="1527120"/>
              <a:ext cx="4304160" cy="3132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pPr algn="ctr"/>
              <a:r>
                <a:rPr b="1" lang="en-US" sz="1400" spc="-1" strike="noStrike">
                  <a:latin typeface="Arial"/>
                </a:rPr>
                <a:t>Percent of Pitch Types Thrown from 2016 - 2018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128680" y="527760"/>
            <a:ext cx="651672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The Dataset – Sportradar API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640160" y="1521360"/>
            <a:ext cx="2560320" cy="228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US" sz="1800" spc="-1" strike="noStrike" u="sng">
                <a:uFillTx/>
                <a:latin typeface="Arial"/>
              </a:rPr>
              <a:t>Past Events:</a:t>
            </a:r>
            <a:endParaRPr b="0" lang="en-US" sz="1800" spc="-1" strike="noStrike">
              <a:latin typeface="Arial"/>
            </a:endParaRPr>
          </a:p>
          <a:p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Pitch Type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Pitch Velocity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Pitch Location</a:t>
            </a:r>
            <a:r>
              <a:rPr b="1" lang="en-US" sz="1500" spc="-1" strike="noStrike"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Pitch Outcome</a:t>
            </a:r>
            <a:r>
              <a:rPr b="1" lang="en-US" sz="1500" spc="-1" strike="noStrike"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Pitch Sequences</a:t>
            </a:r>
            <a:r>
              <a:rPr b="1" lang="en-US" sz="1500" spc="-1" strike="noStrike"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Hit Type</a:t>
            </a:r>
            <a:r>
              <a:rPr b="1" lang="en-US" sz="1500" spc="-1" strike="noStrike"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Hit Zone</a:t>
            </a:r>
            <a:r>
              <a:rPr b="1" lang="en-US" sz="1500" spc="-1" strike="noStrike"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Is_Bunt_Shown</a:t>
            </a:r>
            <a:r>
              <a:rPr b="1" lang="en-US" sz="1500" spc="-1" strike="noStrike"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Is_Strike_Zone</a:t>
            </a:r>
            <a:r>
              <a:rPr b="1" lang="en-US" sz="1500" spc="-1" strike="noStrike"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4098240" y="1626480"/>
            <a:ext cx="4862880" cy="48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US" sz="2000" spc="-1" strike="noStrike">
                <a:solidFill>
                  <a:srgbClr val="fac090"/>
                </a:solidFill>
                <a:latin typeface="Arial"/>
              </a:rPr>
              <a:t>167,427 observations</a:t>
            </a:r>
            <a:r>
              <a:rPr b="1" lang="en-US" sz="2000" spc="-1" strike="noStrike">
                <a:latin typeface="Arial"/>
              </a:rPr>
              <a:t> | </a:t>
            </a:r>
            <a:r>
              <a:rPr b="1" lang="en-US" sz="2000" spc="-1" strike="noStrike">
                <a:solidFill>
                  <a:srgbClr val="fac090"/>
                </a:solidFill>
                <a:latin typeface="Arial"/>
              </a:rPr>
              <a:t>41 features</a:t>
            </a:r>
            <a:r>
              <a:rPr b="1" lang="en-US" sz="2000" spc="-1" strike="noStrike">
                <a:latin typeface="Arial"/>
              </a:rPr>
              <a:t> for all 20 POI’s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1" lang="en-US" sz="2000" spc="-1" strike="noStrike">
                <a:latin typeface="Arial"/>
              </a:rPr>
              <a:t>Past Events – </a:t>
            </a:r>
            <a:r>
              <a:rPr b="0" lang="en-US" sz="2000" spc="-1" strike="noStrike">
                <a:latin typeface="Arial"/>
              </a:rPr>
              <a:t>are those that describe the previous pitch or a result of the previous pitch.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1" lang="en-US" sz="2000" spc="-1" strike="noStrike">
                <a:latin typeface="Arial"/>
              </a:rPr>
              <a:t>Current Situations – </a:t>
            </a:r>
            <a:r>
              <a:rPr b="0" lang="en-US" sz="2000" spc="-1" strike="noStrike">
                <a:latin typeface="Arial"/>
              </a:rPr>
              <a:t>are those that describe the current in-game condition.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Our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Target (labeled pitch types)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, will be used to train our model and attempt to predict the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Next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Pitch Type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r>
              <a:rPr b="1" lang="en-US" sz="2000" spc="-1" strike="noStrike" u="sng">
                <a:solidFill>
                  <a:srgbClr val="fff200"/>
                </a:solidFill>
                <a:uFillTx/>
                <a:latin typeface="Arial"/>
              </a:rPr>
              <a:t>Target Pitch Types: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FB = Fastball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SL = Slider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CT = Cutter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CB = Curveball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CH = Change-up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SP = Splitter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KN = Knuckleball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1" name="TextShape 4"/>
          <p:cNvSpPr txBox="1"/>
          <p:nvPr/>
        </p:nvSpPr>
        <p:spPr>
          <a:xfrm>
            <a:off x="1640160" y="3898080"/>
            <a:ext cx="2560320" cy="241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US" sz="1800" spc="-1" strike="noStrike" u="sng">
                <a:uFillTx/>
                <a:latin typeface="Arial"/>
              </a:rPr>
              <a:t>Current Situations:</a:t>
            </a:r>
            <a:endParaRPr b="0" lang="en-US" sz="18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Inning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Top / Bottom Inning</a:t>
            </a:r>
            <a:r>
              <a:rPr b="1" lang="en-US" sz="1500" spc="-1" strike="noStrike"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Pitch Count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Hitter Count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Hitter Handedness</a:t>
            </a:r>
            <a:r>
              <a:rPr b="1" lang="en-US" sz="1500" spc="-1" strike="noStrike"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At-Bat Count</a:t>
            </a:r>
            <a:r>
              <a:rPr b="1" lang="en-US" sz="1500" spc="-1" strike="noStrike"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Number of Outs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Cumulative Pitch Type Sums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Cumulative Pitch Type %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92" name="TextShape 5"/>
          <p:cNvSpPr txBox="1"/>
          <p:nvPr/>
        </p:nvSpPr>
        <p:spPr>
          <a:xfrm>
            <a:off x="1573920" y="6348240"/>
            <a:ext cx="237744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 spc="-1" strike="noStrike">
                <a:latin typeface="Arial"/>
              </a:rPr>
              <a:t>* categorical features</a:t>
            </a:r>
            <a:endParaRPr b="1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Common Pitch-Types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74320" y="3183840"/>
            <a:ext cx="3355920" cy="14497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6145920" y="1335600"/>
            <a:ext cx="2286000" cy="18288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grpSp>
        <p:nvGrpSpPr>
          <p:cNvPr id="196" name="Group 2"/>
          <p:cNvGrpSpPr/>
          <p:nvPr/>
        </p:nvGrpSpPr>
        <p:grpSpPr>
          <a:xfrm>
            <a:off x="5689080" y="3225600"/>
            <a:ext cx="3164040" cy="1828800"/>
            <a:chOff x="5689080" y="3225600"/>
            <a:chExt cx="3164040" cy="1828800"/>
          </a:xfrm>
        </p:grpSpPr>
        <p:pic>
          <p:nvPicPr>
            <p:cNvPr id="197" name="" descr=""/>
            <p:cNvPicPr/>
            <p:nvPr/>
          </p:nvPicPr>
          <p:blipFill>
            <a:blip r:embed="rId3"/>
            <a:stretch/>
          </p:blipFill>
          <p:spPr>
            <a:xfrm>
              <a:off x="7764840" y="3225600"/>
              <a:ext cx="1088280" cy="1828800"/>
            </a:xfrm>
            <a:prstGeom prst="rect">
              <a:avLst/>
            </a:prstGeom>
            <a:ln w="36720">
              <a:noFill/>
            </a:ln>
          </p:spPr>
        </p:pic>
        <p:grpSp>
          <p:nvGrpSpPr>
            <p:cNvPr id="198" name="Group 3"/>
            <p:cNvGrpSpPr/>
            <p:nvPr/>
          </p:nvGrpSpPr>
          <p:grpSpPr>
            <a:xfrm>
              <a:off x="5689080" y="3225600"/>
              <a:ext cx="2075760" cy="1828800"/>
              <a:chOff x="5689080" y="3225600"/>
              <a:chExt cx="2075760" cy="1828800"/>
            </a:xfrm>
          </p:grpSpPr>
          <p:pic>
            <p:nvPicPr>
              <p:cNvPr id="199" name="" descr=""/>
              <p:cNvPicPr/>
              <p:nvPr/>
            </p:nvPicPr>
            <p:blipFill>
              <a:blip r:embed="rId4"/>
              <a:stretch/>
            </p:blipFill>
            <p:spPr>
              <a:xfrm>
                <a:off x="5689080" y="3225600"/>
                <a:ext cx="1042560" cy="1828800"/>
              </a:xfrm>
              <a:prstGeom prst="rect">
                <a:avLst/>
              </a:prstGeom>
              <a:ln w="36720">
                <a:noFill/>
              </a:ln>
            </p:spPr>
          </p:pic>
          <p:pic>
            <p:nvPicPr>
              <p:cNvPr id="200" name="" descr=""/>
              <p:cNvPicPr/>
              <p:nvPr/>
            </p:nvPicPr>
            <p:blipFill>
              <a:blip r:embed="rId5"/>
              <a:stretch/>
            </p:blipFill>
            <p:spPr>
              <a:xfrm>
                <a:off x="6731640" y="3225600"/>
                <a:ext cx="1033200" cy="1828800"/>
              </a:xfrm>
              <a:prstGeom prst="rect">
                <a:avLst/>
              </a:prstGeom>
              <a:ln w="36720">
                <a:noFill/>
              </a:ln>
            </p:spPr>
          </p:pic>
        </p:grpSp>
      </p:grpSp>
      <p:grpSp>
        <p:nvGrpSpPr>
          <p:cNvPr id="201" name="Group 4"/>
          <p:cNvGrpSpPr/>
          <p:nvPr/>
        </p:nvGrpSpPr>
        <p:grpSpPr>
          <a:xfrm>
            <a:off x="274320" y="1299600"/>
            <a:ext cx="2194560" cy="1828800"/>
            <a:chOff x="274320" y="1299600"/>
            <a:chExt cx="2194560" cy="1828800"/>
          </a:xfrm>
        </p:grpSpPr>
        <p:pic>
          <p:nvPicPr>
            <p:cNvPr id="202" name="" descr=""/>
            <p:cNvPicPr/>
            <p:nvPr/>
          </p:nvPicPr>
          <p:blipFill>
            <a:blip r:embed="rId6"/>
            <a:stretch/>
          </p:blipFill>
          <p:spPr>
            <a:xfrm>
              <a:off x="274320" y="1299600"/>
              <a:ext cx="1024200" cy="182880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pic>
          <p:nvPicPr>
            <p:cNvPr id="203" name="" descr=""/>
            <p:cNvPicPr/>
            <p:nvPr/>
          </p:nvPicPr>
          <p:blipFill>
            <a:blip r:embed="rId7"/>
            <a:stretch/>
          </p:blipFill>
          <p:spPr>
            <a:xfrm>
              <a:off x="1380600" y="1299600"/>
              <a:ext cx="1088280" cy="182880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</p:grpSp>
      <p:pic>
        <p:nvPicPr>
          <p:cNvPr id="204" name="" descr=""/>
          <p:cNvPicPr/>
          <p:nvPr/>
        </p:nvPicPr>
        <p:blipFill>
          <a:blip r:embed="rId8"/>
          <a:stretch/>
        </p:blipFill>
        <p:spPr>
          <a:xfrm>
            <a:off x="274320" y="4846320"/>
            <a:ext cx="1033200" cy="18288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205" name="TextShape 5"/>
          <p:cNvSpPr txBox="1"/>
          <p:nvPr/>
        </p:nvSpPr>
        <p:spPr>
          <a:xfrm>
            <a:off x="2560320" y="1281600"/>
            <a:ext cx="2468880" cy="171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</a:rPr>
              <a:t>Breakers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Curveball</a:t>
            </a:r>
            <a:r>
              <a:rPr b="0" lang="en-US" sz="1200" spc="-1" strike="noStrike">
                <a:latin typeface="Arial"/>
              </a:rPr>
              <a:t> (70-80</a:t>
            </a:r>
            <a:r>
              <a:rPr b="0" lang="en-US" sz="1200" spc="-1" strike="noStrike">
                <a:latin typeface="Arial"/>
              </a:rPr>
              <a:t> mph)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Breaks from top to bottom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Slider</a:t>
            </a:r>
            <a:r>
              <a:rPr b="0" lang="en-US" sz="1200" spc="-1" strike="noStrike">
                <a:latin typeface="Arial"/>
              </a:rPr>
              <a:t> (80-90 mph)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Breaks down and away from Right Handed Hitters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It is between a fastball and curve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" name="Line 6"/>
          <p:cNvSpPr/>
          <p:nvPr/>
        </p:nvSpPr>
        <p:spPr>
          <a:xfrm>
            <a:off x="146880" y="4754880"/>
            <a:ext cx="5212080" cy="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7"/>
          <p:cNvSpPr/>
          <p:nvPr/>
        </p:nvSpPr>
        <p:spPr>
          <a:xfrm flipV="1">
            <a:off x="5358960" y="1371600"/>
            <a:ext cx="0" cy="33832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TextShape 8"/>
          <p:cNvSpPr txBox="1"/>
          <p:nvPr/>
        </p:nvSpPr>
        <p:spPr>
          <a:xfrm>
            <a:off x="1371600" y="4847760"/>
            <a:ext cx="2194560" cy="182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</a:rPr>
              <a:t>Change-ups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Change-up</a:t>
            </a:r>
            <a:r>
              <a:rPr b="0" lang="en-US" sz="1200" spc="-1" strike="noStrike">
                <a:latin typeface="Arial"/>
              </a:rPr>
              <a:t> (70-85 mph)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Slower than a fastball, but thrown with the same arm motion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" name="TextShape 9"/>
          <p:cNvSpPr txBox="1"/>
          <p:nvPr/>
        </p:nvSpPr>
        <p:spPr>
          <a:xfrm>
            <a:off x="3749040" y="3474720"/>
            <a:ext cx="1554480" cy="116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Knuckleball</a:t>
            </a:r>
            <a:r>
              <a:rPr b="0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(60-70</a:t>
            </a:r>
            <a:r>
              <a:rPr b="0" lang="en-US" sz="1200" spc="-1" strike="noStrike">
                <a:latin typeface="Arial"/>
              </a:rPr>
              <a:t> mph)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Unpredictable pitch, movement will vary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Line 10"/>
          <p:cNvSpPr/>
          <p:nvPr/>
        </p:nvSpPr>
        <p:spPr>
          <a:xfrm flipV="1">
            <a:off x="3702960" y="4754880"/>
            <a:ext cx="0" cy="19800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TextShape 11"/>
          <p:cNvSpPr txBox="1"/>
          <p:nvPr/>
        </p:nvSpPr>
        <p:spPr>
          <a:xfrm>
            <a:off x="3783600" y="4847760"/>
            <a:ext cx="5177520" cy="182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</a:rPr>
              <a:t>Fastballs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Four-seam</a:t>
            </a:r>
            <a:r>
              <a:rPr b="1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(85</a:t>
            </a:r>
            <a:r>
              <a:rPr b="0" lang="en-US" sz="1200" spc="-1" strike="noStrike">
                <a:latin typeface="Arial"/>
              </a:rPr>
              <a:t>-100 mph) - Fastest, straightest pitch, little movement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Two-seam / Sinker</a:t>
            </a:r>
            <a:r>
              <a:rPr b="0" lang="en-US" sz="1200" spc="-1" strike="noStrike">
                <a:latin typeface="Arial"/>
              </a:rPr>
              <a:t> (80-90 mph) - Moves downward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Splitter</a:t>
            </a:r>
            <a:r>
              <a:rPr b="0" lang="en-US" sz="1200" spc="-1" strike="noStrike">
                <a:latin typeface="Arial"/>
              </a:rPr>
              <a:t> (80-90 mph) – Breaks down suddenly before reaching plate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Forkball</a:t>
            </a:r>
            <a:r>
              <a:rPr b="0" lang="en-US" sz="1200" spc="-1" strike="noStrike">
                <a:latin typeface="Arial"/>
              </a:rPr>
              <a:t> (75-85 mph) – Like splitter but gradual downward movement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Cutter</a:t>
            </a:r>
            <a:r>
              <a:rPr b="0" lang="en-US" sz="1200" spc="-1" strike="noStrike">
                <a:latin typeface="Arial"/>
              </a:rPr>
              <a:t> (85-95 mph) – Faster than slider, more movement than fastball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056680" y="424080"/>
            <a:ext cx="636408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Pitchers Arsenal of Pitch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463040" y="5603040"/>
            <a:ext cx="73152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Arial"/>
              </a:rPr>
              <a:t>Percent of pitch-types each pitcher throws as part of their arsenal (2016-2018)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14" name="Group 3"/>
          <p:cNvGrpSpPr/>
          <p:nvPr/>
        </p:nvGrpSpPr>
        <p:grpSpPr>
          <a:xfrm>
            <a:off x="3158640" y="1360800"/>
            <a:ext cx="3660480" cy="4195440"/>
            <a:chOff x="3158640" y="1360800"/>
            <a:chExt cx="3660480" cy="4195440"/>
          </a:xfrm>
        </p:grpSpPr>
        <p:pic>
          <p:nvPicPr>
            <p:cNvPr id="215" name="" descr=""/>
            <p:cNvPicPr/>
            <p:nvPr/>
          </p:nvPicPr>
          <p:blipFill>
            <a:blip r:embed="rId1"/>
            <a:stretch/>
          </p:blipFill>
          <p:spPr>
            <a:xfrm>
              <a:off x="3158640" y="1360800"/>
              <a:ext cx="1232640" cy="4195440"/>
            </a:xfrm>
            <a:prstGeom prst="rect">
              <a:avLst/>
            </a:prstGeom>
            <a:ln w="36720">
              <a:noFill/>
            </a:ln>
          </p:spPr>
        </p:pic>
        <p:pic>
          <p:nvPicPr>
            <p:cNvPr id="216" name="" descr=""/>
            <p:cNvPicPr/>
            <p:nvPr/>
          </p:nvPicPr>
          <p:blipFill>
            <a:blip r:embed="rId2"/>
            <a:stretch/>
          </p:blipFill>
          <p:spPr>
            <a:xfrm>
              <a:off x="4373280" y="1360800"/>
              <a:ext cx="2445840" cy="4195440"/>
            </a:xfrm>
            <a:prstGeom prst="rect">
              <a:avLst/>
            </a:prstGeom>
            <a:ln w="36720">
              <a:noFill/>
            </a:ln>
          </p:spPr>
        </p:pic>
      </p:grpSp>
      <p:sp>
        <p:nvSpPr>
          <p:cNvPr id="217" name="TextShape 4"/>
          <p:cNvSpPr txBox="1"/>
          <p:nvPr/>
        </p:nvSpPr>
        <p:spPr>
          <a:xfrm>
            <a:off x="3178080" y="5963040"/>
            <a:ext cx="358848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200" spc="-1" strike="noStrike">
                <a:solidFill>
                  <a:srgbClr val="fff200"/>
                </a:solidFill>
                <a:latin typeface="Arial"/>
              </a:rPr>
              <a:t>Class Imbalance!</a:t>
            </a:r>
            <a:endParaRPr b="1" lang="en-US" sz="3200" spc="-1" strike="noStrike">
              <a:solidFill>
                <a:srgbClr val="fff2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056680" y="424080"/>
            <a:ext cx="636408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Naive Approach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5494320" y="2106000"/>
            <a:ext cx="3386160" cy="100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ctr">
              <a:spcBef>
                <a:spcPts val="865"/>
              </a:spcBef>
            </a:pPr>
            <a:r>
              <a:rPr b="1" lang="en-US" sz="1600" spc="-1" strike="noStrike">
                <a:latin typeface="Arial"/>
              </a:rPr>
              <a:t>Two-pitch sequences</a:t>
            </a:r>
            <a:endParaRPr b="0" lang="en-US" sz="16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Sequence of pitches consisting of previous pitch followed by the next pitch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1532160" y="2107800"/>
            <a:ext cx="3550680" cy="118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ctr">
              <a:spcBef>
                <a:spcPts val="865"/>
              </a:spcBef>
            </a:pPr>
            <a:r>
              <a:rPr b="1" lang="en-US" sz="1600" spc="-1" strike="noStrike">
                <a:latin typeface="Arial"/>
              </a:rPr>
              <a:t>First pitches</a:t>
            </a:r>
            <a:endParaRPr b="0" lang="en-US" sz="16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Start of every inning, there is a first pitch, when there is not a previous pitch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1" name="TextShape 4"/>
          <p:cNvSpPr txBox="1"/>
          <p:nvPr/>
        </p:nvSpPr>
        <p:spPr>
          <a:xfrm>
            <a:off x="2194560" y="1304640"/>
            <a:ext cx="6309360" cy="707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1800" spc="-1" strike="noStrike">
                <a:latin typeface="Arial"/>
              </a:rPr>
              <a:t>First, let’s consider only the previous pitch when predicting the next pitch. There are two ways to apply the naive approach.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297800" y="3059280"/>
            <a:ext cx="3767400" cy="31089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223" name="TextShape 5"/>
          <p:cNvSpPr txBox="1"/>
          <p:nvPr/>
        </p:nvSpPr>
        <p:spPr>
          <a:xfrm>
            <a:off x="1463040" y="6215040"/>
            <a:ext cx="73152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Arial"/>
              </a:rPr>
              <a:t>Distribution of </a:t>
            </a:r>
            <a:r>
              <a:rPr b="1" lang="en-US" sz="1400" spc="-1" strike="noStrike">
                <a:latin typeface="Arial"/>
              </a:rPr>
              <a:t>First Pitch</a:t>
            </a:r>
            <a:r>
              <a:rPr b="0" lang="en-US" sz="14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and </a:t>
            </a:r>
            <a:r>
              <a:rPr b="1" lang="en-US" sz="1400" spc="-1" strike="noStrike">
                <a:latin typeface="Arial"/>
              </a:rPr>
              <a:t>Two-</a:t>
            </a:r>
            <a:r>
              <a:rPr b="1" lang="en-US" sz="1400" spc="-1" strike="noStrike">
                <a:latin typeface="Arial"/>
              </a:rPr>
              <a:t>Pitch </a:t>
            </a:r>
            <a:r>
              <a:rPr b="1" lang="en-US" sz="1400" spc="-1" strike="noStrike">
                <a:latin typeface="Arial"/>
              </a:rPr>
              <a:t>Sequences </a:t>
            </a:r>
            <a:r>
              <a:rPr b="0" lang="en-US" sz="1400" spc="-1" strike="noStrike">
                <a:latin typeface="Arial"/>
              </a:rPr>
              <a:t>for </a:t>
            </a:r>
            <a:r>
              <a:rPr b="1" lang="en-US" sz="1400" spc="-1" strike="noStrike">
                <a:latin typeface="Arial"/>
              </a:rPr>
              <a:t>Carlos </a:t>
            </a:r>
            <a:r>
              <a:rPr b="1" lang="en-US" sz="1400" spc="-1" strike="noStrike">
                <a:latin typeface="Arial"/>
              </a:rPr>
              <a:t>Martinez</a:t>
            </a:r>
            <a:r>
              <a:rPr b="0" lang="en-US" sz="14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(2016-2018)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5276160" y="3059280"/>
            <a:ext cx="3502080" cy="31089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056680" y="424080"/>
            <a:ext cx="636408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Naive Approach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ac090"/>
                </a:solidFill>
                <a:latin typeface="Calibri"/>
              </a:rPr>
              <a:t>Measure Performance Examples - </a:t>
            </a:r>
            <a:r>
              <a:rPr b="1" lang="en-US" sz="2200" spc="-1" strike="noStrike">
                <a:solidFill>
                  <a:srgbClr val="fac090"/>
                </a:solidFill>
                <a:latin typeface="Calibri"/>
              </a:rPr>
              <a:t>Accuracy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1618560" y="1556640"/>
            <a:ext cx="7303680" cy="5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1800" spc="-1" strike="noStrike">
                <a:latin typeface="Arial"/>
              </a:rPr>
              <a:t>In the case for Carlos Martinez, we see that we have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exactly 5 classes</a:t>
            </a:r>
            <a:r>
              <a:rPr b="0" lang="en-US" sz="1800" spc="-1" strike="noStrike">
                <a:latin typeface="Arial"/>
              </a:rPr>
              <a:t>, requiring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multi-class classification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27" name="Table 3"/>
          <p:cNvGraphicFramePr/>
          <p:nvPr/>
        </p:nvGraphicFramePr>
        <p:xfrm>
          <a:off x="3422160" y="2295360"/>
          <a:ext cx="5075280" cy="4319280"/>
        </p:xfrm>
        <a:graphic>
          <a:graphicData uri="http://schemas.openxmlformats.org/drawingml/2006/table">
            <a:tbl>
              <a:tblPr/>
              <a:tblGrid>
                <a:gridCol w="1564920"/>
                <a:gridCol w="1607400"/>
              </a:tblGrid>
              <a:tr h="1580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400" spc="-1" strike="noStrike">
                          <a:latin typeface="Arial"/>
                        </a:rPr>
                        <a:t>Pitch Type</a:t>
                      </a:r>
                      <a:endParaRPr b="1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400" spc="-1" strike="noStrike">
                          <a:latin typeface="Arial"/>
                        </a:rPr>
                        <a:t>Percent Thrown</a:t>
                      </a:r>
                      <a:endParaRPr b="1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6964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latin typeface="Bitstream Vera Sans Mono"/>
                        </a:rPr>
                        <a:t>Fastball (FB)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0.538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5416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latin typeface="Bitstream Vera Sans Mono"/>
                        </a:rPr>
                        <a:t>Cutter (CT)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0.039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5632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latin typeface="Bitstream Vera Sans Mono"/>
                        </a:rPr>
                        <a:t>Curveball (CB)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0.095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5848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latin typeface="Bitstream Vera Sans Mono"/>
                        </a:rPr>
                        <a:t>Slider (SL)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0.154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728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latin typeface="Bitstream Vera Sans Mono"/>
                        </a:rPr>
                        <a:t>Change-up (CH)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0.174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28" name="TextShape 4"/>
          <p:cNvSpPr txBox="1"/>
          <p:nvPr/>
        </p:nvSpPr>
        <p:spPr>
          <a:xfrm>
            <a:off x="1463040" y="4430880"/>
            <a:ext cx="7406640" cy="171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585"/>
              </a:spcBef>
            </a:pPr>
            <a:r>
              <a:rPr b="0" lang="en-US" sz="1800" spc="-1" strike="noStrike">
                <a:latin typeface="Arial"/>
              </a:rPr>
              <a:t>When considering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accuracy</a:t>
            </a:r>
            <a:r>
              <a:rPr b="0" lang="en-US" sz="1800" spc="-1" strike="noStrike">
                <a:latin typeface="Arial"/>
              </a:rPr>
              <a:t> as a performance metric, the majority class is the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Fastball (FB)</a:t>
            </a:r>
            <a:r>
              <a:rPr b="0" lang="en-US" sz="1800" spc="-1" strike="noStrike">
                <a:latin typeface="Arial"/>
              </a:rPr>
              <a:t> at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0.538</a:t>
            </a:r>
            <a:r>
              <a:rPr b="0" lang="en-US" sz="1800" spc="-1" strike="noStrike">
                <a:latin typeface="Arial"/>
              </a:rPr>
              <a:t>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SC Regular"/>
              </a:rPr>
              <a:t>So, if we assign Fastball to all of the instances, our model would have a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majority class baseline</a:t>
            </a:r>
            <a:r>
              <a:rPr b="0" lang="en-US" sz="1800" spc="-1" strike="noStrike">
                <a:latin typeface="Arial"/>
              </a:rPr>
              <a:t> of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53.8%</a:t>
            </a:r>
            <a:r>
              <a:rPr b="0" lang="en-US" sz="1800" spc="-1" strike="noStrike">
                <a:latin typeface="Arial"/>
              </a:rPr>
              <a:t> on this training set and our target to beat when comparing other models.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TextShape 5"/>
          <p:cNvSpPr txBox="1"/>
          <p:nvPr/>
        </p:nvSpPr>
        <p:spPr>
          <a:xfrm>
            <a:off x="2572560" y="4009680"/>
            <a:ext cx="4978080" cy="29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200" spc="-1" strike="noStrike">
                <a:latin typeface="Arial"/>
              </a:rPr>
              <a:t>Pitch Types and Percentage Thrown for </a:t>
            </a:r>
            <a:r>
              <a:rPr b="1" lang="en-US" sz="1200" spc="-1" strike="noStrike">
                <a:latin typeface="Arial"/>
              </a:rPr>
              <a:t>Carlos Martinez</a:t>
            </a:r>
            <a:r>
              <a:rPr b="0" lang="en-US" sz="1200" spc="-1" strike="noStrike">
                <a:latin typeface="Arial"/>
              </a:rPr>
              <a:t> (2016-2018)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Shape 6"/>
          <p:cNvSpPr txBox="1"/>
          <p:nvPr/>
        </p:nvSpPr>
        <p:spPr>
          <a:xfrm>
            <a:off x="3524400" y="6145920"/>
            <a:ext cx="301752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f04e4d"/>
                </a:solidFill>
                <a:latin typeface="Arial"/>
              </a:rPr>
              <a:t>Accuracy Not Ideal!!!</a:t>
            </a:r>
            <a:endParaRPr b="1" lang="en-US" sz="2200" spc="-1" strike="noStrike">
              <a:solidFill>
                <a:srgbClr val="f04e4d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056680" y="424080"/>
            <a:ext cx="636408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Naive Approach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ac090"/>
                </a:solidFill>
                <a:latin typeface="Calibri"/>
              </a:rPr>
              <a:t>Measure Performance Examples – </a:t>
            </a:r>
            <a:r>
              <a:rPr b="1" lang="en-US" sz="2200" spc="-1" strike="noStrike">
                <a:solidFill>
                  <a:srgbClr val="fac090"/>
                </a:solidFill>
                <a:latin typeface="Calibri"/>
              </a:rPr>
              <a:t>Multi-class Log Loss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371600" y="1920240"/>
            <a:ext cx="7589520" cy="164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1800" spc="-1" strike="noStrike">
                <a:latin typeface="Arial"/>
                <a:ea typeface="Noto Sans CJK SC Regular"/>
              </a:rPr>
              <a:t>In addition to using accuracy </a:t>
            </a:r>
            <a:r>
              <a:rPr b="0" lang="en-US" sz="1800" spc="-1" strike="noStrike">
                <a:latin typeface="Arial"/>
              </a:rPr>
              <a:t>to measure a models performance</a:t>
            </a:r>
            <a:r>
              <a:rPr b="0" lang="en-US" sz="1800" spc="-1" strike="noStrike">
                <a:latin typeface="Arial"/>
              </a:rPr>
              <a:t>, we can also compute the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multi-class logarithmic loss</a:t>
            </a:r>
            <a:r>
              <a:rPr b="0" lang="en-US" sz="1800" spc="-1" strike="noStrike">
                <a:latin typeface="Arial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(cross entropy)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When considering the </a:t>
            </a:r>
            <a:r>
              <a:rPr b="1" lang="en-US" sz="1800" spc="-1" strike="noStrike">
                <a:solidFill>
                  <a:srgbClr val="fcc79b"/>
                </a:solidFill>
                <a:latin typeface="Arial"/>
              </a:rPr>
              <a:t>previous pitch</a:t>
            </a:r>
            <a:r>
              <a:rPr b="0" lang="en-US" sz="1800" spc="-1" strike="noStrike">
                <a:latin typeface="Arial"/>
              </a:rPr>
              <a:t> as a way to predict the </a:t>
            </a:r>
            <a:r>
              <a:rPr b="1" lang="en-US" sz="1800" spc="-1" strike="noStrike">
                <a:solidFill>
                  <a:srgbClr val="fcc79b"/>
                </a:solidFill>
                <a:latin typeface="Arial"/>
              </a:rPr>
              <a:t>next pitch</a:t>
            </a:r>
            <a:r>
              <a:rPr b="0" lang="en-US" sz="1800" spc="-1" strike="noStrike">
                <a:latin typeface="Arial"/>
              </a:rPr>
              <a:t> for Carlos Martinez, we see that after he throws a </a:t>
            </a:r>
            <a:r>
              <a:rPr b="0" lang="en-US" sz="1800" spc="-1" strike="noStrike">
                <a:latin typeface="Arial"/>
                <a:ea typeface="Noto Sans CJK SC Regular"/>
              </a:rPr>
              <a:t>Fastball, the next pitch can be either another </a:t>
            </a:r>
            <a:r>
              <a:rPr b="1" lang="en-US" sz="1800" spc="-1" strike="noStrike">
                <a:latin typeface="Arial"/>
                <a:ea typeface="Noto Sans CJK SC Regular"/>
              </a:rPr>
              <a:t>Fastball</a:t>
            </a:r>
            <a:r>
              <a:rPr b="0" lang="en-US" sz="1800" spc="-1" strike="noStrike">
                <a:latin typeface="Arial"/>
                <a:ea typeface="Noto Sans CJK SC Regular"/>
              </a:rPr>
              <a:t>, </a:t>
            </a:r>
            <a:r>
              <a:rPr b="1" lang="en-US" sz="1800" spc="-1" strike="noStrike">
                <a:latin typeface="Arial"/>
                <a:ea typeface="Noto Sans CJK SC Regular"/>
              </a:rPr>
              <a:t>Change-up</a:t>
            </a:r>
            <a:r>
              <a:rPr b="0" lang="en-US" sz="1800" spc="-1" strike="noStrike">
                <a:latin typeface="Arial"/>
                <a:ea typeface="Noto Sans CJK SC Regular"/>
              </a:rPr>
              <a:t>, </a:t>
            </a:r>
            <a:r>
              <a:rPr b="1" lang="en-US" sz="1800" spc="-1" strike="noStrike">
                <a:latin typeface="Arial"/>
              </a:rPr>
              <a:t>Slider</a:t>
            </a:r>
            <a:r>
              <a:rPr b="0" lang="en-US" sz="1800" spc="-1" strike="noStrike">
                <a:latin typeface="Arial"/>
              </a:rPr>
              <a:t>, </a:t>
            </a:r>
            <a:r>
              <a:rPr b="1" lang="en-US" sz="1800" spc="-1" strike="noStrike">
                <a:latin typeface="Arial"/>
              </a:rPr>
              <a:t>Curveball</a:t>
            </a:r>
            <a:r>
              <a:rPr b="0" lang="en-US" sz="1800" spc="-1" strike="noStrike">
                <a:latin typeface="Arial"/>
              </a:rPr>
              <a:t>, or </a:t>
            </a:r>
            <a:r>
              <a:rPr b="1" lang="en-US" sz="1800" spc="-1" strike="noStrike">
                <a:latin typeface="Arial"/>
              </a:rPr>
              <a:t>Cutter</a:t>
            </a:r>
            <a:r>
              <a:rPr b="0" lang="en-US" sz="1800" spc="-1" strike="noStrike">
                <a:latin typeface="Arial"/>
              </a:rPr>
              <a:t>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1679040" y="4311000"/>
            <a:ext cx="4663440" cy="22172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234" name="CustomShape 3"/>
          <p:cNvSpPr/>
          <p:nvPr/>
        </p:nvSpPr>
        <p:spPr>
          <a:xfrm>
            <a:off x="6564240" y="4372560"/>
            <a:ext cx="2011680" cy="2011680"/>
          </a:xfrm>
          <a:custGeom>
            <a:avLst/>
            <a:gdLst/>
            <a:ahLst/>
            <a:rect l="0" t="0" r="r" b="b"/>
            <a:pathLst>
              <a:path w="5590" h="5590">
                <a:moveTo>
                  <a:pt x="0" y="2794"/>
                </a:moveTo>
                <a:lnTo>
                  <a:pt x="662" y="3056"/>
                </a:lnTo>
                <a:lnTo>
                  <a:pt x="95" y="3517"/>
                </a:lnTo>
                <a:lnTo>
                  <a:pt x="803" y="3599"/>
                </a:lnTo>
                <a:lnTo>
                  <a:pt x="374" y="4191"/>
                </a:lnTo>
                <a:lnTo>
                  <a:pt x="1079" y="4086"/>
                </a:lnTo>
                <a:lnTo>
                  <a:pt x="818" y="4770"/>
                </a:lnTo>
                <a:lnTo>
                  <a:pt x="1472" y="4486"/>
                </a:lnTo>
                <a:lnTo>
                  <a:pt x="1397" y="5214"/>
                </a:lnTo>
                <a:lnTo>
                  <a:pt x="1955" y="4771"/>
                </a:lnTo>
                <a:lnTo>
                  <a:pt x="2071" y="5493"/>
                </a:lnTo>
                <a:lnTo>
                  <a:pt x="2495" y="4921"/>
                </a:lnTo>
                <a:lnTo>
                  <a:pt x="2794" y="5589"/>
                </a:lnTo>
                <a:lnTo>
                  <a:pt x="3056" y="4926"/>
                </a:lnTo>
                <a:lnTo>
                  <a:pt x="3517" y="5493"/>
                </a:lnTo>
                <a:lnTo>
                  <a:pt x="3599" y="4785"/>
                </a:lnTo>
                <a:lnTo>
                  <a:pt x="4191" y="5214"/>
                </a:lnTo>
                <a:lnTo>
                  <a:pt x="4086" y="4509"/>
                </a:lnTo>
                <a:lnTo>
                  <a:pt x="4770" y="4770"/>
                </a:lnTo>
                <a:lnTo>
                  <a:pt x="4486" y="4116"/>
                </a:lnTo>
                <a:lnTo>
                  <a:pt x="5214" y="4191"/>
                </a:lnTo>
                <a:lnTo>
                  <a:pt x="4771" y="3633"/>
                </a:lnTo>
                <a:lnTo>
                  <a:pt x="5493" y="3517"/>
                </a:lnTo>
                <a:lnTo>
                  <a:pt x="4921" y="3093"/>
                </a:lnTo>
                <a:lnTo>
                  <a:pt x="5589" y="2794"/>
                </a:lnTo>
                <a:lnTo>
                  <a:pt x="4926" y="2532"/>
                </a:lnTo>
                <a:lnTo>
                  <a:pt x="5493" y="2071"/>
                </a:lnTo>
                <a:lnTo>
                  <a:pt x="4785" y="1989"/>
                </a:lnTo>
                <a:lnTo>
                  <a:pt x="5214" y="1397"/>
                </a:lnTo>
                <a:lnTo>
                  <a:pt x="4509" y="1502"/>
                </a:lnTo>
                <a:lnTo>
                  <a:pt x="4770" y="818"/>
                </a:lnTo>
                <a:lnTo>
                  <a:pt x="4116" y="1102"/>
                </a:lnTo>
                <a:lnTo>
                  <a:pt x="4191" y="374"/>
                </a:lnTo>
                <a:lnTo>
                  <a:pt x="3633" y="817"/>
                </a:lnTo>
                <a:lnTo>
                  <a:pt x="3517" y="95"/>
                </a:lnTo>
                <a:lnTo>
                  <a:pt x="3093" y="667"/>
                </a:lnTo>
                <a:lnTo>
                  <a:pt x="2794" y="0"/>
                </a:lnTo>
                <a:lnTo>
                  <a:pt x="2532" y="662"/>
                </a:lnTo>
                <a:lnTo>
                  <a:pt x="2071" y="95"/>
                </a:lnTo>
                <a:lnTo>
                  <a:pt x="1989" y="803"/>
                </a:lnTo>
                <a:lnTo>
                  <a:pt x="1397" y="374"/>
                </a:lnTo>
                <a:lnTo>
                  <a:pt x="1502" y="1079"/>
                </a:lnTo>
                <a:lnTo>
                  <a:pt x="818" y="818"/>
                </a:lnTo>
                <a:lnTo>
                  <a:pt x="1102" y="1472"/>
                </a:lnTo>
                <a:lnTo>
                  <a:pt x="374" y="1397"/>
                </a:lnTo>
                <a:lnTo>
                  <a:pt x="817" y="1955"/>
                </a:lnTo>
                <a:lnTo>
                  <a:pt x="95" y="2071"/>
                </a:lnTo>
                <a:lnTo>
                  <a:pt x="667" y="2495"/>
                </a:lnTo>
                <a:lnTo>
                  <a:pt x="0" y="2794"/>
                </a:lnTo>
              </a:path>
            </a:pathLst>
          </a:cu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en-US" sz="1600" spc="-1" strike="noStrike">
              <a:latin typeface="Arial"/>
            </a:endParaRPr>
          </a:p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Compu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ted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Log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Loss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61.8%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TextShape 4"/>
          <p:cNvSpPr txBox="1"/>
          <p:nvPr/>
        </p:nvSpPr>
        <p:spPr>
          <a:xfrm>
            <a:off x="1607040" y="3700080"/>
            <a:ext cx="6949440" cy="54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latin typeface="Arial"/>
              </a:rPr>
              <a:t>Based on Carlos’ </a:t>
            </a:r>
            <a:r>
              <a:rPr b="1" lang="en-US" sz="1600" spc="-1" strike="noStrike">
                <a:latin typeface="Arial"/>
              </a:rPr>
              <a:t>two-sequence</a:t>
            </a:r>
            <a:r>
              <a:rPr b="0" lang="en-US" sz="1600" spc="-1" strike="noStrike">
                <a:latin typeface="Arial"/>
              </a:rPr>
              <a:t> pitch data where the first pitch was a Fastball, we calculate the following mean values  as predicted probabilities.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Correlated Features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1113840" y="1609920"/>
            <a:ext cx="70408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Identified and removed features with a 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</a:rPr>
              <a:t>95% or greater correlation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Removed a total of 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</a:rPr>
              <a:t>21 unique features</a:t>
            </a:r>
            <a:r>
              <a:rPr b="0" lang="en-US" sz="1800" spc="-1" strike="noStrike">
                <a:latin typeface="Arial"/>
              </a:rPr>
              <a:t> for one or more pitchers.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1740240" y="2305440"/>
            <a:ext cx="5760720" cy="42451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Feature Importance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3011760" y="1686600"/>
            <a:ext cx="5871600" cy="69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Estimated Feature Importance using Gradient Boosting.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Features with zero-to-low importance were removed.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3103560" y="2576880"/>
            <a:ext cx="5635800" cy="34416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242" name="TextShape 3"/>
          <p:cNvSpPr txBox="1"/>
          <p:nvPr/>
        </p:nvSpPr>
        <p:spPr>
          <a:xfrm>
            <a:off x="182880" y="2723760"/>
            <a:ext cx="2776680" cy="32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400" spc="-1" strike="noStrike" u="sng">
                <a:uFillTx/>
                <a:latin typeface="Arial"/>
              </a:rPr>
              <a:t>Top Feature for each Pitcher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28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Number of pitches thrown in the game (</a:t>
            </a:r>
            <a:r>
              <a:rPr b="1" lang="en-US" sz="1400" spc="-1" strike="noStrike">
                <a:latin typeface="Arial"/>
              </a:rPr>
              <a:t>p_p_count</a:t>
            </a:r>
            <a:r>
              <a:rPr b="0" lang="en-US" sz="1400" spc="-1" strike="noStrike">
                <a:latin typeface="Arial"/>
              </a:rPr>
              <a:t>)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 u="sng">
                <a:uFillTx/>
                <a:latin typeface="Arial"/>
              </a:rPr>
              <a:t>Other top Features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Cumulative sums and %’s for varying pitch types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Previous pitch speed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Inning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At-bat count (balls - strikes)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3" name="TextShape 4"/>
          <p:cNvSpPr txBox="1"/>
          <p:nvPr/>
        </p:nvSpPr>
        <p:spPr>
          <a:xfrm>
            <a:off x="4003920" y="6146640"/>
            <a:ext cx="39319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Arial"/>
              </a:rPr>
              <a:t>Top 20 Important Features for Marcus Stroman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Feature Importance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2723760" y="1407600"/>
            <a:ext cx="621792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720"/>
              </a:spcBef>
            </a:pPr>
            <a:r>
              <a:rPr b="0" lang="en-US" sz="1800" spc="-1" strike="noStrike">
                <a:latin typeface="Arial"/>
              </a:rPr>
              <a:t>Top features contributing to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99%</a:t>
            </a:r>
            <a:r>
              <a:rPr b="0" lang="en-US" sz="1800" spc="-1" strike="noStrike">
                <a:latin typeface="Arial"/>
              </a:rPr>
              <a:t> of cumulative importance.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3350160" y="5894640"/>
            <a:ext cx="49377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Arial"/>
              </a:rPr>
              <a:t>Cumulative Feature Importance Curve for Marcus Stroman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3113640" y="2011680"/>
            <a:ext cx="5464080" cy="37490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248" name="TextShape 4"/>
          <p:cNvSpPr txBox="1"/>
          <p:nvPr/>
        </p:nvSpPr>
        <p:spPr>
          <a:xfrm>
            <a:off x="91440" y="2831760"/>
            <a:ext cx="2926080" cy="191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400" spc="-1" strike="noStrike">
                <a:latin typeface="Arial"/>
              </a:rPr>
              <a:t>    </a:t>
            </a:r>
            <a:r>
              <a:rPr b="1" lang="en-US" sz="1400" spc="-1" strike="noStrike" u="sng">
                <a:uFillTx/>
                <a:latin typeface="Arial"/>
              </a:rPr>
              <a:t>In this example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86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fff200"/>
                </a:solidFill>
                <a:latin typeface="Arial"/>
              </a:rPr>
              <a:t>77</a:t>
            </a:r>
            <a:r>
              <a:rPr b="0" lang="en-US" sz="1400" spc="-1" strike="noStrike">
                <a:latin typeface="Arial"/>
              </a:rPr>
              <a:t> features required for 99% cumulative importance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86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fff200"/>
                </a:solidFill>
                <a:latin typeface="Arial"/>
              </a:rPr>
              <a:t>41</a:t>
            </a:r>
            <a:r>
              <a:rPr b="0" lang="en-US" sz="1400" spc="-1" strike="noStrike">
                <a:latin typeface="Arial"/>
              </a:rPr>
              <a:t> zero-to-low importance features removed from data set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Concerns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65760" y="1954080"/>
            <a:ext cx="8412480" cy="41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Major League Baseball (MLB) </a:t>
            </a:r>
            <a:r>
              <a:rPr b="0" lang="en-US" sz="2000" spc="-1" strike="noStrike">
                <a:latin typeface="Arial"/>
              </a:rPr>
              <a:t>attendance dropped more than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6%</a:t>
            </a:r>
            <a:r>
              <a:rPr b="0" lang="en-US" sz="2000" spc="-1" strike="noStrike">
                <a:latin typeface="Arial"/>
              </a:rPr>
              <a:t> this year, continuing a </a:t>
            </a:r>
            <a:r>
              <a:rPr b="0" lang="en-US" sz="2000" spc="-1" strike="noStrike">
                <a:latin typeface="Arial"/>
              </a:rPr>
              <a:t>steady decline.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57200" algn="ctr">
              <a:spcBef>
                <a:spcPts val="1417"/>
              </a:spcBef>
            </a:pPr>
            <a:r>
              <a:rPr b="1" lang="en-US" sz="2600" spc="-1" strike="noStrike">
                <a:latin typeface="Arial"/>
              </a:rPr>
              <a:t>“</a:t>
            </a:r>
            <a:r>
              <a:rPr b="1" i="1" lang="en-US" sz="2600" spc="-1" strike="noStrike">
                <a:latin typeface="Arial"/>
              </a:rPr>
              <a:t>It’s the lowest </a:t>
            </a:r>
            <a:r>
              <a:rPr b="1" i="1" lang="en-US" sz="2600" spc="-1" strike="noStrike">
                <a:latin typeface="Arial"/>
              </a:rPr>
              <a:t>league-wide </a:t>
            </a:r>
            <a:r>
              <a:rPr b="1" i="1" lang="en-US" sz="2600" spc="-1" strike="noStrike">
                <a:latin typeface="Arial"/>
              </a:rPr>
              <a:t>attendance since </a:t>
            </a:r>
            <a:r>
              <a:rPr b="1" i="1" lang="en-US" sz="2600" spc="-1" strike="noStrike">
                <a:latin typeface="Arial"/>
              </a:rPr>
              <a:t>2003 and the </a:t>
            </a:r>
            <a:r>
              <a:rPr b="1" i="1" lang="en-US" sz="2600" spc="-1" strike="noStrike">
                <a:latin typeface="Arial"/>
              </a:rPr>
              <a:t>largest single-</a:t>
            </a:r>
            <a:r>
              <a:rPr b="1" i="1" lang="en-US" sz="2600" spc="-1" strike="noStrike">
                <a:latin typeface="Arial"/>
              </a:rPr>
              <a:t>season drop in a </a:t>
            </a:r>
            <a:r>
              <a:rPr b="1" i="1" lang="en-US" sz="2600" spc="-1" strike="noStrike">
                <a:latin typeface="Arial"/>
              </a:rPr>
              <a:t>decade.</a:t>
            </a:r>
            <a:r>
              <a:rPr b="1" lang="en-US" sz="2600" spc="-1" strike="noStrike">
                <a:latin typeface="Arial"/>
              </a:rPr>
              <a:t>”</a:t>
            </a:r>
            <a:endParaRPr b="0" lang="en-US" sz="2600" spc="-1" strike="noStrike">
              <a:latin typeface="Arial"/>
            </a:endParaRPr>
          </a:p>
          <a:p>
            <a:pPr marL="457200" algn="just"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While some clubs saw a jump in </a:t>
            </a:r>
            <a:r>
              <a:rPr b="0" lang="en-US" sz="2000" spc="-1" strike="noStrike">
                <a:latin typeface="Arial"/>
              </a:rPr>
              <a:t>attendance,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17</a:t>
            </a:r>
            <a:r>
              <a:rPr b="0" lang="en-US" sz="2000" spc="-1" strike="noStrike">
                <a:latin typeface="Arial"/>
              </a:rPr>
              <a:t> of the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30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franchises sold fewer tickets </a:t>
            </a:r>
            <a:r>
              <a:rPr b="0" lang="en-US" sz="2000" spc="-1" strike="noStrike">
                <a:latin typeface="Arial"/>
              </a:rPr>
              <a:t>than they did last year.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Using average ticket prices from </a:t>
            </a:r>
            <a:r>
              <a:rPr b="0" lang="en-US" sz="2000" spc="-1" strike="noStrike">
                <a:latin typeface="Arial"/>
              </a:rPr>
              <a:t>Team Marketing Report, that </a:t>
            </a:r>
            <a:r>
              <a:rPr b="0" lang="en-US" sz="2000" spc="-1" strike="noStrike">
                <a:latin typeface="Arial"/>
              </a:rPr>
              <a:t>comes to about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$93.7 million in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lost ticket revenue in 2018</a:t>
            </a:r>
            <a:r>
              <a:rPr b="0" lang="en-US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 algn="r">
              <a:spcBef>
                <a:spcPts val="1417"/>
              </a:spcBef>
            </a:pPr>
            <a:r>
              <a:rPr b="0" lang="en-US" sz="2000" spc="-1" strike="noStrike">
                <a:latin typeface="Bitstream Vera Sans"/>
              </a:rPr>
              <a:t>- </a:t>
            </a:r>
            <a:r>
              <a:rPr b="0" lang="en-US" sz="2000" spc="-1" strike="noStrike">
                <a:latin typeface="Bitstream Vera Sans"/>
                <a:hlinkClick r:id="rId1"/>
              </a:rPr>
              <a:t>money.com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Predictive Model Selection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2286000" y="1463040"/>
            <a:ext cx="654768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Now that we know more about the data, we can select a predictive model to assess the data in a way that helps make predictions about what might happen in the future.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2286000" y="2579040"/>
            <a:ext cx="2468880" cy="129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Labeled Data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Multiple Classes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Imbalanced Targets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4826880" y="2579040"/>
            <a:ext cx="304560" cy="1078560"/>
          </a:xfrm>
          <a:custGeom>
            <a:avLst/>
            <a:gdLst/>
            <a:ahLst/>
            <a:rect l="0" t="0" r="r" b="b"/>
            <a:pathLst>
              <a:path w="848" h="2998">
                <a:moveTo>
                  <a:pt x="0" y="0"/>
                </a:moveTo>
                <a:cubicBezTo>
                  <a:pt x="211" y="0"/>
                  <a:pt x="423" y="124"/>
                  <a:pt x="423" y="249"/>
                </a:cubicBezTo>
                <a:lnTo>
                  <a:pt x="423" y="1248"/>
                </a:lnTo>
                <a:cubicBezTo>
                  <a:pt x="423" y="1373"/>
                  <a:pt x="635" y="1498"/>
                  <a:pt x="847" y="1498"/>
                </a:cubicBezTo>
                <a:cubicBezTo>
                  <a:pt x="635" y="1498"/>
                  <a:pt x="423" y="1623"/>
                  <a:pt x="423" y="1748"/>
                </a:cubicBezTo>
                <a:lnTo>
                  <a:pt x="423" y="2747"/>
                </a:lnTo>
                <a:cubicBezTo>
                  <a:pt x="423" y="2872"/>
                  <a:pt x="211" y="2997"/>
                  <a:pt x="0" y="2997"/>
                </a:cubicBez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TextShape 5"/>
          <p:cNvSpPr txBox="1"/>
          <p:nvPr/>
        </p:nvSpPr>
        <p:spPr>
          <a:xfrm>
            <a:off x="5058000" y="2687400"/>
            <a:ext cx="3423600" cy="69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720"/>
              </a:spcBef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Supervised Learning </a:t>
            </a:r>
            <a:endParaRPr b="1" lang="en-US" sz="1800" spc="-1" strike="noStrike">
              <a:solidFill>
                <a:srgbClr val="fff200"/>
              </a:solidFill>
              <a:latin typeface="Arial"/>
            </a:endParaRPr>
          </a:p>
          <a:p>
            <a:pPr algn="ctr">
              <a:spcBef>
                <a:spcPts val="720"/>
              </a:spcBef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Multi-class Classification</a:t>
            </a:r>
            <a:endParaRPr b="1" lang="en-US" sz="1800" spc="-1" strike="noStrike">
              <a:solidFill>
                <a:srgbClr val="fff200"/>
              </a:solidFill>
              <a:latin typeface="Arial"/>
            </a:endParaRPr>
          </a:p>
        </p:txBody>
      </p:sp>
      <p:sp>
        <p:nvSpPr>
          <p:cNvPr id="254" name="TextShape 6"/>
          <p:cNvSpPr txBox="1"/>
          <p:nvPr/>
        </p:nvSpPr>
        <p:spPr>
          <a:xfrm>
            <a:off x="731520" y="4019040"/>
            <a:ext cx="7772400" cy="250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Commonly used Machine Learning Algorithms:</a:t>
            </a:r>
            <a:endParaRPr b="0" lang="en-US" sz="1800" spc="-1" strike="noStrike">
              <a:latin typeface="Arial"/>
            </a:endParaRPr>
          </a:p>
          <a:p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Logistic Regression</a:t>
            </a:r>
            <a:r>
              <a:rPr b="0" lang="en-US" sz="1500" spc="-1" strike="noStrike">
                <a:latin typeface="Arial"/>
              </a:rPr>
              <a:t> can perform multinomial classification, applying a non-linear function (sigmoid).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Support Vector Machine</a:t>
            </a:r>
            <a:r>
              <a:rPr b="0" lang="en-US" sz="1500" spc="-1" strike="noStrike">
                <a:latin typeface="Arial"/>
              </a:rPr>
              <a:t> maximizes the margin between the classes and the hyperplane using a loss function. However, training time can be higher than other models and less effective with noisier data.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Decision Trees</a:t>
            </a:r>
            <a:r>
              <a:rPr b="0" lang="en-US" sz="1500" spc="-1" strike="noStrike">
                <a:latin typeface="Arial"/>
              </a:rPr>
              <a:t> are easily interpretable and non-parametric (distribution-free), managing outliers but susceptible to overfitting.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Predictive Model Selection</a:t>
            </a:r>
            <a:endParaRPr b="0" lang="en-US" sz="3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Ensemble Methods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365760" y="2293920"/>
            <a:ext cx="8412480" cy="38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Random Forest </a:t>
            </a:r>
            <a:r>
              <a:rPr b="0" lang="en-US" sz="2000" spc="-1" strike="noStrike">
                <a:latin typeface="Arial"/>
              </a:rPr>
              <a:t>is an ensemble of randomized decision trees. Each decision tree gets a random sample of training data and a subset of features to base a decision on.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Gradient Tree Boosting</a:t>
            </a:r>
            <a:r>
              <a:rPr b="0" lang="en-US" sz="2000" spc="-1" strike="noStrike">
                <a:latin typeface="Arial"/>
              </a:rPr>
              <a:t> essentially converts weak learners (i.e., decision trees) into strong learners. Not easily interpretable and sensitive to small changes in the set of features.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Ensemble Voting Classifier</a:t>
            </a:r>
            <a:r>
              <a:rPr b="0" lang="en-US" sz="2000" spc="-1" strike="noStrike">
                <a:latin typeface="Arial"/>
              </a:rPr>
              <a:t> combines machine learning base estimators for classification via plurality voting to achieve improved generalization and robustness over a single estimator.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Ensemble Voting Approach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551520" y="1887120"/>
            <a:ext cx="8171280" cy="94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 u="sng">
                <a:uFillTx/>
                <a:latin typeface="Arial"/>
              </a:rPr>
              <a:t>Decision</a:t>
            </a:r>
            <a:r>
              <a:rPr b="0" lang="en-US" sz="2000" spc="-1" strike="noStrike">
                <a:latin typeface="Arial"/>
              </a:rPr>
              <a:t>: use an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ensemble approach</a:t>
            </a:r>
            <a:r>
              <a:rPr b="0" lang="en-US" sz="2000" spc="-1" strike="noStrike">
                <a:latin typeface="Arial"/>
              </a:rPr>
              <a:t>, combining multiple models with varying predictions in hopes of creating a stronger final prediction.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551520" y="2859120"/>
            <a:ext cx="8171280" cy="294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Performed cross-validation to pre-evaluate ‘out-of-the-box’ models.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Selected the following classifiers to use as estimators:</a:t>
            </a:r>
            <a:endParaRPr b="0" lang="en-US" sz="1800" spc="-1" strike="noStrike">
              <a:latin typeface="Arial"/>
            </a:endParaRPr>
          </a:p>
          <a:p>
            <a:pPr lvl="1" marL="182880">
              <a:spcBef>
                <a:spcPts val="575"/>
              </a:spcBef>
              <a:buClr>
                <a:srgbClr val="ffffff"/>
              </a:buClr>
              <a:buFont typeface="OpenSymbol" charset="2"/>
              <a:buAutoNum type="arabicPeriod"/>
            </a:pPr>
            <a:r>
              <a:rPr b="0" lang="en-US" sz="1300" spc="-1" strike="noStrike">
                <a:latin typeface="Arial"/>
              </a:rPr>
              <a:t>Logistic Regression</a:t>
            </a:r>
            <a:endParaRPr b="0" lang="en-US" sz="1300" spc="-1" strike="noStrike">
              <a:latin typeface="Arial"/>
            </a:endParaRPr>
          </a:p>
          <a:p>
            <a:pPr lvl="1" marL="182880">
              <a:spcBef>
                <a:spcPts val="575"/>
              </a:spcBef>
              <a:buClr>
                <a:srgbClr val="ffffff"/>
              </a:buClr>
              <a:buFont typeface="OpenSymbol" charset="2"/>
              <a:buAutoNum type="arabicPeriod"/>
            </a:pPr>
            <a:r>
              <a:rPr b="0" lang="en-US" sz="1300" spc="-1" strike="noStrike">
                <a:latin typeface="Arial"/>
              </a:rPr>
              <a:t>Support Vector Machine (with Radial Basis Function kernel)</a:t>
            </a:r>
            <a:endParaRPr b="0" lang="en-US" sz="1300" spc="-1" strike="noStrike">
              <a:latin typeface="Arial"/>
            </a:endParaRPr>
          </a:p>
          <a:p>
            <a:pPr lvl="1" marL="182880">
              <a:spcBef>
                <a:spcPts val="575"/>
              </a:spcBef>
              <a:buClr>
                <a:srgbClr val="ffffff"/>
              </a:buClr>
              <a:buFont typeface="OpenSymbol" charset="2"/>
              <a:buAutoNum type="arabicPeriod"/>
            </a:pPr>
            <a:r>
              <a:rPr b="0" lang="en-US" sz="1300" spc="-1" strike="noStrike">
                <a:latin typeface="Arial"/>
              </a:rPr>
              <a:t>Decision Trees</a:t>
            </a:r>
            <a:endParaRPr b="0" lang="en-US" sz="1300" spc="-1" strike="noStrike">
              <a:latin typeface="Arial"/>
            </a:endParaRPr>
          </a:p>
          <a:p>
            <a:pPr lvl="1" marL="182880">
              <a:spcBef>
                <a:spcPts val="575"/>
              </a:spcBef>
              <a:buClr>
                <a:srgbClr val="ffffff"/>
              </a:buClr>
              <a:buFont typeface="OpenSymbol" charset="2"/>
              <a:buAutoNum type="arabicPeriod"/>
            </a:pPr>
            <a:r>
              <a:rPr b="0" lang="en-US" sz="1300" spc="-1" strike="noStrike">
                <a:latin typeface="Arial"/>
              </a:rPr>
              <a:t>Random Forest</a:t>
            </a:r>
            <a:endParaRPr b="0" lang="en-US" sz="1300" spc="-1" strike="noStrike">
              <a:latin typeface="Arial"/>
            </a:endParaRPr>
          </a:p>
          <a:p>
            <a:pPr lvl="1" marL="182880">
              <a:spcBef>
                <a:spcPts val="575"/>
              </a:spcBef>
              <a:buClr>
                <a:srgbClr val="ffffff"/>
              </a:buClr>
              <a:buFont typeface="OpenSymbol" charset="2"/>
              <a:buAutoNum type="arabicPeriod"/>
            </a:pPr>
            <a:r>
              <a:rPr b="0" lang="en-US" sz="1300" spc="-1" strike="noStrike">
                <a:latin typeface="Arial"/>
              </a:rPr>
              <a:t>Gradient Boosting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Performed Grid SearchCV on each classifier for hyper-parameter tuning.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Scaled and centered numerical features based on quantile ranges.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‘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Best Estimators’</a:t>
            </a:r>
            <a:r>
              <a:rPr b="0" lang="en-US" sz="1800" spc="-1" strike="noStrike">
                <a:latin typeface="Arial"/>
              </a:rPr>
              <a:t> used for each classifier in ensemble voting classifier.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Comparing Class Probabilities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127440" y="3078000"/>
            <a:ext cx="2743200" cy="176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720"/>
              </a:spcBef>
            </a:pPr>
            <a:r>
              <a:rPr b="1" lang="en-US" sz="1400" spc="-1" strike="noStrike" u="sng">
                <a:uFillTx/>
                <a:latin typeface="Arial"/>
              </a:rPr>
              <a:t>Observations: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Similar median values for Fastballs and Cutters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SVM predicts slightly more Curveballs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Decision Trees predict more Sliders than Change-ups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2926080" y="2362680"/>
            <a:ext cx="5993640" cy="39038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263" name="TextShape 3"/>
          <p:cNvSpPr txBox="1"/>
          <p:nvPr/>
        </p:nvSpPr>
        <p:spPr>
          <a:xfrm>
            <a:off x="2867760" y="6290640"/>
            <a:ext cx="6126480" cy="32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Arial"/>
              </a:rPr>
              <a:t>Median Class Probabilities for each Classifier for Carlos Martinez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4" name="TextShape 4"/>
          <p:cNvSpPr txBox="1"/>
          <p:nvPr/>
        </p:nvSpPr>
        <p:spPr>
          <a:xfrm>
            <a:off x="2795760" y="1753920"/>
            <a:ext cx="6217920" cy="52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latin typeface="Arial"/>
              </a:rPr>
              <a:t>Individual Classifiers vs. Ensemble of Classifiers</a:t>
            </a:r>
            <a:endParaRPr b="1" lang="en-US" sz="2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Interpret</a:t>
            </a: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ation of </a:t>
            </a: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Confusio</a:t>
            </a: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n Metrics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2560320" y="1668240"/>
            <a:ext cx="4311000" cy="10825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267" name="TextShape 2"/>
          <p:cNvSpPr txBox="1"/>
          <p:nvPr/>
        </p:nvSpPr>
        <p:spPr>
          <a:xfrm>
            <a:off x="1368720" y="3054600"/>
            <a:ext cx="6858000" cy="331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800" spc="-1" strike="noStrike">
                <a:latin typeface="Arial"/>
              </a:rPr>
              <a:t>Example: </a:t>
            </a:r>
            <a:r>
              <a:rPr b="0" lang="en-US" sz="1800" spc="-1" strike="noStrike">
                <a:latin typeface="Arial"/>
              </a:rPr>
              <a:t>Predicting if pitch-type is a </a:t>
            </a:r>
            <a:r>
              <a:rPr b="1" lang="en-US" sz="1800" spc="-1" strike="noStrike" u="sng">
                <a:uFillTx/>
                <a:latin typeface="Arial"/>
              </a:rPr>
              <a:t>Fastball</a:t>
            </a:r>
            <a:r>
              <a:rPr b="0" lang="en-US" sz="1800" spc="-1" strike="noStrike">
                <a:latin typeface="Arial"/>
              </a:rPr>
              <a:t> or </a:t>
            </a:r>
            <a:r>
              <a:rPr b="1" lang="en-US" sz="1800" spc="-1" strike="noStrike" u="sng">
                <a:uFillTx/>
                <a:latin typeface="Arial"/>
              </a:rPr>
              <a:t>Not a Fastball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True Positives (TP)</a:t>
            </a:r>
            <a:r>
              <a:rPr b="0" lang="en-US" sz="1600" spc="-1" strike="noStrike">
                <a:latin typeface="Arial"/>
              </a:rPr>
              <a:t> – Correctly predicted positive pitch-type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e.g., </a:t>
            </a:r>
            <a:r>
              <a:rPr b="1" lang="en-US" sz="1400" spc="-1" strike="noStrike">
                <a:latin typeface="Arial"/>
              </a:rPr>
              <a:t>Predicted</a:t>
            </a:r>
            <a:r>
              <a:rPr b="0" lang="en-US" sz="1400" spc="-1" strike="noStrike">
                <a:latin typeface="Arial"/>
              </a:rPr>
              <a:t>: Fastball  |  </a:t>
            </a:r>
            <a:r>
              <a:rPr b="1" lang="en-US" sz="1400" spc="-1" strike="noStrike">
                <a:latin typeface="Arial"/>
              </a:rPr>
              <a:t>Actual</a:t>
            </a:r>
            <a:r>
              <a:rPr b="0" lang="en-US" sz="1400" spc="-1" strike="noStrike">
                <a:latin typeface="Arial"/>
              </a:rPr>
              <a:t>: Fastball 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True Negatives (TN) </a:t>
            </a:r>
            <a:r>
              <a:rPr b="0" lang="en-US" sz="1600" spc="-1" strike="noStrike">
                <a:latin typeface="Arial"/>
              </a:rPr>
              <a:t>– Correctly predicted negative pitch-type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e.g., </a:t>
            </a:r>
            <a:r>
              <a:rPr b="1" lang="en-US" sz="1400" spc="-1" strike="noStrike">
                <a:latin typeface="Arial"/>
              </a:rPr>
              <a:t>Predicted:</a:t>
            </a:r>
            <a:r>
              <a:rPr b="0" lang="en-US" sz="1400" spc="-1" strike="noStrike">
                <a:latin typeface="Arial"/>
              </a:rPr>
              <a:t> Not a Fastball  |  </a:t>
            </a:r>
            <a:r>
              <a:rPr b="1" lang="en-US" sz="1400" spc="-1" strike="noStrike">
                <a:latin typeface="Arial"/>
              </a:rPr>
              <a:t>Actual:</a:t>
            </a:r>
            <a:r>
              <a:rPr b="0" lang="en-US" sz="1400" spc="-1" strike="noStrike">
                <a:latin typeface="Arial"/>
              </a:rPr>
              <a:t> Not a Fastball 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False Positives (FP)</a:t>
            </a:r>
            <a:r>
              <a:rPr b="0" lang="en-US" sz="1600" spc="-1" strike="noStrike">
                <a:latin typeface="Arial"/>
              </a:rPr>
              <a:t> – Incorrectly predicted positive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e.g., </a:t>
            </a:r>
            <a:r>
              <a:rPr b="1" lang="en-US" sz="1400" spc="-1" strike="noStrike">
                <a:latin typeface="Arial"/>
              </a:rPr>
              <a:t>Predicted:</a:t>
            </a:r>
            <a:r>
              <a:rPr b="0" lang="en-US" sz="1400" spc="-1" strike="noStrike">
                <a:latin typeface="Arial"/>
              </a:rPr>
              <a:t> Fastball  |  </a:t>
            </a:r>
            <a:r>
              <a:rPr b="1" lang="en-US" sz="1400" spc="-1" strike="noStrike">
                <a:latin typeface="Arial"/>
              </a:rPr>
              <a:t>Actual:</a:t>
            </a:r>
            <a:r>
              <a:rPr b="0" lang="en-US" sz="1400" spc="-1" strike="noStrike">
                <a:latin typeface="Arial"/>
              </a:rPr>
              <a:t> Not a Fastball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False Negatives (FN) </a:t>
            </a:r>
            <a:r>
              <a:rPr b="0" lang="en-US" sz="1600" spc="-1" strike="noStrike">
                <a:latin typeface="Arial"/>
              </a:rPr>
              <a:t>– Incorrectly predicted negative pitch-type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400" spc="-1" strike="noStrike">
                <a:latin typeface="Arial"/>
              </a:rPr>
              <a:t>e.g., </a:t>
            </a:r>
            <a:r>
              <a:rPr b="1" lang="en-US" sz="1400" spc="-1" strike="noStrike">
                <a:latin typeface="Arial"/>
              </a:rPr>
              <a:t>Predicted:</a:t>
            </a:r>
            <a:r>
              <a:rPr b="0" lang="en-US" sz="1400" spc="-1" strike="noStrike">
                <a:latin typeface="Arial"/>
              </a:rPr>
              <a:t> Not a Fastball  |  </a:t>
            </a:r>
            <a:r>
              <a:rPr b="1" lang="en-US" sz="1400" spc="-1" strike="noStrike">
                <a:latin typeface="Arial"/>
              </a:rPr>
              <a:t>Actual:</a:t>
            </a:r>
            <a:r>
              <a:rPr b="0" lang="en-US" sz="1400" spc="-1" strike="noStrike">
                <a:latin typeface="Arial"/>
              </a:rPr>
              <a:t> Fastball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Multi-class Confusion Matrix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2493360" y="1465920"/>
            <a:ext cx="4541760" cy="91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 u="sng">
                <a:uFillTx/>
                <a:latin typeface="Arial"/>
              </a:rPr>
              <a:t>Confusion Matrix for Clayton Kershaw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Most pitch-types were predicted to be Fastballs (FB) 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Second-most predicted were Sliders (SL)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1005840" y="2527560"/>
            <a:ext cx="704088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400" spc="-1" strike="noStrike">
                <a:latin typeface="Arial"/>
              </a:rPr>
              <a:t>As a result, the model is unable to effectively distinguish between FB’s and SL’s.</a:t>
            </a:r>
            <a:endParaRPr b="1" lang="en-US" sz="1400" spc="-1" strike="noStrike">
              <a:latin typeface="Arial"/>
            </a:endParaRPr>
          </a:p>
        </p:txBody>
      </p:sp>
      <p:grpSp>
        <p:nvGrpSpPr>
          <p:cNvPr id="271" name="Group 4"/>
          <p:cNvGrpSpPr/>
          <p:nvPr/>
        </p:nvGrpSpPr>
        <p:grpSpPr>
          <a:xfrm>
            <a:off x="825840" y="2855520"/>
            <a:ext cx="7414560" cy="3108960"/>
            <a:chOff x="825840" y="2855520"/>
            <a:chExt cx="7414560" cy="3108960"/>
          </a:xfrm>
        </p:grpSpPr>
        <p:pic>
          <p:nvPicPr>
            <p:cNvPr id="272" name="" descr=""/>
            <p:cNvPicPr/>
            <p:nvPr/>
          </p:nvPicPr>
          <p:blipFill>
            <a:blip r:embed="rId1"/>
            <a:stretch/>
          </p:blipFill>
          <p:spPr>
            <a:xfrm>
              <a:off x="825840" y="2855520"/>
              <a:ext cx="3529440" cy="310896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pic>
          <p:nvPicPr>
            <p:cNvPr id="273" name="" descr=""/>
            <p:cNvPicPr/>
            <p:nvPr/>
          </p:nvPicPr>
          <p:blipFill>
            <a:blip r:embed="rId2"/>
            <a:stretch/>
          </p:blipFill>
          <p:spPr>
            <a:xfrm>
              <a:off x="4528080" y="2855520"/>
              <a:ext cx="3712320" cy="310896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</p:grp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Interpretation of Performance Measures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2560320" y="1668240"/>
            <a:ext cx="4311000" cy="10825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276" name="TextShape 2"/>
          <p:cNvSpPr txBox="1"/>
          <p:nvPr/>
        </p:nvSpPr>
        <p:spPr>
          <a:xfrm>
            <a:off x="640080" y="2906280"/>
            <a:ext cx="8046720" cy="356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Accuracy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Ratio of correctly predicted observation to total observations</a:t>
            </a:r>
            <a:endParaRPr b="0" lang="en-US" sz="1400" spc="-1" strike="noStrike">
              <a:latin typeface="Arial"/>
            </a:endParaRPr>
          </a:p>
          <a:p>
            <a:pPr algn="ctr">
              <a:spcBef>
                <a:spcPts val="431"/>
              </a:spcBef>
            </a:pPr>
            <a:r>
              <a:rPr b="1" lang="en-US" sz="1400" spc="-1" strike="noStrike">
                <a:latin typeface="Bitstream Vera Sans Mono"/>
              </a:rPr>
              <a:t>(TP + TN) / (TP + FP + FN + TN) 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pPr algn="ctr"/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Precision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Ratio of correctly predicted ‘positive’ observations to total predicted positive observations</a:t>
            </a:r>
            <a:r>
              <a:rPr b="1" lang="en-US" sz="1400" spc="-1" strike="noStrike">
                <a:solidFill>
                  <a:srgbClr val="fff200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spcBef>
                <a:spcPts val="431"/>
              </a:spcBef>
            </a:pPr>
            <a:r>
              <a:rPr b="1" lang="en-US" sz="1400" spc="-1" strike="noStrike">
                <a:latin typeface="Bitstream Vera Sans Mono"/>
              </a:rPr>
              <a:t>TP / (TP + FP) </a:t>
            </a:r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Recall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Ratio of correctly predicted ‘positive’ observations to all observations in actual ‘yes’ class</a:t>
            </a:r>
            <a:r>
              <a:rPr b="1" lang="en-US" sz="1400" spc="-1" strike="noStrike">
                <a:solidFill>
                  <a:srgbClr val="fff200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latin typeface="Bitstream Vera Sans Mono"/>
              </a:rPr>
              <a:t>TP / (TP + FN)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F1 Score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Weighted average of Precision and Recall, considers False Positives and False Negatives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latin typeface="Bitstream Vera Sans Mono"/>
              </a:rPr>
              <a:t>2*(Recall * Precision) / (Recall + Precision)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Problem </a:t>
            </a: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with </a:t>
            </a: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Accuracy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667080" y="2247120"/>
            <a:ext cx="3993480" cy="15728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4991040" y="1609920"/>
            <a:ext cx="3529440" cy="31089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graphicFrame>
        <p:nvGraphicFramePr>
          <p:cNvPr id="280" name="Table 2"/>
          <p:cNvGraphicFramePr/>
          <p:nvPr/>
        </p:nvGraphicFramePr>
        <p:xfrm>
          <a:off x="507960" y="5053320"/>
          <a:ext cx="5120280" cy="1742760"/>
        </p:xfrm>
        <a:graphic>
          <a:graphicData uri="http://schemas.openxmlformats.org/drawingml/2006/table">
            <a:tbl>
              <a:tblPr/>
              <a:tblGrid>
                <a:gridCol w="1473120"/>
                <a:gridCol w="558360"/>
                <a:gridCol w="744120"/>
                <a:gridCol w="540360"/>
                <a:gridCol w="540720"/>
                <a:gridCol w="1263600"/>
              </a:tblGrid>
              <a:tr h="3056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400" spc="-1" strike="noStrike">
                          <a:latin typeface="Arial"/>
                        </a:rPr>
                        <a:t>Pitch-type</a:t>
                      </a:r>
                      <a:endParaRPr b="1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400" spc="-1" strike="noStrike">
                          <a:latin typeface="Arial"/>
                        </a:rPr>
                        <a:t>TP</a:t>
                      </a:r>
                      <a:endParaRPr b="1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400" spc="-1" strike="noStrike">
                          <a:latin typeface="Arial"/>
                        </a:rPr>
                        <a:t>TN</a:t>
                      </a:r>
                      <a:endParaRPr b="1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400" spc="-1" strike="noStrike">
                          <a:latin typeface="Arial"/>
                        </a:rPr>
                        <a:t>FP</a:t>
                      </a:r>
                      <a:endParaRPr b="1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400" spc="-1" strike="noStrike">
                          <a:latin typeface="Arial"/>
                        </a:rPr>
                        <a:t>FN</a:t>
                      </a:r>
                      <a:endParaRPr b="1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400" spc="-1" strike="noStrike">
                          <a:latin typeface="Arial"/>
                        </a:rPr>
                        <a:t>Accuracy</a:t>
                      </a:r>
                      <a:endParaRPr b="1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1680">
                <a:tc>
                  <a:txBody>
                    <a:bodyPr lIns="90000" rIns="90000" tIns="46800" bIns="46800"/>
                    <a:p>
                      <a:pPr algn="r"/>
                      <a:r>
                        <a:rPr b="1" lang="en-US" sz="1200" spc="-1" strike="noStrike">
                          <a:latin typeface="Bitstream Vera Sans Mono"/>
                        </a:rPr>
                        <a:t>Fastball (FB)</a:t>
                      </a:r>
                      <a:endParaRPr b="1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553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258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508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125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0.562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1320">
                <a:tc>
                  <a:txBody>
                    <a:bodyPr lIns="90000" rIns="90000" tIns="46800" bIns="46800"/>
                    <a:p>
                      <a:pPr algn="r"/>
                      <a:r>
                        <a:rPr b="1" lang="en-US" sz="1200" spc="-1" strike="noStrike">
                          <a:latin typeface="Bitstream Vera Sans Mono"/>
                        </a:rPr>
                        <a:t>Curveball (CB)</a:t>
                      </a:r>
                      <a:endParaRPr b="1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8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1188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12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236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0.828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7600">
                <a:tc>
                  <a:txBody>
                    <a:bodyPr lIns="90000" rIns="90000" tIns="46800" bIns="46800"/>
                    <a:p>
                      <a:pPr algn="r"/>
                      <a:r>
                        <a:rPr b="1" lang="en-US" sz="1200" spc="-1" strike="noStrike">
                          <a:latin typeface="Bitstream Vera Sans Mono"/>
                        </a:rPr>
                        <a:t>Slider (SL)</a:t>
                      </a:r>
                      <a:endParaRPr b="1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168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735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195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346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0.625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8960">
                <a:tc>
                  <a:txBody>
                    <a:bodyPr lIns="90000" rIns="90000" tIns="46800" bIns="46800"/>
                    <a:p>
                      <a:pPr algn="r"/>
                      <a:r>
                        <a:rPr b="1" lang="en-US" sz="1200" spc="-1" strike="noStrike">
                          <a:latin typeface="Bitstream Vera Sans Mono"/>
                        </a:rPr>
                        <a:t>Change-up (CH)</a:t>
                      </a:r>
                      <a:endParaRPr b="1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0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1436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0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8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200" spc="-1" strike="noStrike">
                          <a:latin typeface="Bitstream Vera Sans Mono"/>
                        </a:rPr>
                        <a:t>0.994</a:t>
                      </a:r>
                      <a:endParaRPr b="0" lang="en-US" sz="1200" spc="-1" strike="noStrike">
                        <a:latin typeface="Bitstream Vera Sans 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81" name="TextShape 3"/>
          <p:cNvSpPr txBox="1"/>
          <p:nvPr/>
        </p:nvSpPr>
        <p:spPr>
          <a:xfrm>
            <a:off x="404640" y="4732560"/>
            <a:ext cx="33832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Arial"/>
              </a:rPr>
              <a:t>Accuracy = (TP+TN) / (TP+FP+FN+TN)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5807880" y="4993200"/>
            <a:ext cx="534600" cy="1645920"/>
          </a:xfrm>
          <a:custGeom>
            <a:avLst/>
            <a:gdLst/>
            <a:ahLst/>
            <a:rect l="0" t="0" r="r" b="b"/>
            <a:pathLst>
              <a:path w="1487" h="4574">
                <a:moveTo>
                  <a:pt x="0" y="0"/>
                </a:moveTo>
                <a:cubicBezTo>
                  <a:pt x="371" y="0"/>
                  <a:pt x="743" y="190"/>
                  <a:pt x="743" y="381"/>
                </a:cubicBezTo>
                <a:lnTo>
                  <a:pt x="743" y="1905"/>
                </a:lnTo>
                <a:cubicBezTo>
                  <a:pt x="743" y="2095"/>
                  <a:pt x="1114" y="2286"/>
                  <a:pt x="1486" y="2286"/>
                </a:cubicBezTo>
                <a:cubicBezTo>
                  <a:pt x="1114" y="2286"/>
                  <a:pt x="743" y="2477"/>
                  <a:pt x="743" y="2667"/>
                </a:cubicBezTo>
                <a:lnTo>
                  <a:pt x="743" y="4191"/>
                </a:lnTo>
                <a:cubicBezTo>
                  <a:pt x="743" y="4382"/>
                  <a:pt x="371" y="4573"/>
                  <a:pt x="0" y="4573"/>
                </a:cubicBezTo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5"/>
          <p:cNvSpPr/>
          <p:nvPr/>
        </p:nvSpPr>
        <p:spPr>
          <a:xfrm>
            <a:off x="6495120" y="5486400"/>
            <a:ext cx="2011680" cy="64008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600" spc="-1" strike="noStrike">
                <a:latin typeface="Arial"/>
              </a:rPr>
              <a:t>Average Accuracy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1" lang="en-US" sz="1600" spc="-1" strike="noStrike">
                <a:latin typeface="Arial"/>
              </a:rPr>
              <a:t>0.75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4" name="TextShape 6"/>
          <p:cNvSpPr txBox="1"/>
          <p:nvPr/>
        </p:nvSpPr>
        <p:spPr>
          <a:xfrm>
            <a:off x="692640" y="1924560"/>
            <a:ext cx="39708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400" spc="-1" strike="noStrike">
                <a:latin typeface="Arial"/>
              </a:rPr>
              <a:t>Classification Report for Clayton Kershaw</a:t>
            </a:r>
            <a:endParaRPr b="1" lang="en-US" sz="1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997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Receiver </a:t>
            </a: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Operatin</a:t>
            </a: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g </a:t>
            </a: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Characte</a:t>
            </a: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ristic </a:t>
            </a: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(ROC) </a:t>
            </a: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Curve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1172160" y="1685160"/>
            <a:ext cx="7498080" cy="129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While most classification machine learning models can be validated by accuracy estimation techniques, this is not the case for this project.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ROC curves are good for summarizing the trade-off between the True Positive Rate and False Positive Rate at different probability thresholds.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1172160" y="6015600"/>
            <a:ext cx="749808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Not appropriate when working with imbalanced classes.</a:t>
            </a:r>
            <a:endParaRPr b="1" lang="en-US" sz="1600" spc="-1" strike="noStrike">
              <a:solidFill>
                <a:srgbClr val="fff200"/>
              </a:solidFill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1975320" y="3017520"/>
            <a:ext cx="5993640" cy="29214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289" name="TextShape 4"/>
          <p:cNvSpPr txBox="1"/>
          <p:nvPr/>
        </p:nvSpPr>
        <p:spPr>
          <a:xfrm>
            <a:off x="202320" y="3998160"/>
            <a:ext cx="164592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Arial"/>
              </a:rPr>
              <a:t>Indicates difficulty distinguishing between classes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997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Precision-Recall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ac090"/>
                </a:solidFill>
                <a:latin typeface="Calibri"/>
              </a:rPr>
              <a:t>Average Precision Score</a:t>
            </a: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1280160" y="4563000"/>
            <a:ext cx="6766560" cy="156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Precision-Recall is a useful measure of success of prediction when the classes are very imbalanced.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High AUC represents High Recall (low False Negative rate) and High Precision (low False Positive rate).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latin typeface="Bitstream Vera Sans Mono"/>
              </a:rPr>
              <a:t>High Recall + Low Precision</a:t>
            </a:r>
            <a:r>
              <a:rPr b="0" lang="en-US" sz="1400" spc="-1" strike="noStrike">
                <a:latin typeface="Arial"/>
              </a:rPr>
              <a:t> = Many results with many incorrect predictions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latin typeface="Bitstream Vera Sans Mono"/>
              </a:rPr>
              <a:t>Low Recall + High Precision</a:t>
            </a:r>
            <a:r>
              <a:rPr b="0" lang="en-US" sz="1400" spc="-1" strike="noStrike">
                <a:latin typeface="Arial"/>
              </a:rPr>
              <a:t> = Few results but with many correct predictions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2125080" y="1583280"/>
            <a:ext cx="5245560" cy="26200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293" name="CustomShape 3"/>
          <p:cNvSpPr/>
          <p:nvPr/>
        </p:nvSpPr>
        <p:spPr>
          <a:xfrm>
            <a:off x="4608000" y="2707200"/>
            <a:ext cx="457200" cy="4572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4"/>
          <p:cNvSpPr/>
          <p:nvPr/>
        </p:nvSpPr>
        <p:spPr>
          <a:xfrm flipV="1">
            <a:off x="4937760" y="2468880"/>
            <a:ext cx="182880" cy="2743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TextShape 5"/>
          <p:cNvSpPr txBox="1"/>
          <p:nvPr/>
        </p:nvSpPr>
        <p:spPr>
          <a:xfrm>
            <a:off x="4389120" y="2011680"/>
            <a:ext cx="2011680" cy="74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solidFill>
                  <a:srgbClr val="3465a4"/>
                </a:solidFill>
                <a:latin typeface="Arial"/>
              </a:rPr>
              <a:t>Is this the Best Trade-off of Precision-Recall?</a:t>
            </a:r>
            <a:endParaRPr b="0" lang="en-US" sz="1200" spc="-1" strike="noStrike">
              <a:solidFill>
                <a:srgbClr val="3465a4"/>
              </a:solidFill>
              <a:latin typeface="Arial"/>
            </a:endParaRPr>
          </a:p>
          <a:p>
            <a:pPr algn="ctr">
              <a:spcBef>
                <a:spcPts val="289"/>
              </a:spcBef>
            </a:pPr>
            <a:r>
              <a:rPr b="1" lang="en-US" sz="14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1" lang="en-US" sz="14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1" lang="en-US" sz="1400" spc="-1" strike="noStrike">
                <a:solidFill>
                  <a:srgbClr val="3465a4"/>
                </a:solidFill>
                <a:latin typeface="Arial"/>
              </a:rPr>
              <a:t>Depends</a:t>
            </a:r>
            <a:endParaRPr b="0" lang="en-US" sz="14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But why?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731520" y="3687120"/>
            <a:ext cx="3660480" cy="54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Arial"/>
              </a:rPr>
              <a:t>Possible Reasons: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4494240" y="2936520"/>
            <a:ext cx="4015800" cy="236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High Ticket Prices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Poor Weather Conditions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Off-season Inactivity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fff200"/>
                </a:solidFill>
                <a:latin typeface="Arial"/>
              </a:rPr>
              <a:t>In-game Action!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( </a:t>
            </a:r>
            <a:r>
              <a:rPr b="1" i="1" lang="en-US" sz="1800" spc="-1" strike="noStrike">
                <a:solidFill>
                  <a:srgbClr val="fff200"/>
                </a:solidFill>
                <a:latin typeface="Arial"/>
              </a:rPr>
              <a:t>or lack of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997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Precision-Recall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ac090"/>
                </a:solidFill>
                <a:latin typeface="Calibri"/>
              </a:rPr>
              <a:t>Per Class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2394000" y="5852160"/>
            <a:ext cx="4663440" cy="37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Breakdown of Precision-Recall Curves for each Class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849240" y="1892520"/>
            <a:ext cx="7613640" cy="38624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01560" y="374760"/>
            <a:ext cx="80762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Model Performance Comparison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2546640" y="1962360"/>
            <a:ext cx="5757120" cy="29851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01" name="TextShape 2"/>
          <p:cNvSpPr txBox="1"/>
          <p:nvPr/>
        </p:nvSpPr>
        <p:spPr>
          <a:xfrm>
            <a:off x="1758960" y="5074200"/>
            <a:ext cx="7290720" cy="99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Gradient Boosting and Ensemble approach showed best results.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Random Forests (ensemble of randomized decision trees) performed poorly.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Accuracy results inconsistent.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2676240" y="1316520"/>
            <a:ext cx="5486400" cy="6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289"/>
              </a:spcBef>
            </a:pPr>
            <a:r>
              <a:rPr b="1" lang="en-US" sz="1800" spc="-1" strike="noStrike">
                <a:latin typeface="Arial"/>
              </a:rPr>
              <a:t>Accuracy Scores</a:t>
            </a:r>
            <a:endParaRPr b="1" lang="en-US" sz="1800" spc="-1" strike="noStrike">
              <a:latin typeface="Arial"/>
            </a:endParaRPr>
          </a:p>
          <a:p>
            <a:pPr algn="ctr">
              <a:spcBef>
                <a:spcPts val="289"/>
              </a:spcBef>
            </a:pPr>
            <a:r>
              <a:rPr b="1" lang="en-US" sz="1600" spc="-1" strike="noStrike">
                <a:latin typeface="Arial"/>
              </a:rPr>
              <a:t>Predictive Models vs. Majority Class Baseline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303" name="TextShape 4"/>
          <p:cNvSpPr txBox="1"/>
          <p:nvPr/>
        </p:nvSpPr>
        <p:spPr>
          <a:xfrm>
            <a:off x="274320" y="2252880"/>
            <a:ext cx="2103120" cy="177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latin typeface="Arial"/>
              </a:rPr>
              <a:t>Best Accuracy = 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latin typeface="Arial"/>
              </a:rPr>
              <a:t>Cells in </a:t>
            </a:r>
            <a:r>
              <a:rPr b="1" lang="en-US" sz="1600" spc="-1" strike="noStrike">
                <a:solidFill>
                  <a:srgbClr val="e0efd4"/>
                </a:solidFill>
                <a:latin typeface="Arial"/>
              </a:rPr>
              <a:t>Green</a:t>
            </a:r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0" lang="en-US" sz="1400" spc="-1" strike="noStrike">
                <a:latin typeface="Arial"/>
              </a:rPr>
              <a:t>Top Accuracy Score</a:t>
            </a:r>
            <a:endParaRPr b="0" lang="en-US" sz="1400" spc="-1" strike="noStrike">
              <a:latin typeface="Arial"/>
            </a:endParaRPr>
          </a:p>
          <a:p>
            <a:pPr algn="ctr"/>
            <a:endParaRPr b="0" lang="en-US" sz="1400" spc="-1" strike="noStrike">
              <a:latin typeface="Arial"/>
            </a:endParaRPr>
          </a:p>
          <a:p>
            <a:pPr algn="ctr"/>
            <a:r>
              <a:rPr b="1" lang="en-US" sz="1600" spc="-1" strike="noStrike">
                <a:latin typeface="Arial"/>
              </a:rPr>
              <a:t>Cells in </a:t>
            </a:r>
            <a:r>
              <a:rPr b="1" lang="en-US" sz="1600" spc="-1" strike="noStrike">
                <a:solidFill>
                  <a:srgbClr val="f7a19a"/>
                </a:solidFill>
                <a:latin typeface="Arial"/>
              </a:rPr>
              <a:t>Red</a:t>
            </a:r>
            <a:r>
              <a:rPr b="1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Worst Accuracy Score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01560" y="374760"/>
            <a:ext cx="80762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Mod</a:t>
            </a: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el </a:t>
            </a: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Perfo</a:t>
            </a: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rman</a:t>
            </a: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ce </a:t>
            </a: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Com</a:t>
            </a: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paris</a:t>
            </a: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1758960" y="5074200"/>
            <a:ext cx="7290720" cy="121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Imbalanced classes, Logloss a better performance measure than Accuracy.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All predictive models outperformed the mean Logloss Baseline.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For most pitchers, Gradient Boosting outperformed all other models.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Logloss errors were best for Pitchers who throw 5 or more pitch-types.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2676240" y="1316520"/>
            <a:ext cx="5486400" cy="6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289"/>
              </a:spcBef>
            </a:pPr>
            <a:r>
              <a:rPr b="1" lang="en-US" sz="1800" spc="-1" strike="noStrike">
                <a:latin typeface="Arial"/>
              </a:rPr>
              <a:t>Multi-class Logarithmic Loss</a:t>
            </a:r>
            <a:endParaRPr b="1" lang="en-US" sz="1800" spc="-1" strike="noStrike">
              <a:latin typeface="Arial"/>
            </a:endParaRPr>
          </a:p>
          <a:p>
            <a:pPr algn="ctr">
              <a:spcBef>
                <a:spcPts val="289"/>
              </a:spcBef>
            </a:pPr>
            <a:r>
              <a:rPr b="1" lang="en-US" sz="1600" spc="-1" strike="noStrike">
                <a:latin typeface="Arial"/>
              </a:rPr>
              <a:t>Predictive Models vs. Mean Baseline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307" name="TextShape 4"/>
          <p:cNvSpPr txBox="1"/>
          <p:nvPr/>
        </p:nvSpPr>
        <p:spPr>
          <a:xfrm>
            <a:off x="274320" y="2252880"/>
            <a:ext cx="2103120" cy="177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latin typeface="Arial"/>
              </a:rPr>
              <a:t>Best Logloss = 0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latin typeface="Arial"/>
              </a:rPr>
              <a:t>Cells in </a:t>
            </a:r>
            <a:r>
              <a:rPr b="1" lang="en-US" sz="1600" spc="-1" strike="noStrike">
                <a:solidFill>
                  <a:srgbClr val="e0efd4"/>
                </a:solidFill>
                <a:latin typeface="Arial"/>
              </a:rPr>
              <a:t>Green</a:t>
            </a:r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0" lang="en-US" sz="1400" spc="-1" strike="noStrike">
                <a:latin typeface="Arial"/>
              </a:rPr>
              <a:t>Worst Logloss Error</a:t>
            </a:r>
            <a:endParaRPr b="0" lang="en-US" sz="1400" spc="-1" strike="noStrike">
              <a:latin typeface="Arial"/>
            </a:endParaRPr>
          </a:p>
          <a:p>
            <a:pPr algn="ctr"/>
            <a:endParaRPr b="0" lang="en-US" sz="1400" spc="-1" strike="noStrike">
              <a:latin typeface="Arial"/>
            </a:endParaRPr>
          </a:p>
          <a:p>
            <a:pPr algn="ctr"/>
            <a:r>
              <a:rPr b="1" lang="en-US" sz="1600" spc="-1" strike="noStrike">
                <a:latin typeface="Arial"/>
              </a:rPr>
              <a:t>Cells in </a:t>
            </a:r>
            <a:r>
              <a:rPr b="1" lang="en-US" sz="1600" spc="-1" strike="noStrike">
                <a:solidFill>
                  <a:srgbClr val="f7a19a"/>
                </a:solidFill>
                <a:latin typeface="Arial"/>
              </a:rPr>
              <a:t>Red</a:t>
            </a:r>
            <a:r>
              <a:rPr b="1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Top Logloss Error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2554560" y="1939680"/>
            <a:ext cx="5760720" cy="29901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01560" y="374760"/>
            <a:ext cx="80762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Concl</a:t>
            </a: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usion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731520" y="1939680"/>
            <a:ext cx="7772400" cy="41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On average, more than 50% of all pitches thrown are Fastballs.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Due to imbalanced classes, we should not use Accuracy and ROC curves to measure a models performance.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 charset="2"/>
              <a:buChar char=""/>
            </a:pPr>
            <a:r>
              <a:rPr b="0" lang="en-US" sz="2200" spc="-1" strike="noStrike">
                <a:latin typeface="Arial"/>
              </a:rPr>
              <a:t>When comparing Logarithmic Log Loss (cross-entropy) for predictive models against the mean baseline, it is possible to minimize errors by as much as 10% - 40%.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 charset="2"/>
              <a:buChar char=""/>
            </a:pPr>
            <a:r>
              <a:rPr b="0" lang="en-US" sz="2200" spc="-1" strike="noStrike">
                <a:latin typeface="Arial"/>
              </a:rPr>
              <a:t>Pitcher’s pitch count provides greatest importance to predicting the next pitch.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 charset="2"/>
              <a:buChar char=""/>
            </a:pPr>
            <a:r>
              <a:rPr b="0" lang="en-US" sz="2200" spc="-1" strike="noStrike">
                <a:latin typeface="Arial"/>
              </a:rPr>
              <a:t>Similarity in pitch speed and location between pitch-types from same pitch group make it difficult to distinguish.  </a:t>
            </a:r>
            <a:endParaRPr b="0" lang="en-US" sz="2200" spc="-1" strike="noStrike">
              <a:latin typeface="Arial"/>
              <a:ea typeface="Noto Sans CJK SC Regular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601560" y="374760"/>
            <a:ext cx="80762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Recommendations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731520" y="2335680"/>
            <a:ext cx="7772400" cy="302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Compare in-game pitches to predicted pitches to monitor success rate.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Select a subset of hitter to essentially perform a randomized controlled trial to estimate the effect size (ROI).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Monitor before and after batting averages for selected hitters. 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fff200"/>
                </a:solidFill>
                <a:latin typeface="Arial"/>
              </a:rPr>
              <a:t>Increased attendance and a boost in revenue will be biggest measure of success.</a:t>
            </a:r>
            <a:endParaRPr b="0" lang="en-US" sz="2200" spc="-1" strike="noStrike">
              <a:latin typeface="Arial"/>
              <a:ea typeface="Noto Sans CJK SC Regular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601560" y="374760"/>
            <a:ext cx="80762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Future Work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731520" y="1920240"/>
            <a:ext cx="7772400" cy="362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Increase data to include all starting and relief pitchers for more than just three seasons.</a:t>
            </a:r>
            <a:r>
              <a:rPr b="0" i="1" lang="en-US" sz="2000" spc="-1" strike="noStrike">
                <a:latin typeface="Arial"/>
              </a:rPr>
              <a:t> </a:t>
            </a:r>
            <a:r>
              <a:rPr b="1" i="1" lang="en-US" sz="2000" spc="-1" strike="noStrike">
                <a:latin typeface="Arial"/>
              </a:rPr>
              <a:t>(decrease variance)</a:t>
            </a:r>
            <a:endParaRPr b="0" lang="en-US" sz="2000" spc="-1" strike="noStrike"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Noto Sans CJK SC Regular"/>
              </a:rPr>
              <a:t>Extend feature data to include weather conditions, pitch movement, fielders position, score differential, batting averages, and team record, just to name a few. </a:t>
            </a:r>
            <a:r>
              <a:rPr b="1" i="1" lang="en-US" sz="2000" spc="-1" strike="noStrike">
                <a:latin typeface="Arial"/>
                <a:ea typeface="Noto Sans CJK SC Regular"/>
              </a:rPr>
              <a:t>(decrease bias)</a:t>
            </a:r>
            <a:endParaRPr b="0" lang="en-US" sz="2000" spc="-1" strike="noStrike"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spcBef>
                <a:spcPts val="859"/>
              </a:spcBef>
              <a:spcAft>
                <a:spcPts val="85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Consider multi-label, multi-class classification problem by attempting to predict:</a:t>
            </a:r>
            <a:endParaRPr b="0" lang="en-US" sz="2000" spc="-1" strike="noStrike">
              <a:latin typeface="Arial"/>
              <a:ea typeface="Noto Sans CJK SC Regular"/>
            </a:endParaRPr>
          </a:p>
          <a:p>
            <a:pPr algn="ctr">
              <a:lnSpc>
                <a:spcPct val="100000"/>
              </a:lnSpc>
              <a:spcBef>
                <a:spcPts val="859"/>
              </a:spcBef>
              <a:spcAft>
                <a:spcPts val="859"/>
              </a:spcAft>
            </a:pPr>
            <a:r>
              <a:rPr b="1" lang="en-US" sz="1800" spc="-1" strike="noStrike">
                <a:latin typeface="Arial"/>
              </a:rPr>
              <a:t>Pitch-type + Pitch Group + Pitch Location </a:t>
            </a:r>
            <a:endParaRPr b="0" lang="en-US" sz="1800" spc="-1" strike="noStrike"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Apply a combination of Supervised and Unsupervised Learning to address and include unlabeled pitch data.</a:t>
            </a:r>
            <a:endParaRPr b="0" lang="en-US" sz="2000" spc="-1" strike="noStrike">
              <a:latin typeface="Arial"/>
              <a:ea typeface="Noto Sans CJK SC Regular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So what can we do?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65760" y="2103120"/>
            <a:ext cx="8412480" cy="2011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Increased player salaries makes lowering ticket prices unsustainable.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As of today, we are still unable to control the weather.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Not every team can acquire the ‘big’ name free-agent during the off-season or </a:t>
            </a:r>
            <a:r>
              <a:rPr b="1" lang="en-US" sz="2000" spc="-1" strike="noStrike">
                <a:solidFill>
                  <a:srgbClr val="faa61a"/>
                </a:solidFill>
                <a:latin typeface="Arial"/>
              </a:rPr>
              <a:t>win the World Series like the Houston Astros did in 2017 who recorded a $23.7 million boost in sales in 2018.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984960" y="4589640"/>
            <a:ext cx="7233120" cy="1112760"/>
          </a:xfrm>
          <a:prstGeom prst="rect">
            <a:avLst/>
          </a:prstGeom>
          <a:noFill/>
          <a:ln w="12600">
            <a:noFill/>
          </a:ln>
        </p:spPr>
        <p:txBody>
          <a:bodyPr lIns="6120" rIns="6120" tIns="6120" bIns="6120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3600" spc="-1" strike="noStrike">
                <a:latin typeface="Arial"/>
              </a:rPr>
              <a:t>Let’s improve the in-game action! </a:t>
            </a:r>
            <a:endParaRPr b="1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2800" spc="-1" strike="noStrike">
                <a:latin typeface="Arial"/>
              </a:rPr>
              <a:t>But how?</a:t>
            </a:r>
            <a:endParaRPr b="1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ac090"/>
                </a:solidFill>
                <a:latin typeface="Calibri"/>
              </a:rPr>
              <a:t>Impact on Attendance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fac090"/>
                </a:solidFill>
                <a:latin typeface="Calibri"/>
              </a:rPr>
              <a:t>Strikeouts | Batting Average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028240" y="1645920"/>
            <a:ext cx="6886440" cy="48484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165" name="CustomShape 2"/>
          <p:cNvSpPr/>
          <p:nvPr/>
        </p:nvSpPr>
        <p:spPr>
          <a:xfrm>
            <a:off x="2759760" y="4297680"/>
            <a:ext cx="2011680" cy="365760"/>
          </a:xfrm>
          <a:prstGeom prst="wedgeRoundRectCallout">
            <a:avLst>
              <a:gd name="adj1" fmla="val -31986"/>
              <a:gd name="adj2" fmla="val 342523"/>
              <a:gd name="adj3" fmla="val 16667"/>
            </a:avLst>
          </a:prstGeom>
          <a:solidFill>
            <a:srgbClr val="fff200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Partial Season Lockout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145080" y="2276280"/>
            <a:ext cx="18190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Average 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Strikeouts per Game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289800" y="3653640"/>
            <a:ext cx="152784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Arial"/>
              </a:rPr>
              <a:t>Batting Averages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(</a:t>
            </a:r>
            <a:r>
              <a:rPr b="0" lang="en-US" sz="1400" spc="-1" strike="noStrike">
                <a:latin typeface="Arial"/>
              </a:rPr>
              <a:t>Hits / At Bats</a:t>
            </a:r>
            <a:r>
              <a:rPr b="0" lang="en-US" sz="1400" spc="-1" strike="noStrike">
                <a:latin typeface="Arial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TextShape 5"/>
          <p:cNvSpPr txBox="1"/>
          <p:nvPr/>
        </p:nvSpPr>
        <p:spPr>
          <a:xfrm>
            <a:off x="40680" y="5113800"/>
            <a:ext cx="19270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Average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Attendance per Game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8174160" y="5303520"/>
            <a:ext cx="87840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/>
          <a:p>
            <a:pPr algn="ctr"/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Down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~6.5%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Goal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560" y="2269800"/>
            <a:ext cx="8229240" cy="242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</a:pPr>
            <a:r>
              <a:rPr b="0" lang="en-US" sz="2400" spc="-1" strike="noStrike">
                <a:latin typeface="Arial"/>
              </a:rPr>
              <a:t>By increasing the mean Batting Average (BA) for hitters, we:</a:t>
            </a:r>
            <a:endParaRPr b="0" lang="en-US" sz="2400" spc="-1" strike="noStrike">
              <a:latin typeface="Arial"/>
            </a:endParaRPr>
          </a:p>
          <a:p>
            <a:pPr lvl="7" marL="3456000" indent="-21600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Increase number of base runners</a:t>
            </a:r>
            <a:endParaRPr b="0" lang="en-US" sz="2000" spc="-1" strike="noStrike">
              <a:latin typeface="Arial"/>
            </a:endParaRPr>
          </a:p>
          <a:p>
            <a:pPr lvl="7" marL="3456000" indent="-21600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Increase chances for stolen bases</a:t>
            </a:r>
            <a:endParaRPr b="0" lang="en-US" sz="2000" spc="-1" strike="noStrike">
              <a:latin typeface="Arial"/>
            </a:endParaRPr>
          </a:p>
          <a:p>
            <a:pPr lvl="7" marL="3456000" indent="-21600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Increase opportunities to pick-off runners</a:t>
            </a:r>
            <a:endParaRPr b="0" lang="en-US" sz="2000" spc="-1" strike="noStrike">
              <a:latin typeface="Arial"/>
            </a:endParaRPr>
          </a:p>
          <a:p>
            <a:pPr lvl="7" marL="3456000" indent="-21600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Increase potential runs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2898000" y="3019320"/>
            <a:ext cx="365760" cy="1645920"/>
          </a:xfrm>
          <a:custGeom>
            <a:avLst/>
            <a:gdLst/>
            <a:ahLst/>
            <a:rect l="0" t="0" r="r" b="b"/>
            <a:pathLst>
              <a:path w="1018" h="4574">
                <a:moveTo>
                  <a:pt x="1017" y="0"/>
                </a:moveTo>
                <a:cubicBezTo>
                  <a:pt x="762" y="0"/>
                  <a:pt x="508" y="190"/>
                  <a:pt x="508" y="381"/>
                </a:cubicBezTo>
                <a:lnTo>
                  <a:pt x="508" y="1905"/>
                </a:lnTo>
                <a:cubicBezTo>
                  <a:pt x="508" y="2095"/>
                  <a:pt x="254" y="2286"/>
                  <a:pt x="0" y="2286"/>
                </a:cubicBezTo>
                <a:cubicBezTo>
                  <a:pt x="254" y="2286"/>
                  <a:pt x="508" y="2477"/>
                  <a:pt x="508" y="2667"/>
                </a:cubicBezTo>
                <a:lnTo>
                  <a:pt x="508" y="4191"/>
                </a:lnTo>
                <a:cubicBezTo>
                  <a:pt x="508" y="4382"/>
                  <a:pt x="762" y="4573"/>
                  <a:pt x="1017" y="4573"/>
                </a:cubicBez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TextShape 4"/>
          <p:cNvSpPr txBox="1"/>
          <p:nvPr/>
        </p:nvSpPr>
        <p:spPr>
          <a:xfrm>
            <a:off x="457560" y="3194640"/>
            <a:ext cx="21942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Deliver an action-packed game!</a:t>
            </a:r>
            <a:endParaRPr b="1" lang="en-US" sz="1800" spc="-1" strike="noStrike">
              <a:solidFill>
                <a:srgbClr val="fff200"/>
              </a:solidFill>
              <a:latin typeface="Arial"/>
            </a:endParaRPr>
          </a:p>
          <a:p>
            <a:pPr algn="ctr"/>
            <a:endParaRPr b="1" lang="en-US" sz="1800" spc="-1" strike="noStrike">
              <a:solidFill>
                <a:srgbClr val="fff200"/>
              </a:solidFill>
              <a:latin typeface="Arial"/>
            </a:endParaRPr>
          </a:p>
          <a:p>
            <a:pPr algn="ctr"/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Putting butts in the seats!</a:t>
            </a:r>
            <a:endParaRPr b="1" lang="en-US" sz="1800" spc="-1" strike="noStrike">
              <a:solidFill>
                <a:srgbClr val="fff2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01560" y="37476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Just get more hits!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91440" y="2011680"/>
            <a:ext cx="8961120" cy="47548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176" name="CustomShape 2"/>
          <p:cNvSpPr/>
          <p:nvPr/>
        </p:nvSpPr>
        <p:spPr>
          <a:xfrm>
            <a:off x="4206240" y="1901880"/>
            <a:ext cx="4846320" cy="44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Hitting is the single most difficult thing to do in a sport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</a:pP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–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Ted Williams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28680" y="527760"/>
            <a:ext cx="651672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Throw Hitters a Life 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645920" y="1596600"/>
            <a:ext cx="6999480" cy="29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Many pitchers these days are taking steps to avoid ‘tipping’ their pitches, so it’s harder to tell what pitch is coming.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Teams found in violation of ‘sign stealing’ could be punished with forfeited draft picks and international spending money. 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1645920" y="4846320"/>
            <a:ext cx="7040880" cy="146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1" lang="en-US" sz="2600" spc="-1" strike="noStrike">
                <a:solidFill>
                  <a:srgbClr val="fff200"/>
                </a:solidFill>
                <a:latin typeface="Calibri"/>
              </a:rPr>
              <a:t>We propose the use of Machine Learning to predict the next-pitch and in turn improve a hitters overall Batting Average.</a:t>
            </a:r>
            <a:endParaRPr b="1" lang="en-US" sz="2600" spc="-1" strike="noStrike">
              <a:solidFill>
                <a:srgbClr val="fff2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128680" y="527760"/>
            <a:ext cx="651672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Pitchers of Interest (POI)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371600" y="1860480"/>
            <a:ext cx="3108960" cy="452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‘</a:t>
            </a:r>
            <a:r>
              <a:rPr b="0" lang="en-US" sz="1600" spc="-1" strike="noStrike">
                <a:latin typeface="Arial"/>
              </a:rPr>
              <a:t>Top’ </a:t>
            </a: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20 pitchers of interest </a:t>
            </a:r>
            <a:r>
              <a:rPr b="0" lang="en-US" sz="1600" spc="-1" strike="noStrike">
                <a:latin typeface="Arial"/>
              </a:rPr>
              <a:t>selected from the 2016, 2017, and 2018 seasons.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latin typeface="Arial"/>
              </a:rPr>
              <a:t>GS</a:t>
            </a:r>
            <a:r>
              <a:rPr b="0" lang="en-US" sz="1600" spc="-1" strike="noStrike">
                <a:latin typeface="Arial"/>
              </a:rPr>
              <a:t> – </a:t>
            </a:r>
            <a:r>
              <a:rPr b="0" lang="en-US" sz="1200" spc="-1" strike="noStrike">
                <a:latin typeface="Arial"/>
              </a:rPr>
              <a:t>Games started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latin typeface="Arial"/>
              </a:rPr>
              <a:t>IP</a:t>
            </a:r>
            <a:r>
              <a:rPr b="0" lang="en-US" sz="1600" spc="-1" strike="noStrike">
                <a:latin typeface="Arial"/>
              </a:rPr>
              <a:t> –</a:t>
            </a:r>
            <a:r>
              <a:rPr b="0" lang="en-US" sz="1200" spc="-1" strike="noStrike">
                <a:latin typeface="Arial"/>
              </a:rPr>
              <a:t> I</a:t>
            </a:r>
            <a:r>
              <a:rPr b="0" lang="en-US" sz="1200" spc="-1" strike="noStrike">
                <a:latin typeface="Arial"/>
              </a:rPr>
              <a:t>nnings pitched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latin typeface="Arial"/>
              </a:rPr>
              <a:t>Pitches</a:t>
            </a:r>
            <a:r>
              <a:rPr b="0" lang="en-US" sz="1600" spc="-1" strike="noStrike">
                <a:latin typeface="Arial"/>
              </a:rPr>
              <a:t> - </a:t>
            </a:r>
            <a:r>
              <a:rPr b="0" lang="en-US" sz="1200" spc="-1" strike="noStrike">
                <a:latin typeface="Arial"/>
              </a:rPr>
              <a:t>Pitches thrown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latin typeface="Arial"/>
              </a:rPr>
              <a:t>IP/GS</a:t>
            </a:r>
            <a:r>
              <a:rPr b="0" lang="en-US" sz="1600" spc="-1" strike="noStrike">
                <a:latin typeface="Arial"/>
              </a:rPr>
              <a:t> – </a:t>
            </a:r>
            <a:r>
              <a:rPr b="0" lang="en-US" sz="1200" spc="-1" strike="noStrike">
                <a:latin typeface="Arial"/>
              </a:rPr>
              <a:t>Innings pitched / game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latin typeface="Arial"/>
              </a:rPr>
              <a:t>Pitches/GS</a:t>
            </a:r>
            <a:r>
              <a:rPr b="0" lang="en-US" sz="1600" spc="-1" strike="noStrike">
                <a:latin typeface="Arial"/>
              </a:rPr>
              <a:t> – </a:t>
            </a:r>
            <a:r>
              <a:rPr b="0" lang="en-US" sz="1200" spc="-1" strike="noStrike">
                <a:latin typeface="Arial"/>
              </a:rPr>
              <a:t>Pitches thrown / game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latin typeface="Arial"/>
              </a:rPr>
              <a:t>Pitches/IP</a:t>
            </a:r>
            <a:r>
              <a:rPr b="0" lang="en-US" sz="1600" spc="-1" strike="noStrike">
                <a:latin typeface="Arial"/>
              </a:rPr>
              <a:t> – </a:t>
            </a:r>
            <a:r>
              <a:rPr b="0" lang="en-US" sz="1200" spc="-1" strike="noStrike">
                <a:latin typeface="Arial"/>
              </a:rPr>
              <a:t>Pitches thrown / inning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 u="sng">
                <a:solidFill>
                  <a:srgbClr val="fac090"/>
                </a:solidFill>
                <a:uFillTx/>
                <a:latin typeface="Arial"/>
              </a:rPr>
              <a:t>Note:</a:t>
            </a:r>
            <a:r>
              <a:rPr b="0" lang="en-US" sz="1600" spc="-1" strike="noStrike">
                <a:solidFill>
                  <a:srgbClr val="fac090"/>
                </a:solidFill>
                <a:latin typeface="Arial"/>
              </a:rPr>
              <a:t> The averages for these pitchers of interest are in-line with the rest of the starting pitchers in MLB.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4588560" y="1554480"/>
            <a:ext cx="4344480" cy="50292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LibreOffice/6.0.7.3$Linux_X86_64 LibreOffice_project/00m0$Build-3</Application>
  <Words>121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2014-12-31T21:28:03Z</dcterms:created>
  <dc:creator/>
  <dc:description/>
  <dc:language>en-US</dc:language>
  <cp:lastModifiedBy/>
  <dcterms:modified xsi:type="dcterms:W3CDTF">2019-03-02T02:50:23Z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