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3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5.jpeg" ContentType="image/jpeg"/>
  <Override PartName="/ppt/media/image16.png" ContentType="image/pn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8.jpeg" ContentType="image/jpeg"/>
  <Override PartName="/ppt/media/image11.png" ContentType="image/png"/>
  <Override PartName="/ppt/media/image36.png" ContentType="image/png"/>
  <Override PartName="/ppt/media/image9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slideLayout" Target="../slideLayouts/slideLayout3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money.com/money/5416792/baseball-attendance-continues-slide/" TargetMode="External"/><Relationship Id="rId2" Type="http://schemas.openxmlformats.org/officeDocument/2006/relationships/slideLayout" Target="../slideLayouts/slideLayout2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8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mailto:rojas.mm@gmail.com" TargetMode="External"/><Relationship Id="rId2" Type="http://schemas.openxmlformats.org/officeDocument/2006/relationships/hyperlink" Target="https://www.linkedin.com/in/mark-rojas/" TargetMode="External"/><Relationship Id="rId3" Type="http://schemas.openxmlformats.org/officeDocument/2006/relationships/hyperlink" Target="https://github.com/markrojas" TargetMode="External"/><Relationship Id="rId4" Type="http://schemas.openxmlformats.org/officeDocument/2006/relationships/hyperlink" Target="https://github.com/markrojas/Springboard_DSCT/tree/master/capstone_projects/capstone_I" TargetMode="External"/><Relationship Id="rId5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468880" y="3429000"/>
            <a:ext cx="6555960" cy="16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Pitch Prediction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Can we predict the next pitch?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2468880" y="5108760"/>
            <a:ext cx="65559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  <a:ea typeface="DejaVu Sans"/>
              </a:rPr>
              <a:t>Springboard Data Science Career Track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2414880" y="5843520"/>
            <a:ext cx="6545880" cy="8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Mark Rojas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2128680" y="527760"/>
            <a:ext cx="651636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 Type Consistency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371600" y="4937760"/>
            <a:ext cx="7406280" cy="14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We continue to see roughly the same ratios of Fastballs, Sliders, Cutters, Curveballs, and Change-ups thrown from year-to-year.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From 2016-2018, the percent of Fastballs has decreased slightly while Cutters have increased.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44" name="Group 3"/>
          <p:cNvGrpSpPr/>
          <p:nvPr/>
        </p:nvGrpSpPr>
        <p:grpSpPr>
          <a:xfrm>
            <a:off x="2926080" y="1527120"/>
            <a:ext cx="4303800" cy="3237120"/>
            <a:chOff x="2926080" y="1527120"/>
            <a:chExt cx="4303800" cy="3237120"/>
          </a:xfrm>
        </p:grpSpPr>
        <p:pic>
          <p:nvPicPr>
            <p:cNvPr id="345" name="" descr=""/>
            <p:cNvPicPr/>
            <p:nvPr/>
          </p:nvPicPr>
          <p:blipFill>
            <a:blip r:embed="rId1"/>
            <a:stretch/>
          </p:blipFill>
          <p:spPr>
            <a:xfrm>
              <a:off x="2932560" y="1840320"/>
              <a:ext cx="4297320" cy="292392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sp>
          <p:nvSpPr>
            <p:cNvPr id="346" name="CustomShape 4"/>
            <p:cNvSpPr/>
            <p:nvPr/>
          </p:nvSpPr>
          <p:spPr>
            <a:xfrm>
              <a:off x="2926080" y="1527120"/>
              <a:ext cx="4303800" cy="31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</a:rPr>
                <a:t>Percent of Pitch Types Thrown from 2016 - 2018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128680" y="527760"/>
            <a:ext cx="651636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The Dataset – Sportradar API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640160" y="1521360"/>
            <a:ext cx="255996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uFillTx/>
                <a:latin typeface="Arial"/>
              </a:rPr>
              <a:t>Past Events: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Pitch Type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Pitch Velocity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Pitch Location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Pitch Outcome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Pitch Sequences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Hit Type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Hit Zone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Is_Bunt_Shown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Is_Strike_Zone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4098240" y="1626480"/>
            <a:ext cx="4862520" cy="48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ac090"/>
                </a:solidFill>
                <a:latin typeface="Arial"/>
              </a:rPr>
              <a:t>167,427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ac090"/>
                </a:solidFill>
                <a:latin typeface="Arial"/>
              </a:rPr>
              <a:t>observations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 | </a:t>
            </a:r>
            <a:r>
              <a:rPr b="1" lang="en-US" sz="2000" spc="-1" strike="noStrike">
                <a:solidFill>
                  <a:srgbClr val="fac090"/>
                </a:solidFill>
                <a:latin typeface="Arial"/>
              </a:rPr>
              <a:t>41 features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 for all 20 POI’s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Past Events –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are those that describe the previous pitch or a result of the previous pitch.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Current Situations –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are those that describe the current in-game condition.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Our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Target (labeled pitch types)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, will be used to train our model and attempt to predict the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Next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Pitch Type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ff200"/>
                </a:solidFill>
                <a:uFillTx/>
                <a:latin typeface="Arial"/>
              </a:rPr>
              <a:t>Target Pitch Types: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FB = Fastball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SL = Slider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CT = Cutter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CB = Curveball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CH = Change-up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SP = Splitter</a:t>
            </a:r>
            <a:endParaRPr b="0" lang="en-US" sz="2000" spc="-1" strike="noStrike">
              <a:latin typeface="Arial"/>
            </a:endParaRPr>
          </a:p>
          <a:p>
            <a:pPr marL="1426320">
              <a:lnSpc>
                <a:spcPct val="100000"/>
              </a:lnSpc>
              <a:spcBef>
                <a:spcPts val="575"/>
              </a:spcBef>
            </a:pPr>
            <a:r>
              <a:rPr b="0" lang="en-US" sz="2000" spc="-1" strike="noStrike">
                <a:solidFill>
                  <a:srgbClr val="fff200"/>
                </a:solidFill>
                <a:latin typeface="Bitstream Vera Sans Mono"/>
              </a:rPr>
              <a:t>KN = Knuckleball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1640160" y="3898080"/>
            <a:ext cx="2559960" cy="24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uFillTx/>
                <a:latin typeface="Arial"/>
              </a:rPr>
              <a:t>Current Situations: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Inning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Top / Bottom Inning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Pitch Count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Hitter Count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Hitter Handedness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At-Bat Count</a:t>
            </a:r>
            <a:r>
              <a:rPr b="1" lang="en-US" sz="1500" spc="-1" strike="noStrike">
                <a:latin typeface="Arial"/>
              </a:rPr>
              <a:t>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Number of Outs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Cumulative Pitch Type Sums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Cumulative Pitch Type %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1573920" y="6348240"/>
            <a:ext cx="23770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latin typeface="Arial"/>
              </a:rPr>
              <a:t>* categorical features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Common Pitch-Types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274320" y="3183840"/>
            <a:ext cx="3355560" cy="14493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354" name="" descr=""/>
          <p:cNvPicPr/>
          <p:nvPr/>
        </p:nvPicPr>
        <p:blipFill>
          <a:blip r:embed="rId2"/>
          <a:stretch/>
        </p:blipFill>
        <p:spPr>
          <a:xfrm>
            <a:off x="6145920" y="1335600"/>
            <a:ext cx="2285640" cy="18284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pSp>
        <p:nvGrpSpPr>
          <p:cNvPr id="355" name="Group 2"/>
          <p:cNvGrpSpPr/>
          <p:nvPr/>
        </p:nvGrpSpPr>
        <p:grpSpPr>
          <a:xfrm>
            <a:off x="5689080" y="3225600"/>
            <a:ext cx="3163680" cy="1828440"/>
            <a:chOff x="5689080" y="3225600"/>
            <a:chExt cx="3163680" cy="1828440"/>
          </a:xfrm>
        </p:grpSpPr>
        <p:pic>
          <p:nvPicPr>
            <p:cNvPr id="356" name="" descr=""/>
            <p:cNvPicPr/>
            <p:nvPr/>
          </p:nvPicPr>
          <p:blipFill>
            <a:blip r:embed="rId3"/>
            <a:stretch/>
          </p:blipFill>
          <p:spPr>
            <a:xfrm>
              <a:off x="7764840" y="3225600"/>
              <a:ext cx="1087920" cy="1828440"/>
            </a:xfrm>
            <a:prstGeom prst="rect">
              <a:avLst/>
            </a:prstGeom>
            <a:ln w="36720">
              <a:noFill/>
            </a:ln>
          </p:spPr>
        </p:pic>
        <p:grpSp>
          <p:nvGrpSpPr>
            <p:cNvPr id="357" name="Group 3"/>
            <p:cNvGrpSpPr/>
            <p:nvPr/>
          </p:nvGrpSpPr>
          <p:grpSpPr>
            <a:xfrm>
              <a:off x="5689080" y="3225600"/>
              <a:ext cx="2075400" cy="1828440"/>
              <a:chOff x="5689080" y="3225600"/>
              <a:chExt cx="2075400" cy="1828440"/>
            </a:xfrm>
          </p:grpSpPr>
          <p:pic>
            <p:nvPicPr>
              <p:cNvPr id="358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5689080" y="3225600"/>
                <a:ext cx="1042200" cy="1828440"/>
              </a:xfrm>
              <a:prstGeom prst="rect">
                <a:avLst/>
              </a:prstGeom>
              <a:ln w="36720">
                <a:noFill/>
              </a:ln>
            </p:spPr>
          </p:pic>
          <p:pic>
            <p:nvPicPr>
              <p:cNvPr id="359" name="" descr=""/>
              <p:cNvPicPr/>
              <p:nvPr/>
            </p:nvPicPr>
            <p:blipFill>
              <a:blip r:embed="rId5"/>
              <a:stretch/>
            </p:blipFill>
            <p:spPr>
              <a:xfrm>
                <a:off x="6731640" y="3225600"/>
                <a:ext cx="1032840" cy="1828440"/>
              </a:xfrm>
              <a:prstGeom prst="rect">
                <a:avLst/>
              </a:prstGeom>
              <a:ln w="36720">
                <a:noFill/>
              </a:ln>
            </p:spPr>
          </p:pic>
        </p:grpSp>
      </p:grpSp>
      <p:grpSp>
        <p:nvGrpSpPr>
          <p:cNvPr id="360" name="Group 4"/>
          <p:cNvGrpSpPr/>
          <p:nvPr/>
        </p:nvGrpSpPr>
        <p:grpSpPr>
          <a:xfrm>
            <a:off x="274320" y="1299600"/>
            <a:ext cx="2194200" cy="1828440"/>
            <a:chOff x="274320" y="1299600"/>
            <a:chExt cx="2194200" cy="1828440"/>
          </a:xfrm>
        </p:grpSpPr>
        <p:pic>
          <p:nvPicPr>
            <p:cNvPr id="361" name="" descr=""/>
            <p:cNvPicPr/>
            <p:nvPr/>
          </p:nvPicPr>
          <p:blipFill>
            <a:blip r:embed="rId6"/>
            <a:stretch/>
          </p:blipFill>
          <p:spPr>
            <a:xfrm>
              <a:off x="274320" y="1299600"/>
              <a:ext cx="1023840" cy="182844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362" name="" descr=""/>
            <p:cNvPicPr/>
            <p:nvPr/>
          </p:nvPicPr>
          <p:blipFill>
            <a:blip r:embed="rId7"/>
            <a:stretch/>
          </p:blipFill>
          <p:spPr>
            <a:xfrm>
              <a:off x="1380600" y="1299600"/>
              <a:ext cx="1087920" cy="182844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  <p:pic>
        <p:nvPicPr>
          <p:cNvPr id="363" name="" descr=""/>
          <p:cNvPicPr/>
          <p:nvPr/>
        </p:nvPicPr>
        <p:blipFill>
          <a:blip r:embed="rId8"/>
          <a:stretch/>
        </p:blipFill>
        <p:spPr>
          <a:xfrm>
            <a:off x="274320" y="4846320"/>
            <a:ext cx="1032840" cy="18284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64" name="CustomShape 5"/>
          <p:cNvSpPr/>
          <p:nvPr/>
        </p:nvSpPr>
        <p:spPr>
          <a:xfrm>
            <a:off x="2560320" y="1281600"/>
            <a:ext cx="2468520" cy="17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</a:rPr>
              <a:t>Breakers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Curveball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(70-80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Breaks from top to bottom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Slider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(80-90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Breaks down and away from Right Handed Hitters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It is between a fastball and curve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5" name="Line 6"/>
          <p:cNvSpPr/>
          <p:nvPr/>
        </p:nvSpPr>
        <p:spPr>
          <a:xfrm>
            <a:off x="146880" y="4754880"/>
            <a:ext cx="521208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7"/>
          <p:cNvSpPr/>
          <p:nvPr/>
        </p:nvSpPr>
        <p:spPr>
          <a:xfrm flipV="1">
            <a:off x="5358960" y="1371600"/>
            <a:ext cx="360" cy="338328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8"/>
          <p:cNvSpPr/>
          <p:nvPr/>
        </p:nvSpPr>
        <p:spPr>
          <a:xfrm>
            <a:off x="1371600" y="4847760"/>
            <a:ext cx="219420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</a:rPr>
              <a:t>Change-ups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Change-up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(70-85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Slower than a fastball, but thrown with the same arm motion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8" name="CustomShape 9"/>
          <p:cNvSpPr/>
          <p:nvPr/>
        </p:nvSpPr>
        <p:spPr>
          <a:xfrm>
            <a:off x="3749040" y="3474720"/>
            <a:ext cx="1554120" cy="11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Knuckleball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(60-70 mph)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Unpredictable pitch, movement will vary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Line 10"/>
          <p:cNvSpPr/>
          <p:nvPr/>
        </p:nvSpPr>
        <p:spPr>
          <a:xfrm flipV="1">
            <a:off x="3702960" y="4754880"/>
            <a:ext cx="360" cy="19800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1"/>
          <p:cNvSpPr/>
          <p:nvPr/>
        </p:nvSpPr>
        <p:spPr>
          <a:xfrm>
            <a:off x="3783600" y="4847760"/>
            <a:ext cx="517716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8ae234"/>
                </a:solidFill>
                <a:uFillTx/>
                <a:latin typeface="Arial"/>
              </a:rPr>
              <a:t>Fastballs</a:t>
            </a:r>
            <a:r>
              <a:rPr b="0" lang="en-US" sz="1800" spc="-1" strike="noStrike">
                <a:solidFill>
                  <a:srgbClr val="8ae234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Four-seam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(85-100 mph) - Fastest, straightest pitch, little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Two-seam / Sinker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(80-90 mph) - Moves downward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Splitter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(80-90 mph) – Breaks down suddenly before reaching plate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Forkball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(75-85 mph) – Like splitter but gradual downward movement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9"/>
              </a:spcBef>
            </a:pPr>
            <a:r>
              <a:rPr b="1" lang="en-US" sz="1200" spc="-1" strike="noStrike">
                <a:solidFill>
                  <a:srgbClr val="fff200"/>
                </a:solidFill>
                <a:latin typeface="Arial"/>
              </a:rPr>
              <a:t>Cutter</a:t>
            </a:r>
            <a:r>
              <a:rPr b="0" lang="en-US" sz="12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(85-95 mph) – Faster than slider, more movement than fastball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2056680" y="424080"/>
            <a:ext cx="636372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Pitchers Arsenal of Pitch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1463040" y="5603040"/>
            <a:ext cx="73148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Percent of pitch-types each pitcher throws as part of their arsenal (2016-2018)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73" name="Group 3"/>
          <p:cNvGrpSpPr/>
          <p:nvPr/>
        </p:nvGrpSpPr>
        <p:grpSpPr>
          <a:xfrm>
            <a:off x="3158640" y="1360800"/>
            <a:ext cx="3660120" cy="4195080"/>
            <a:chOff x="3158640" y="1360800"/>
            <a:chExt cx="3660120" cy="4195080"/>
          </a:xfrm>
        </p:grpSpPr>
        <p:pic>
          <p:nvPicPr>
            <p:cNvPr id="374" name="" descr=""/>
            <p:cNvPicPr/>
            <p:nvPr/>
          </p:nvPicPr>
          <p:blipFill>
            <a:blip r:embed="rId1"/>
            <a:stretch/>
          </p:blipFill>
          <p:spPr>
            <a:xfrm>
              <a:off x="3158640" y="1360800"/>
              <a:ext cx="1232280" cy="4195080"/>
            </a:xfrm>
            <a:prstGeom prst="rect">
              <a:avLst/>
            </a:prstGeom>
            <a:ln w="36720">
              <a:noFill/>
            </a:ln>
          </p:spPr>
        </p:pic>
        <p:pic>
          <p:nvPicPr>
            <p:cNvPr id="375" name="" descr=""/>
            <p:cNvPicPr/>
            <p:nvPr/>
          </p:nvPicPr>
          <p:blipFill>
            <a:blip r:embed="rId2"/>
            <a:stretch/>
          </p:blipFill>
          <p:spPr>
            <a:xfrm>
              <a:off x="4373280" y="1360800"/>
              <a:ext cx="2445480" cy="4195080"/>
            </a:xfrm>
            <a:prstGeom prst="rect">
              <a:avLst/>
            </a:prstGeom>
            <a:ln w="36720">
              <a:noFill/>
            </a:ln>
          </p:spPr>
        </p:pic>
      </p:grpSp>
      <p:sp>
        <p:nvSpPr>
          <p:cNvPr id="376" name="CustomShape 4"/>
          <p:cNvSpPr/>
          <p:nvPr/>
        </p:nvSpPr>
        <p:spPr>
          <a:xfrm>
            <a:off x="3178080" y="5963040"/>
            <a:ext cx="3588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200"/>
                </a:solidFill>
                <a:latin typeface="Arial"/>
              </a:rPr>
              <a:t>Class Imbalance!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056680" y="424080"/>
            <a:ext cx="636372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494320" y="2106000"/>
            <a:ext cx="338580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Two-pitch sequences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Sequence of pitches consisting of previous pitch followed by the next pitch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532160" y="2107800"/>
            <a:ext cx="355032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First pitches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Start of every inning, there is a first pitch, when there is not a previous pitch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2194560" y="1304640"/>
            <a:ext cx="630900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First, let’s consider only the previous pitch when predicting the next pitch. There are two ways to apply the naive approach.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1297800" y="3059280"/>
            <a:ext cx="3767040" cy="31086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82" name="CustomShape 5"/>
          <p:cNvSpPr/>
          <p:nvPr/>
        </p:nvSpPr>
        <p:spPr>
          <a:xfrm>
            <a:off x="1463040" y="6215040"/>
            <a:ext cx="73148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Distribution of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First Pitch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Two-Pitch Sequences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for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Carlos Martinez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(2016-2018)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5276160" y="3059280"/>
            <a:ext cx="3501720" cy="31086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56680" y="424080"/>
            <a:ext cx="636372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Measure Performance Examples -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Accuracy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1618560" y="1556640"/>
            <a:ext cx="7303320" cy="5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In the case for Carlos Martinez, we see that we have</a:t>
            </a:r>
            <a:r>
              <a:rPr b="0" lang="en-US" sz="1800" spc="-1" strike="noStrike">
                <a:latin typeface="Arial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exactly 5 classes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requiring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multi-class classification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86" name="Table 3"/>
          <p:cNvGraphicFramePr/>
          <p:nvPr/>
        </p:nvGraphicFramePr>
        <p:xfrm>
          <a:off x="3422160" y="2295360"/>
          <a:ext cx="3171960" cy="1483560"/>
        </p:xfrm>
        <a:graphic>
          <a:graphicData uri="http://schemas.openxmlformats.org/drawingml/2006/table">
            <a:tbl>
              <a:tblPr/>
              <a:tblGrid>
                <a:gridCol w="1564920"/>
                <a:gridCol w="160740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Pitch 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Percent Thrown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Fastball (FB)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0.538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Cutter (CT)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0.039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Curveball (CB)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0.095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Slider (SL)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0.154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Change-up (CH)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0.174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7" name="CustomShape 4"/>
          <p:cNvSpPr/>
          <p:nvPr/>
        </p:nvSpPr>
        <p:spPr>
          <a:xfrm>
            <a:off x="1463040" y="4430880"/>
            <a:ext cx="7406280" cy="17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8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When considering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accuracy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as a performance metric, the majority class is the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Fastball (FB)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at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0.538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So, if we assign Fastball to all of the instances, our model would have a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majority class baseline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53.8%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on this training set and our target to beat when comparing other models.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2572560" y="4009680"/>
            <a:ext cx="4977720" cy="2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Pitch Types and Percentage Thrown for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Carlos Martinez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(2016-2018)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3524400" y="6145920"/>
            <a:ext cx="301716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04e4d"/>
                </a:solidFill>
                <a:latin typeface="Arial"/>
              </a:rPr>
              <a:t>Accuracy Not Ideal!!!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2056680" y="424080"/>
            <a:ext cx="636372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Naive Approach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Measure Performance Examples – </a:t>
            </a:r>
            <a:r>
              <a:rPr b="1" lang="en-US" sz="2200" spc="-1" strike="noStrike">
                <a:solidFill>
                  <a:srgbClr val="fac090"/>
                </a:solidFill>
                <a:latin typeface="Calibri"/>
                <a:ea typeface="DejaVu Sans"/>
              </a:rPr>
              <a:t>Multi-class Log Loss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371600" y="1920240"/>
            <a:ext cx="758916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In addition to using accuracy to measure a models performance, we can also compute the</a:t>
            </a:r>
            <a:r>
              <a:rPr b="0" lang="en-US" sz="1800" spc="-1" strike="noStrike"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multi-class logarithmic loss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(cross entropy)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When considering the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previous pitch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as a way to predict the </a:t>
            </a:r>
            <a:r>
              <a:rPr b="1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next pitch</a:t>
            </a:r>
            <a:r>
              <a:rPr b="0" lang="en-US" sz="1800" spc="-1" strike="noStrike">
                <a:solidFill>
                  <a:srgbClr val="fcc79b"/>
                </a:solid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for Carlos Martinez, we see that after he throws a Fastball, the next pitch can be either another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Fastball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Change-up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Slider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Curveball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or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Cutter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1679040" y="4311000"/>
            <a:ext cx="4663080" cy="22168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93" name="CustomShape 3"/>
          <p:cNvSpPr/>
          <p:nvPr/>
        </p:nvSpPr>
        <p:spPr>
          <a:xfrm>
            <a:off x="6564240" y="4372560"/>
            <a:ext cx="2011320" cy="2011320"/>
          </a:xfrm>
          <a:custGeom>
            <a:avLst/>
            <a:gdLst/>
            <a:ahLst/>
            <a:rect l="l" t="t" r="r" b="b"/>
            <a:pathLst>
              <a:path w="5590" h="5590">
                <a:moveTo>
                  <a:pt x="0" y="2794"/>
                </a:moveTo>
                <a:lnTo>
                  <a:pt x="662" y="3056"/>
                </a:lnTo>
                <a:lnTo>
                  <a:pt x="95" y="3517"/>
                </a:lnTo>
                <a:lnTo>
                  <a:pt x="803" y="3599"/>
                </a:lnTo>
                <a:lnTo>
                  <a:pt x="374" y="4191"/>
                </a:lnTo>
                <a:lnTo>
                  <a:pt x="1079" y="4086"/>
                </a:lnTo>
                <a:lnTo>
                  <a:pt x="818" y="4770"/>
                </a:lnTo>
                <a:lnTo>
                  <a:pt x="1472" y="4486"/>
                </a:lnTo>
                <a:lnTo>
                  <a:pt x="1397" y="5214"/>
                </a:lnTo>
                <a:lnTo>
                  <a:pt x="1955" y="4771"/>
                </a:lnTo>
                <a:lnTo>
                  <a:pt x="2071" y="5493"/>
                </a:lnTo>
                <a:lnTo>
                  <a:pt x="2495" y="4921"/>
                </a:lnTo>
                <a:lnTo>
                  <a:pt x="2794" y="5589"/>
                </a:lnTo>
                <a:lnTo>
                  <a:pt x="3056" y="4926"/>
                </a:lnTo>
                <a:lnTo>
                  <a:pt x="3517" y="5493"/>
                </a:lnTo>
                <a:lnTo>
                  <a:pt x="3599" y="4785"/>
                </a:lnTo>
                <a:lnTo>
                  <a:pt x="4191" y="5214"/>
                </a:lnTo>
                <a:lnTo>
                  <a:pt x="4086" y="4509"/>
                </a:lnTo>
                <a:lnTo>
                  <a:pt x="4770" y="4770"/>
                </a:lnTo>
                <a:lnTo>
                  <a:pt x="4486" y="4116"/>
                </a:lnTo>
                <a:lnTo>
                  <a:pt x="5214" y="4191"/>
                </a:lnTo>
                <a:lnTo>
                  <a:pt x="4771" y="3633"/>
                </a:lnTo>
                <a:lnTo>
                  <a:pt x="5493" y="3517"/>
                </a:lnTo>
                <a:lnTo>
                  <a:pt x="4921" y="3093"/>
                </a:lnTo>
                <a:lnTo>
                  <a:pt x="5589" y="2794"/>
                </a:lnTo>
                <a:lnTo>
                  <a:pt x="4926" y="2532"/>
                </a:lnTo>
                <a:lnTo>
                  <a:pt x="5493" y="2071"/>
                </a:lnTo>
                <a:lnTo>
                  <a:pt x="4785" y="1989"/>
                </a:lnTo>
                <a:lnTo>
                  <a:pt x="5214" y="1397"/>
                </a:lnTo>
                <a:lnTo>
                  <a:pt x="4509" y="1502"/>
                </a:lnTo>
                <a:lnTo>
                  <a:pt x="4770" y="818"/>
                </a:lnTo>
                <a:lnTo>
                  <a:pt x="4116" y="1102"/>
                </a:lnTo>
                <a:lnTo>
                  <a:pt x="4191" y="374"/>
                </a:lnTo>
                <a:lnTo>
                  <a:pt x="3633" y="817"/>
                </a:lnTo>
                <a:lnTo>
                  <a:pt x="3517" y="95"/>
                </a:lnTo>
                <a:lnTo>
                  <a:pt x="3093" y="667"/>
                </a:lnTo>
                <a:lnTo>
                  <a:pt x="2794" y="0"/>
                </a:lnTo>
                <a:lnTo>
                  <a:pt x="2532" y="662"/>
                </a:lnTo>
                <a:lnTo>
                  <a:pt x="2071" y="95"/>
                </a:lnTo>
                <a:lnTo>
                  <a:pt x="1989" y="803"/>
                </a:lnTo>
                <a:lnTo>
                  <a:pt x="1397" y="374"/>
                </a:lnTo>
                <a:lnTo>
                  <a:pt x="1502" y="1079"/>
                </a:lnTo>
                <a:lnTo>
                  <a:pt x="818" y="818"/>
                </a:lnTo>
                <a:lnTo>
                  <a:pt x="1102" y="1472"/>
                </a:lnTo>
                <a:lnTo>
                  <a:pt x="374" y="1397"/>
                </a:lnTo>
                <a:lnTo>
                  <a:pt x="817" y="1955"/>
                </a:lnTo>
                <a:lnTo>
                  <a:pt x="95" y="2071"/>
                </a:lnTo>
                <a:lnTo>
                  <a:pt x="667" y="2495"/>
                </a:lnTo>
                <a:lnTo>
                  <a:pt x="0" y="2794"/>
                </a:lnTo>
              </a:path>
            </a:pathLst>
          </a:cu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 Loss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61.8%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1607040" y="3700080"/>
            <a:ext cx="6949080" cy="5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Based on Carlos’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two-sequence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pitch data where the first pitch was a Fastball, we calculate the following mean values  as predicted probabilities.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Correlated 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1113840" y="1609920"/>
            <a:ext cx="7040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Identified and removed features with a 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95%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or greater correlation.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Removed a total of 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21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unique features for one or more pitchers.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1740240" y="2305440"/>
            <a:ext cx="5760360" cy="42447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3011760" y="1686600"/>
            <a:ext cx="587124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Estimated Feature Importance using Gradient Boosting.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Features with zero-to-low importance were removed.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3103560" y="2576880"/>
            <a:ext cx="5635440" cy="34412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01" name="CustomShape 3"/>
          <p:cNvSpPr/>
          <p:nvPr/>
        </p:nvSpPr>
        <p:spPr>
          <a:xfrm>
            <a:off x="182880" y="2723760"/>
            <a:ext cx="277632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</a:rPr>
              <a:t>Top Feature for each Pitcher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8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Number of pitches thrown in the game (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p_p_count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</a:rPr>
              <a:t>Other top Features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Cumulative sums and %’s for varying pitch types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Previous pitch speed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Inning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At-bat count (balls - strikes)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4003920" y="6146640"/>
            <a:ext cx="393156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Top 20 Important Features for Marcus Stroman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Feature Importance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2723760" y="1407600"/>
            <a:ext cx="62175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Top features contributing to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99%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of cumulative importance.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3350160" y="5894640"/>
            <a:ext cx="49374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Cumulative Feature Importance Curve for Marcus Stroman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3113640" y="2011680"/>
            <a:ext cx="5463720" cy="37486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07" name="CustomShape 4"/>
          <p:cNvSpPr/>
          <p:nvPr/>
        </p:nvSpPr>
        <p:spPr>
          <a:xfrm>
            <a:off x="91440" y="2831760"/>
            <a:ext cx="2925720" cy="19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</a:rPr>
              <a:t>In this example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77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features required for 99% cumulative importance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6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fff200"/>
                </a:solidFill>
                <a:latin typeface="Arial"/>
              </a:rPr>
              <a:t>41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zero-to-low importance features removed from data set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Concerns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65760" y="1954080"/>
            <a:ext cx="8412120" cy="41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Major League Baseball (MLB) attendance dropped more than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6%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this year, continuing a steady decline.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1417"/>
              </a:spcBef>
            </a:pPr>
            <a:r>
              <a:rPr b="1" lang="en-US" sz="2600" spc="-1" strike="noStrike">
                <a:solidFill>
                  <a:srgbClr val="fff200"/>
                </a:solidFill>
                <a:latin typeface="Arial"/>
              </a:rPr>
              <a:t>“</a:t>
            </a:r>
            <a:r>
              <a:rPr b="1" i="1" lang="en-US" sz="2600" spc="-1" strike="noStrike">
                <a:solidFill>
                  <a:srgbClr val="fff200"/>
                </a:solidFill>
                <a:latin typeface="Arial"/>
              </a:rPr>
              <a:t>It’s the lowest league-wide attendance since 2003 and the largest single-season drop in a decade.</a:t>
            </a:r>
            <a:r>
              <a:rPr b="1" lang="en-US" sz="2600" spc="-1" strike="noStrike">
                <a:solidFill>
                  <a:srgbClr val="fff200"/>
                </a:solidFill>
                <a:latin typeface="Arial"/>
              </a:rPr>
              <a:t>”</a:t>
            </a:r>
            <a:endParaRPr b="0" lang="en-US" sz="26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While some clubs saw a jump in attendance,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17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of the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30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franchises sold fewer tickets than they did last year.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Using average ticket prices from Team Marketing Report, that comes to about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$93.7 million in lost ticket revenue in 2018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bce4e5"/>
                </a:solidFill>
                <a:latin typeface="Bitstream Vera Sans"/>
              </a:rPr>
              <a:t>- </a:t>
            </a:r>
            <a:r>
              <a:rPr b="0" lang="en-US" sz="2000" spc="-1" strike="noStrike" u="sng">
                <a:solidFill>
                  <a:srgbClr val="bce4e5"/>
                </a:solidFill>
                <a:uFillTx/>
                <a:latin typeface="Bitstream Vera Sans"/>
                <a:hlinkClick r:id="rId1"/>
              </a:rPr>
              <a:t>money.com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Predictive Model Selection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2286000" y="1463040"/>
            <a:ext cx="654732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Now that we know more about the data, we can select a predictive model to assess the data in a way that helps make predictions about what might happen in the future.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2286000" y="2579040"/>
            <a:ext cx="2468520" cy="12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Labeled Data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Multiple Classes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Imbalanced Targets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CustomShape 4"/>
          <p:cNvSpPr/>
          <p:nvPr/>
        </p:nvSpPr>
        <p:spPr>
          <a:xfrm>
            <a:off x="4826880" y="2579040"/>
            <a:ext cx="304200" cy="1078200"/>
          </a:xfrm>
          <a:custGeom>
            <a:avLst/>
            <a:gdLst/>
            <a:ahLst/>
            <a:rect l="l" t="t" r="r" b="b"/>
            <a:pathLst>
              <a:path w="848" h="2998">
                <a:moveTo>
                  <a:pt x="0" y="0"/>
                </a:moveTo>
                <a:cubicBezTo>
                  <a:pt x="211" y="0"/>
                  <a:pt x="423" y="124"/>
                  <a:pt x="423" y="249"/>
                </a:cubicBezTo>
                <a:lnTo>
                  <a:pt x="423" y="1248"/>
                </a:lnTo>
                <a:cubicBezTo>
                  <a:pt x="423" y="1373"/>
                  <a:pt x="635" y="1498"/>
                  <a:pt x="847" y="1498"/>
                </a:cubicBezTo>
                <a:cubicBezTo>
                  <a:pt x="635" y="1498"/>
                  <a:pt x="423" y="1623"/>
                  <a:pt x="423" y="1748"/>
                </a:cubicBezTo>
                <a:lnTo>
                  <a:pt x="423" y="2747"/>
                </a:lnTo>
                <a:cubicBezTo>
                  <a:pt x="423" y="2872"/>
                  <a:pt x="211" y="2997"/>
                  <a:pt x="0" y="2997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5"/>
          <p:cNvSpPr/>
          <p:nvPr/>
        </p:nvSpPr>
        <p:spPr>
          <a:xfrm>
            <a:off x="5058000" y="2687400"/>
            <a:ext cx="342324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Supervised Learning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Multi-class Classification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6"/>
          <p:cNvSpPr/>
          <p:nvPr/>
        </p:nvSpPr>
        <p:spPr>
          <a:xfrm>
            <a:off x="731520" y="4019040"/>
            <a:ext cx="7772040" cy="25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Commonly used Machine Learning Algorithms: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Logistic Regression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can perform multinomial classification, applying a non-linear function (sigmoid).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Support Vector Machine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maximizes the margin between the classes and the hyperplane using a loss function. However, training time can be higher than other models and less effective with noisier data.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b="1" lang="en-US" sz="1500" spc="-1" strike="noStrike">
                <a:solidFill>
                  <a:srgbClr val="fff200"/>
                </a:solidFill>
                <a:latin typeface="Arial"/>
              </a:rPr>
              <a:t>Decision Trees</a:t>
            </a:r>
            <a:r>
              <a:rPr b="0" lang="en-US" sz="15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are easily interpretable and non-parametric (distribution-free), managing outliers but susceptible to overfitting.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Predictive Model Selection</a:t>
            </a:r>
            <a:endParaRPr b="0" lang="en-US" sz="3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Ensemble Methods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365760" y="2293920"/>
            <a:ext cx="8412120" cy="38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Random Forest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is an ensemble of randomized decision trees. Each decision tree gets a random sample of training data and a subset of features to base a decision on.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Gradient Tree Boosting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essentially converts weak learners (i.e., decision trees) into strong learners. Not easily interpretable and sensitive to small changes in the set of features.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Ensemble Voting Classifier</a:t>
            </a:r>
            <a:r>
              <a:rPr b="0" lang="en-US" sz="20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combines machine learning base estimators for classification via plurality voting to achieve improved generalization and robustness over a single estimator.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Ensemble Voting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551520" y="1887120"/>
            <a:ext cx="817092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fffff"/>
                </a:solidFill>
                <a:uFillTx/>
                <a:latin typeface="Arial"/>
              </a:rPr>
              <a:t>Decision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: use an </a:t>
            </a:r>
            <a:r>
              <a:rPr b="1" lang="en-US" sz="2000" spc="-1" strike="noStrike">
                <a:solidFill>
                  <a:srgbClr val="fff200"/>
                </a:solidFill>
                <a:latin typeface="Arial"/>
              </a:rPr>
              <a:t>ensemble approach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, combining multiple models with varying predictions in hopes of creating a stronger final prediction.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551520" y="2859120"/>
            <a:ext cx="8170920" cy="29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Performed cross-validation to pre-evaluate ‘out-of-the-box’ models.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Selected the following classifiers to use as estimators:</a:t>
            </a:r>
            <a:endParaRPr b="0" lang="en-US" sz="18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Logistic Regression</a:t>
            </a:r>
            <a:endParaRPr b="0" lang="en-US" sz="13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Support Vector Machine (with Radial Basis Function kernel)</a:t>
            </a:r>
            <a:endParaRPr b="0" lang="en-US" sz="13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Decision Trees</a:t>
            </a:r>
            <a:endParaRPr b="0" lang="en-US" sz="13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Random Forest</a:t>
            </a:r>
            <a:endParaRPr b="0" lang="en-US" sz="13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OpenSymbol"/>
              <a:buAutoNum type="arabicPeriod"/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</a:rPr>
              <a:t>Gradient Boosting</a:t>
            </a:r>
            <a:endParaRPr b="0" lang="en-US" sz="1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Performed Grid SearchCV on each classifier for hyper-parameter tuning.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Scaled and centered numerical features based on quantile ranges.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‘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Best Estimators’</a:t>
            </a:r>
            <a:r>
              <a:rPr b="0" lang="en-US" sz="1800" spc="-1" strike="noStrike">
                <a:solidFill>
                  <a:srgbClr val="fff200"/>
                </a:solidFill>
                <a:latin typeface="Arial"/>
              </a:rPr>
              <a:t> used for each classifier in ensemble voting classifier.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Comparing Class Probabilities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27440" y="3078000"/>
            <a:ext cx="2742840" cy="17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US" sz="1400" spc="-1" strike="noStrike" u="sng">
                <a:solidFill>
                  <a:srgbClr val="ffffff"/>
                </a:solidFill>
                <a:uFillTx/>
                <a:latin typeface="Arial"/>
              </a:rPr>
              <a:t>Observations: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Similar median values for Fastballs and Cutters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SVM predicts slightly more Curveballs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Decision Trees predict more Sliders than Change-ups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2926080" y="2362680"/>
            <a:ext cx="5993280" cy="39034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22" name="CustomShape 3"/>
          <p:cNvSpPr/>
          <p:nvPr/>
        </p:nvSpPr>
        <p:spPr>
          <a:xfrm>
            <a:off x="2867760" y="6290640"/>
            <a:ext cx="61261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Median Class Probabilities for each Classifier for Carlos Martinez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2795760" y="1753920"/>
            <a:ext cx="621756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Individual Classifiers vs. Ensemble of Classifiers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Interpretation of Confusion Metrics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25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10640" cy="10821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26" name="CustomShape 2"/>
          <p:cNvSpPr/>
          <p:nvPr/>
        </p:nvSpPr>
        <p:spPr>
          <a:xfrm>
            <a:off x="1368720" y="3054600"/>
            <a:ext cx="6857640" cy="33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Example: </a:t>
            </a:r>
            <a:r>
              <a:rPr b="0" lang="en-US" sz="1800" spc="-1" strike="noStrike">
                <a:latin typeface="Arial"/>
              </a:rPr>
              <a:t>Predicting if pitch-type is a </a:t>
            </a:r>
            <a:r>
              <a:rPr b="1" lang="en-US" sz="1800" spc="-1" strike="noStrike" u="sng">
                <a:uFillTx/>
                <a:latin typeface="Arial"/>
              </a:rPr>
              <a:t>Fastball</a:t>
            </a:r>
            <a:r>
              <a:rPr b="0" lang="en-US" sz="1800" spc="-1" strike="noStrike">
                <a:latin typeface="Arial"/>
              </a:rPr>
              <a:t> or </a:t>
            </a:r>
            <a:r>
              <a:rPr b="1" lang="en-US" sz="1800" spc="-1" strike="noStrike" u="sng">
                <a:uFillTx/>
                <a:latin typeface="Arial"/>
              </a:rPr>
              <a:t>Not a Fastball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True Positives (TP)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– Correctly predicted positive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Predicted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: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Actual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: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True Negatives (TN)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– Correctly predicted negative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Not a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False Positives (FP)</a:t>
            </a:r>
            <a:r>
              <a:rPr b="0" lang="en-US" sz="1600" spc="-1" strike="noStrike">
                <a:solidFill>
                  <a:srgbClr val="fff2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– Incorrectly predicted positive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Not a Fastball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False Negatives (FN)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– Incorrectly predicted negative pitch-type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e.g.,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Predicted: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Not a Fastball  |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Actual: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Fastball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Multi-class Confusion Matrix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2493360" y="1465920"/>
            <a:ext cx="454140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ffffff"/>
                </a:solidFill>
                <a:uFillTx/>
                <a:latin typeface="Arial"/>
              </a:rPr>
              <a:t>Confusion Matrix for Clayton Kershaw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Most pitch-types were predicted to be Fastballs (FB)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Second-most predicted were Sliders (SL)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1005840" y="2527560"/>
            <a:ext cx="70405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As a result, the model is unable to effectively distinguish between FB’s and SL’s.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30" name="Group 4"/>
          <p:cNvGrpSpPr/>
          <p:nvPr/>
        </p:nvGrpSpPr>
        <p:grpSpPr>
          <a:xfrm>
            <a:off x="825840" y="2855520"/>
            <a:ext cx="7414200" cy="3108600"/>
            <a:chOff x="825840" y="2855520"/>
            <a:chExt cx="7414200" cy="3108600"/>
          </a:xfrm>
        </p:grpSpPr>
        <p:pic>
          <p:nvPicPr>
            <p:cNvPr id="431" name="" descr=""/>
            <p:cNvPicPr/>
            <p:nvPr/>
          </p:nvPicPr>
          <p:blipFill>
            <a:blip r:embed="rId1"/>
            <a:stretch/>
          </p:blipFill>
          <p:spPr>
            <a:xfrm>
              <a:off x="825840" y="2855520"/>
              <a:ext cx="3529080" cy="310860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  <p:pic>
          <p:nvPicPr>
            <p:cNvPr id="432" name="" descr=""/>
            <p:cNvPicPr/>
            <p:nvPr/>
          </p:nvPicPr>
          <p:blipFill>
            <a:blip r:embed="rId2"/>
            <a:stretch/>
          </p:blipFill>
          <p:spPr>
            <a:xfrm>
              <a:off x="4528080" y="2855520"/>
              <a:ext cx="3711960" cy="3108600"/>
            </a:xfrm>
            <a:prstGeom prst="rect">
              <a:avLst/>
            </a:prstGeom>
            <a:ln w="36720">
              <a:solidFill>
                <a:srgbClr val="000000"/>
              </a:solidFill>
              <a:round/>
            </a:ln>
          </p:spPr>
        </p:pic>
      </p:grp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Interpretation of Performance Measures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2560320" y="1668240"/>
            <a:ext cx="4310640" cy="10821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35" name="CustomShape 2"/>
          <p:cNvSpPr/>
          <p:nvPr/>
        </p:nvSpPr>
        <p:spPr>
          <a:xfrm>
            <a:off x="640080" y="2906280"/>
            <a:ext cx="8046360" cy="35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Accuracy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Ratio of correctly predicted observation to total observations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</a:rPr>
              <a:t>(TP + TN) / (TP + FP + FN + TN)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Precision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Ratio of correctly predicted ‘positive’ observations to total predicted positive observations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</a:rPr>
              <a:t>TP / (TP + FP)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Recall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Ratio of correctly predicted ‘positive’ observations to all observations in actual ‘yes’ class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Noto Sans CJK SC Regular"/>
              </a:rPr>
              <a:t>TP / (TP + FN)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F1 Score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Weighted average of Precision and Recall, considers False Positives and False Negatives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400" spc="-1" strike="noStrike">
                <a:solidFill>
                  <a:srgbClr val="ffffff"/>
                </a:solidFill>
                <a:latin typeface="Bitstream Vera Sans Mono"/>
                <a:ea typeface="Noto Sans CJK SC Regular"/>
              </a:rPr>
              <a:t>2*(Recall * Precision) / (Recall + Precision)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Problem with Accuracy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1"/>
          <a:stretch/>
        </p:blipFill>
        <p:spPr>
          <a:xfrm>
            <a:off x="667080" y="2247120"/>
            <a:ext cx="3993120" cy="15724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pic>
        <p:nvPicPr>
          <p:cNvPr id="438" name="" descr=""/>
          <p:cNvPicPr/>
          <p:nvPr/>
        </p:nvPicPr>
        <p:blipFill>
          <a:blip r:embed="rId2"/>
          <a:stretch/>
        </p:blipFill>
        <p:spPr>
          <a:xfrm>
            <a:off x="4991040" y="1609920"/>
            <a:ext cx="3529080" cy="31086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graphicFrame>
        <p:nvGraphicFramePr>
          <p:cNvPr id="439" name="Table 2"/>
          <p:cNvGraphicFramePr/>
          <p:nvPr/>
        </p:nvGraphicFramePr>
        <p:xfrm>
          <a:off x="507960" y="5053320"/>
          <a:ext cx="5119920" cy="1554840"/>
        </p:xfrm>
        <a:graphic>
          <a:graphicData uri="http://schemas.openxmlformats.org/drawingml/2006/table">
            <a:tbl>
              <a:tblPr/>
              <a:tblGrid>
                <a:gridCol w="1473120"/>
                <a:gridCol w="558360"/>
                <a:gridCol w="744120"/>
                <a:gridCol w="540360"/>
                <a:gridCol w="540720"/>
                <a:gridCol w="1263600"/>
              </a:tblGrid>
              <a:tr h="305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Pitch-type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FP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FN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Accuracy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16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Fastball (FB)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553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258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508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0.562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13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Curveball (CB)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1188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236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0.828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7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Slider (SL)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168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735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195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346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0.625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8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latin typeface="Bitstream Vera Sans Mono"/>
                        </a:rPr>
                        <a:t>Change-up (CH)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1436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Bitstream Vera Sans Mono"/>
                        </a:rPr>
                        <a:t>0.994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40" name="CustomShape 3"/>
          <p:cNvSpPr/>
          <p:nvPr/>
        </p:nvSpPr>
        <p:spPr>
          <a:xfrm>
            <a:off x="404640" y="4732560"/>
            <a:ext cx="33829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Accuracy = (TP+TN) / (TP+FP+FN+TN)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5807880" y="4993200"/>
            <a:ext cx="534240" cy="1645560"/>
          </a:xfrm>
          <a:custGeom>
            <a:avLst/>
            <a:gdLst/>
            <a:ahLst/>
            <a:rect l="l" t="t" r="r" b="b"/>
            <a:pathLst>
              <a:path w="1487" h="4574">
                <a:moveTo>
                  <a:pt x="0" y="0"/>
                </a:moveTo>
                <a:cubicBezTo>
                  <a:pt x="371" y="0"/>
                  <a:pt x="743" y="190"/>
                  <a:pt x="743" y="381"/>
                </a:cubicBezTo>
                <a:lnTo>
                  <a:pt x="743" y="1905"/>
                </a:lnTo>
                <a:cubicBezTo>
                  <a:pt x="743" y="2095"/>
                  <a:pt x="1114" y="2286"/>
                  <a:pt x="1486" y="2286"/>
                </a:cubicBezTo>
                <a:cubicBezTo>
                  <a:pt x="1114" y="2286"/>
                  <a:pt x="743" y="2477"/>
                  <a:pt x="743" y="2667"/>
                </a:cubicBezTo>
                <a:lnTo>
                  <a:pt x="743" y="4191"/>
                </a:lnTo>
                <a:cubicBezTo>
                  <a:pt x="743" y="4382"/>
                  <a:pt x="371" y="4573"/>
                  <a:pt x="0" y="4573"/>
                </a:cubicBez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5"/>
          <p:cNvSpPr/>
          <p:nvPr/>
        </p:nvSpPr>
        <p:spPr>
          <a:xfrm>
            <a:off x="6495120" y="5486400"/>
            <a:ext cx="2011320" cy="63972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Average Accuracy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0.75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6"/>
          <p:cNvSpPr/>
          <p:nvPr/>
        </p:nvSpPr>
        <p:spPr>
          <a:xfrm>
            <a:off x="692640" y="1924560"/>
            <a:ext cx="39704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Classification Report for Clayton Kershaw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997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Receiver Operating Characteristic (ROC) Curve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1172160" y="1685160"/>
            <a:ext cx="7497720" cy="12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While most classification machine learning models can be validated by accuracy estimation techniques, this is not the case for this project.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ROC curves are good for summarizing the trade-off between the True Positive Rate and False Positive Rate at different probability thresholds.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1172160" y="6015600"/>
            <a:ext cx="74977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Not appropriate when working with imbalanced classes.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1975320" y="3053520"/>
            <a:ext cx="5993280" cy="29210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48" name="CustomShape 4"/>
          <p:cNvSpPr/>
          <p:nvPr/>
        </p:nvSpPr>
        <p:spPr>
          <a:xfrm>
            <a:off x="202320" y="3998160"/>
            <a:ext cx="16455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Indicates difficulty distinguishing between classes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997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  <a:ea typeface="DejaVu Sans"/>
              </a:rPr>
              <a:t>Average Precision Score</a:t>
            </a: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280160" y="4563000"/>
            <a:ext cx="6766200" cy="15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Precision-Recall is a useful measure of success of prediction when the classes are very imbalanced.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High AUC represents High Recall (low False Negative rate) and High Precision (low False Positive rate).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Bitstream Vera Sans Mono"/>
              </a:rPr>
              <a:t>High Recall + Low Precision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= Many results with many incorrect predictions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200" spc="-1" strike="noStrike">
                <a:solidFill>
                  <a:srgbClr val="ffffff"/>
                </a:solidFill>
                <a:latin typeface="Bitstream Vera Sans Mono"/>
              </a:rPr>
              <a:t>Low Recall + High Precision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= Few results but with many correct predictions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51" name="" descr=""/>
          <p:cNvPicPr/>
          <p:nvPr/>
        </p:nvPicPr>
        <p:blipFill>
          <a:blip r:embed="rId1"/>
          <a:stretch/>
        </p:blipFill>
        <p:spPr>
          <a:xfrm>
            <a:off x="2125080" y="1583280"/>
            <a:ext cx="5245200" cy="26197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52" name="CustomShape 3"/>
          <p:cNvSpPr/>
          <p:nvPr/>
        </p:nvSpPr>
        <p:spPr>
          <a:xfrm>
            <a:off x="4608000" y="2707200"/>
            <a:ext cx="456840" cy="45684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4"/>
          <p:cNvSpPr/>
          <p:nvPr/>
        </p:nvSpPr>
        <p:spPr>
          <a:xfrm flipV="1">
            <a:off x="4937760" y="2468880"/>
            <a:ext cx="182880" cy="2743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5"/>
          <p:cNvSpPr/>
          <p:nvPr/>
        </p:nvSpPr>
        <p:spPr>
          <a:xfrm>
            <a:off x="4389120" y="2011680"/>
            <a:ext cx="201132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465a4"/>
                </a:solidFill>
                <a:latin typeface="Arial"/>
              </a:rPr>
              <a:t>Is this the Best Trade-off of Precision-Recall?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1" lang="en-US" sz="1400" spc="-1" strike="noStrike">
                <a:solidFill>
                  <a:srgbClr val="3465a4"/>
                </a:solidFill>
                <a:latin typeface="Arial"/>
              </a:rPr>
              <a:t>Depends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But why?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731520" y="3687120"/>
            <a:ext cx="366012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Possible Reasons: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494240" y="2936520"/>
            <a:ext cx="4015440" cy="23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High Ticket Prices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Poor Weather Conditions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Off-season Inactivity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</a:rPr>
              <a:t>In-game Action!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( </a:t>
            </a:r>
            <a:r>
              <a:rPr b="1" i="1" lang="en-US" sz="1800" spc="-1" strike="noStrike">
                <a:solidFill>
                  <a:srgbClr val="fff200"/>
                </a:solidFill>
                <a:latin typeface="Arial"/>
              </a:rPr>
              <a:t>or lack of </a:t>
            </a: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997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  <a:ea typeface="DejaVu Sans"/>
              </a:rPr>
              <a:t>Precision-Recall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ac090"/>
                </a:solidFill>
                <a:latin typeface="Calibri"/>
                <a:ea typeface="DejaVu Sans"/>
              </a:rPr>
              <a:t>Per 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2394000" y="5852160"/>
            <a:ext cx="4663080" cy="3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Breakdown of Precision-Recall Curves for each Class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849240" y="1892520"/>
            <a:ext cx="7613280" cy="38620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Model Performance Comparison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1"/>
          <a:stretch/>
        </p:blipFill>
        <p:spPr>
          <a:xfrm>
            <a:off x="2546640" y="1962360"/>
            <a:ext cx="5756760" cy="298476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460" name="CustomShape 2"/>
          <p:cNvSpPr/>
          <p:nvPr/>
        </p:nvSpPr>
        <p:spPr>
          <a:xfrm>
            <a:off x="1758960" y="5074200"/>
            <a:ext cx="7290360" cy="9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Gradient Boosting and Ensemble approach showed best results.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Random Forests (ensemble of randomized decision trees) performed poorly.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Accuracy results inconsistent.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2676240" y="1316520"/>
            <a:ext cx="548604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Accuracy Scores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Predictive Models vs. Majority Class Baseline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274320" y="2252880"/>
            <a:ext cx="2102760" cy="17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Best Accuracy = 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</a:rPr>
              <a:t>Green</a:t>
            </a:r>
            <a:r>
              <a:rPr b="0" lang="en-US" sz="1400" spc="-1" strike="noStrike">
                <a:solidFill>
                  <a:srgbClr val="e0efd4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Top Accuracy Score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e0efd4"/>
                </a:solidFill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</a:rPr>
              <a:t>Red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Worst Accuracy Score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Model Performance Comparison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1758960" y="5074200"/>
            <a:ext cx="7290360" cy="12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Imbalanced classes, Logloss a better performance measure than Accuracy.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All predictive models outperformed the mean Logloss Baseline.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For most pitchers, Gradient Boosting outperformed all other models.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Logloss errors were best for Pitchers who throw 5 or more pitch-types.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2676240" y="1316520"/>
            <a:ext cx="548604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Multi-class Logarithmic Loss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Predictive Models vs. Mean Baseline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274320" y="2252880"/>
            <a:ext cx="2102760" cy="17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Best Logloss = 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e0efd4"/>
                </a:solidFill>
                <a:latin typeface="Arial"/>
              </a:rPr>
              <a:t>Green</a:t>
            </a:r>
            <a:r>
              <a:rPr b="0" lang="en-US" sz="1400" spc="-1" strike="noStrike">
                <a:solidFill>
                  <a:srgbClr val="e0efd4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Worst Logloss Error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Cells in </a:t>
            </a:r>
            <a:r>
              <a:rPr b="1" lang="en-US" sz="1600" spc="-1" strike="noStrike">
                <a:solidFill>
                  <a:srgbClr val="f7a19a"/>
                </a:solidFill>
                <a:latin typeface="Arial"/>
              </a:rPr>
              <a:t>Red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Top Logloss Error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1"/>
          <a:stretch/>
        </p:blipFill>
        <p:spPr>
          <a:xfrm>
            <a:off x="2554560" y="1939680"/>
            <a:ext cx="5760360" cy="298980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731520" y="1939680"/>
            <a:ext cx="7772040" cy="41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On average, more than 50% of all pitches thrown are Fastballs.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Due to imbalanced classes, we should not use Accuracy and ROC curves to measure a models performance.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When comparing Logarithmic Log Loss (cross-entropy) for predictive models against the mean baseline, it is possible to minimize errors by as much as 10% - 40%.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Pitcher’s pitch count provides greatest importance to predicting the next pitch.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Similarity in pitch speed and location between pitch-types from same pitch group make it difficult to distinguish.  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Recommendations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731520" y="2335680"/>
            <a:ext cx="7772040" cy="30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Compare in-game pitches to predicted pitches to monitor success rate.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Select a subset of hitter to essentially perform a randomized controlled trial to estimate the effect size (ROI).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Monitor before and after batting averages for selected hitters. 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fff200"/>
                </a:solidFill>
                <a:latin typeface="Arial"/>
                <a:ea typeface="Noto Sans CJK SC Regular"/>
              </a:rPr>
              <a:t>Increased attendance and a boost in revenue will be biggest measure of success.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Future Work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731520" y="1920240"/>
            <a:ext cx="7772040" cy="36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Increase data to include all starting and relief pitchers for more than just three seasons.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i="1" lang="en-US" sz="2000" spc="-1" strike="noStrike">
                <a:solidFill>
                  <a:srgbClr val="ffffff"/>
                </a:solidFill>
                <a:latin typeface="Arial"/>
              </a:rPr>
              <a:t>(decrease variance)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Extend feature data to include weather conditions, pitch movement, fielders position, score differential, batting averages, and team record, just to name a few. </a:t>
            </a:r>
            <a:r>
              <a:rPr b="1" i="1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(decrease bias)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Consider multi-label, multi-class classification problem by attempting to predict: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9"/>
              </a:spcBef>
              <a:spcAft>
                <a:spcPts val="859"/>
              </a:spcAf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Pitch-type + Pitch Group + Pitch Location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Apply a combination of Supervised and Unsupervised Learning to address and include unlabeled pitch data.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601560" y="374760"/>
            <a:ext cx="807588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Questi</a:t>
            </a: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731520" y="1920240"/>
            <a:ext cx="777168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2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Mark Rojas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Cell: (832) 330-2870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Email: </a:t>
            </a:r>
            <a:r>
              <a:rPr b="0" lang="en-US" sz="1600" spc="-1" strike="noStrike" u="sng">
                <a:solidFill>
                  <a:srgbClr val="bce4e5"/>
                </a:solidFill>
                <a:uFillTx/>
                <a:latin typeface="Arial"/>
                <a:ea typeface="Noto Sans CJK SC Regular"/>
                <a:hlinkClick r:id="rId1"/>
              </a:rPr>
              <a:t>rojas.mm@gmail.com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Skype: markrojas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Linkedin: </a:t>
            </a:r>
            <a:r>
              <a:rPr b="0" lang="en-US" sz="1600" spc="-1" strike="noStrike" u="sng">
                <a:solidFill>
                  <a:srgbClr val="bce4e5"/>
                </a:solidFill>
                <a:uFillTx/>
                <a:latin typeface="Arial"/>
                <a:ea typeface="Noto Sans CJK SC Regular"/>
                <a:hlinkClick r:id="rId2"/>
              </a:rPr>
              <a:t>https://www.linkedin.com/in/mark-rojas/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Github: </a:t>
            </a:r>
            <a:r>
              <a:rPr b="0" lang="en-US" sz="1600" spc="-1" strike="noStrike" u="sng">
                <a:solidFill>
                  <a:srgbClr val="bce4e5"/>
                </a:solidFill>
                <a:uFillTx/>
                <a:latin typeface="Arial"/>
                <a:ea typeface="Noto Sans CJK SC Regular"/>
                <a:hlinkClick r:id="rId3"/>
              </a:rPr>
              <a:t>https://github.com/markrojas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Pitch Prediction Repository: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575"/>
              </a:spcAft>
            </a:pPr>
            <a:r>
              <a:rPr b="0" lang="en-US" sz="1400" spc="-1" strike="noStrike" u="sng">
                <a:solidFill>
                  <a:srgbClr val="bce4e5"/>
                </a:solidFill>
                <a:uFillTx/>
                <a:latin typeface="Arial"/>
                <a:ea typeface="Noto Sans CJK SC Regular"/>
                <a:hlinkClick r:id="rId4"/>
              </a:rPr>
              <a:t>https://github.com/markrojas/Springboard_DSCT/tree/master/capstone_projects/capstone_I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So what can we do?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65760" y="2103120"/>
            <a:ext cx="841212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Increased player salaries makes lowering ticket prices unsustainable.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As of today, we are still unable to control the weather.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Not every team can acquire the ‘big’ name free-agent during the off-season or </a:t>
            </a:r>
            <a:r>
              <a:rPr b="1" lang="en-US" sz="2000" spc="-1" strike="noStrike">
                <a:solidFill>
                  <a:srgbClr val="faa61a"/>
                </a:solidFill>
                <a:latin typeface="Arial"/>
              </a:rPr>
              <a:t>win the World Series like the Houston Astros did in 2017 who recorded a $23.7 million boost in sales in 2018.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84960" y="4589640"/>
            <a:ext cx="7232760" cy="111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Let’s improve the in-game action! 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But how?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ac090"/>
                </a:solidFill>
                <a:latin typeface="Calibri"/>
                <a:ea typeface="DejaVu Sans"/>
              </a:rPr>
              <a:t>Impact on Attendance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600" spc="-1" strike="noStrike">
                <a:solidFill>
                  <a:srgbClr val="fac090"/>
                </a:solidFill>
                <a:latin typeface="Calibri"/>
                <a:ea typeface="DejaVu Sans"/>
              </a:rPr>
              <a:t>Strikeouts | Batting Average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2028240" y="1645920"/>
            <a:ext cx="6886080" cy="48481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24" name="CustomShape 2"/>
          <p:cNvSpPr/>
          <p:nvPr/>
        </p:nvSpPr>
        <p:spPr>
          <a:xfrm>
            <a:off x="2759760" y="4297680"/>
            <a:ext cx="2011320" cy="365400"/>
          </a:xfrm>
          <a:prstGeom prst="wedgeRoundRectCallout">
            <a:avLst>
              <a:gd name="adj1" fmla="val -31986"/>
              <a:gd name="adj2" fmla="val 342523"/>
              <a:gd name="adj3" fmla="val 16667"/>
            </a:avLst>
          </a:prstGeom>
          <a:solidFill>
            <a:srgbClr val="fff200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Partial Season Lockout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45080" y="2276280"/>
            <a:ext cx="181872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Average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Strikeouts per Game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289800" y="3653640"/>
            <a:ext cx="152748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Batting Averages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(Hits / At Bats)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40680" y="5113800"/>
            <a:ext cx="192672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Average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Attendance per Game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8138160" y="5212080"/>
            <a:ext cx="1005840" cy="9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Down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~6.5%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Goal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57560" y="2269800"/>
            <a:ext cx="8228880" cy="24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By increasing the mean Batting Average (BA) for hitters, we: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7" marL="3456000" indent="-21564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Increase number of base runners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7" marL="3456000" indent="-21564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Increase chances for stolen bases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7" marL="3456000" indent="-21564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Increase opportunities to pick-off runners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7" marL="3456000" indent="-215640">
              <a:lnSpc>
                <a:spcPct val="15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Increase potential runs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898000" y="3019320"/>
            <a:ext cx="365400" cy="1645560"/>
          </a:xfrm>
          <a:custGeom>
            <a:avLst/>
            <a:gdLst/>
            <a:ahLst/>
            <a:rect l="l" t="t" r="r" b="b"/>
            <a:pathLst>
              <a:path w="1018" h="4574">
                <a:moveTo>
                  <a:pt x="1017" y="0"/>
                </a:moveTo>
                <a:cubicBezTo>
                  <a:pt x="762" y="0"/>
                  <a:pt x="508" y="190"/>
                  <a:pt x="508" y="381"/>
                </a:cubicBezTo>
                <a:lnTo>
                  <a:pt x="508" y="1905"/>
                </a:lnTo>
                <a:cubicBezTo>
                  <a:pt x="508" y="2095"/>
                  <a:pt x="254" y="2286"/>
                  <a:pt x="0" y="2286"/>
                </a:cubicBezTo>
                <a:cubicBezTo>
                  <a:pt x="254" y="2286"/>
                  <a:pt x="508" y="2477"/>
                  <a:pt x="508" y="2667"/>
                </a:cubicBezTo>
                <a:lnTo>
                  <a:pt x="508" y="4191"/>
                </a:lnTo>
                <a:cubicBezTo>
                  <a:pt x="508" y="4382"/>
                  <a:pt x="762" y="4573"/>
                  <a:pt x="1017" y="4573"/>
                </a:cubicBez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457560" y="3194640"/>
            <a:ext cx="21938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Deliver an action-packed game!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200"/>
                </a:solidFill>
                <a:latin typeface="Arial"/>
              </a:rPr>
              <a:t>Putting butts in the seats!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601560" y="374760"/>
            <a:ext cx="809244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Just get more hits!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91440" y="2011680"/>
            <a:ext cx="8960760" cy="475452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  <p:sp>
        <p:nvSpPr>
          <p:cNvPr id="335" name="CustomShape 2"/>
          <p:cNvSpPr/>
          <p:nvPr/>
        </p:nvSpPr>
        <p:spPr>
          <a:xfrm>
            <a:off x="4206240" y="1901880"/>
            <a:ext cx="4845960" cy="44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"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Hitting is the single most difficult thing to do in a sport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"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–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Ted Williams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2128680" y="527760"/>
            <a:ext cx="651636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Throw Hitters a Life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1645920" y="1596600"/>
            <a:ext cx="6999120" cy="29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Many pitchers these days are taking steps to avoid ‘tipping’ their pitches, so it’s harder to tell what pitch is coming.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Teams found in violation of ‘sign stealing’ could be punished with forfeited draft picks and international spending money.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1645920" y="4846320"/>
            <a:ext cx="704052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fff200"/>
                </a:solidFill>
                <a:latin typeface="Calibri"/>
              </a:rPr>
              <a:t>We propose the use of Machine Learning to predict the next-pitch and in turn improve a hitters overall Batting Average.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2128680" y="527760"/>
            <a:ext cx="651636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  <a:ea typeface="DejaVu Sans"/>
              </a:rPr>
              <a:t>Pitchers of Interest (POI)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371600" y="1860480"/>
            <a:ext cx="3108600" cy="452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‘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Top’ </a:t>
            </a: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20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fff200"/>
                </a:solidFill>
                <a:latin typeface="Arial"/>
              </a:rPr>
              <a:t>pitchers of interest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selected from the 2016, 2017, and 2018 seasons.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Games started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IP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–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Innings pitched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Pitches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-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Pitches thrown / season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IP/GS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Innings pitched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Pitches/GS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Pitches thrown / game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Pitches/IP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–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Pitches thrown / inning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 u="sng">
                <a:solidFill>
                  <a:srgbClr val="fac090"/>
                </a:solidFill>
                <a:uFillTx/>
                <a:latin typeface="Arial"/>
              </a:rPr>
              <a:t>Note:</a:t>
            </a:r>
            <a:r>
              <a:rPr b="0" lang="en-US" sz="1600" spc="-1" strike="noStrike">
                <a:solidFill>
                  <a:srgbClr val="fac090"/>
                </a:solidFill>
                <a:latin typeface="Arial"/>
              </a:rPr>
              <a:t> The averages for these pitchers of interest are in-line with the rest of the starting pitchers in MLB.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4588560" y="1554480"/>
            <a:ext cx="4344120" cy="502884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LibreOffice/6.0.7.3$Linux_X86_64 LibreOffice_project/00m0$Build-3</Application>
  <Words>121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2014-12-31T21:28:03Z</dcterms:created>
  <dc:creator/>
  <dc:description/>
  <dc:language>en-US</dc:language>
  <cp:lastModifiedBy/>
  <dcterms:modified xsi:type="dcterms:W3CDTF">2019-03-02T20:23:05Z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