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43" r:id="rId18"/>
    <p:sldId id="339" r:id="rId19"/>
    <p:sldId id="34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41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42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6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237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2299029"/>
            <a:ext cx="10464800" cy="3302001"/>
          </a:xfrm>
          <a:prstGeom prst="rect">
            <a:avLst/>
          </a:prstGeom>
        </p:spPr>
        <p:txBody>
          <a:bodyPr anchor="ctr"/>
          <a:lstStyle/>
          <a:p>
            <a:pPr marR="457200" lvl="1" defTabSz="457200">
              <a:lnSpc>
                <a:spcPct val="120000"/>
              </a:lnSpc>
              <a:tabLst>
                <a:tab pos="5486400" algn="r"/>
              </a:tabLst>
              <a:defRPr sz="4500"/>
            </a:pPr>
            <a:r>
              <a:t>EMS-GT2: An Improved Exact Solution for the </a:t>
            </a:r>
          </a:p>
          <a:p>
            <a:pPr marR="457200" lvl="1" defTabSz="457200">
              <a:lnSpc>
                <a:spcPct val="120000"/>
              </a:lnSpc>
              <a:tabLst>
                <a:tab pos="5486400" algn="r"/>
              </a:tabLst>
              <a:defRPr sz="4500"/>
            </a:pPr>
            <a:r>
              <a:t>(l, d)-Planted Motif Problem </a:t>
            </a:r>
          </a:p>
        </p:txBody>
      </p:sp>
      <p:sp>
        <p:nvSpPr>
          <p:cNvPr id="120" name="Shape 120"/>
          <p:cNvSpPr/>
          <p:nvPr/>
        </p:nvSpPr>
        <p:spPr>
          <a:xfrm>
            <a:off x="4238402" y="5793372"/>
            <a:ext cx="4527996" cy="1195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000"/>
            </a:pPr>
            <a:r>
              <a:rPr dirty="0"/>
              <a:t>Mark Joseph D. Ronquillo</a:t>
            </a:r>
          </a:p>
          <a:p>
            <a:pPr>
              <a:lnSpc>
                <a:spcPct val="120000"/>
              </a:lnSpc>
              <a:defRPr sz="3000"/>
            </a:pPr>
            <a:r>
              <a:rPr dirty="0"/>
              <a:t>Proceso L. </a:t>
            </a:r>
            <a:r>
              <a:rPr dirty="0" smtClean="0"/>
              <a:t>Fernandez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188" name="Shape 188"/>
          <p:cNvSpPr/>
          <p:nvPr/>
        </p:nvSpPr>
        <p:spPr>
          <a:xfrm>
            <a:off x="5709278" y="3667544"/>
            <a:ext cx="13838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motif:</a:t>
            </a:r>
          </a:p>
        </p:txBody>
      </p:sp>
      <p:sp>
        <p:nvSpPr>
          <p:cNvPr id="189" name="Shape 189"/>
          <p:cNvSpPr/>
          <p:nvPr/>
        </p:nvSpPr>
        <p:spPr>
          <a:xfrm>
            <a:off x="2546984" y="4421592"/>
            <a:ext cx="8584896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3200" i="1"/>
            </a:pPr>
            <a:r>
              <a:t>- l-</a:t>
            </a:r>
            <a:r>
              <a:rPr i="0"/>
              <a:t>mer that occurs across different sequences</a:t>
            </a:r>
          </a:p>
          <a:p>
            <a:pPr algn="l">
              <a:lnSpc>
                <a:spcPct val="120000"/>
              </a:lnSpc>
              <a:defRPr sz="3200" i="1"/>
            </a:pPr>
            <a:r>
              <a:rPr i="0"/>
              <a:t>(but with subject to mutations)</a:t>
            </a:r>
          </a:p>
        </p:txBody>
      </p:sp>
      <p:sp>
        <p:nvSpPr>
          <p:cNvPr id="190" name="Shape 19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193" name="Shape 193"/>
          <p:cNvSpPr/>
          <p:nvPr/>
        </p:nvSpPr>
        <p:spPr>
          <a:xfrm>
            <a:off x="3549431" y="3306422"/>
            <a:ext cx="5905939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dH(x,y)</a:t>
            </a:r>
            <a:r>
              <a:t>: hamming distance</a:t>
            </a:r>
          </a:p>
        </p:txBody>
      </p:sp>
      <p:sp>
        <p:nvSpPr>
          <p:cNvPr id="194" name="Shape 194"/>
          <p:cNvSpPr/>
          <p:nvPr/>
        </p:nvSpPr>
        <p:spPr>
          <a:xfrm>
            <a:off x="1160620" y="4285228"/>
            <a:ext cx="106835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200"/>
            </a:lvl1pPr>
          </a:lstStyle>
          <a:p>
            <a:r>
              <a:t>- the number of mismatch positions between two l-mers.</a:t>
            </a:r>
          </a:p>
        </p:txBody>
      </p:sp>
      <p:sp>
        <p:nvSpPr>
          <p:cNvPr id="195" name="Shape 19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827540" y="6307542"/>
            <a:ext cx="534972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000"/>
            </a:lvl1pPr>
          </a:lstStyle>
          <a:p>
            <a:r>
              <a:t>ex: dH(actg, gcta) = 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199" name="Shape 19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585937" y="3561744"/>
            <a:ext cx="54991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d-neighbor of an l-mer x:</a:t>
            </a:r>
          </a:p>
        </p:txBody>
      </p:sp>
      <p:sp>
        <p:nvSpPr>
          <p:cNvPr id="201" name="Shape 201"/>
          <p:cNvSpPr/>
          <p:nvPr/>
        </p:nvSpPr>
        <p:spPr>
          <a:xfrm>
            <a:off x="1255729" y="4594489"/>
            <a:ext cx="10159542" cy="1163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200"/>
            </a:pPr>
            <a:r>
              <a:t>- is another </a:t>
            </a:r>
            <a:r>
              <a:rPr i="1"/>
              <a:t>l</a:t>
            </a:r>
            <a:r>
              <a:t>-mer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y</a:t>
            </a:r>
            <a:r>
              <a:t> whose hamming distance with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t> is at most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204" name="Shape 204"/>
          <p:cNvSpPr/>
          <p:nvPr/>
        </p:nvSpPr>
        <p:spPr>
          <a:xfrm>
            <a:off x="2201911" y="2542247"/>
            <a:ext cx="8267179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N(x, d): </a:t>
            </a:r>
            <a:r>
              <a:rPr i="1"/>
              <a:t>d-neighborhood of an l-mer x:</a:t>
            </a:r>
          </a:p>
        </p:txBody>
      </p:sp>
      <p:sp>
        <p:nvSpPr>
          <p:cNvPr id="205" name="Shape 20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785279" y="3719966"/>
            <a:ext cx="9100443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200"/>
            </a:pPr>
            <a:r>
              <a:t>- is the set of all </a:t>
            </a:r>
            <a:r>
              <a:rPr i="1"/>
              <a:t>l</a:t>
            </a:r>
            <a:r>
              <a:t>-mers with at most </a:t>
            </a:r>
            <a:r>
              <a:rPr i="1"/>
              <a:t>d</a:t>
            </a:r>
            <a:r>
              <a:t> hamming distance value from </a:t>
            </a:r>
            <a:r>
              <a:rPr i="1"/>
              <a:t>x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209" name="Shape 209"/>
          <p:cNvSpPr/>
          <p:nvPr/>
        </p:nvSpPr>
        <p:spPr>
          <a:xfrm>
            <a:off x="2201911" y="1899774"/>
            <a:ext cx="8267179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N(x, d): </a:t>
            </a:r>
            <a:r>
              <a:rPr i="1"/>
              <a:t>d-neighborhood of an l-mer x:</a:t>
            </a:r>
          </a:p>
        </p:txBody>
      </p:sp>
      <p:sp>
        <p:nvSpPr>
          <p:cNvPr id="210" name="Shape 21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332824" y="3136684"/>
            <a:ext cx="16949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i="1"/>
            </a:lvl1pPr>
          </a:lstStyle>
          <a:p>
            <a:r>
              <a:t>Example: </a:t>
            </a:r>
          </a:p>
        </p:txBody>
      </p:sp>
      <p:sp>
        <p:nvSpPr>
          <p:cNvPr id="212" name="Shape 212"/>
          <p:cNvSpPr/>
          <p:nvPr/>
        </p:nvSpPr>
        <p:spPr>
          <a:xfrm>
            <a:off x="6123583" y="3136684"/>
            <a:ext cx="18684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l = 4, d = 2</a:t>
            </a:r>
          </a:p>
        </p:txBody>
      </p:sp>
      <p:sp>
        <p:nvSpPr>
          <p:cNvPr id="213" name="Shape 213"/>
          <p:cNvSpPr/>
          <p:nvPr/>
        </p:nvSpPr>
        <p:spPr>
          <a:xfrm>
            <a:off x="5642997" y="3771764"/>
            <a:ext cx="10543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gatc</a:t>
            </a:r>
          </a:p>
        </p:txBody>
      </p:sp>
      <p:sp>
        <p:nvSpPr>
          <p:cNvPr id="214" name="Shape 214"/>
          <p:cNvSpPr/>
          <p:nvPr/>
        </p:nvSpPr>
        <p:spPr>
          <a:xfrm>
            <a:off x="973136" y="5123473"/>
            <a:ext cx="96012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r>
              <a:t>{</a:t>
            </a:r>
          </a:p>
        </p:txBody>
      </p:sp>
      <p:sp>
        <p:nvSpPr>
          <p:cNvPr id="215" name="Shape 215"/>
          <p:cNvSpPr/>
          <p:nvPr/>
        </p:nvSpPr>
        <p:spPr>
          <a:xfrm>
            <a:off x="11371462" y="5123473"/>
            <a:ext cx="96012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/>
            </a:lvl1pPr>
          </a:lstStyle>
          <a:p>
            <a:r>
              <a:t>}</a:t>
            </a:r>
          </a:p>
        </p:txBody>
      </p:sp>
      <p:sp>
        <p:nvSpPr>
          <p:cNvPr id="216" name="Shape 216"/>
          <p:cNvSpPr/>
          <p:nvPr/>
        </p:nvSpPr>
        <p:spPr>
          <a:xfrm>
            <a:off x="1922310" y="4615739"/>
            <a:ext cx="9160180" cy="441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2800" i="1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atc,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ac</a:t>
            </a:r>
            <a:r>
              <a:t>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ag</a:t>
            </a:r>
            <a:r>
              <a:t>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at</a:t>
            </a:r>
            <a:r>
              <a:t>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atc,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cc</a:t>
            </a:r>
            <a:r>
              <a:t>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cg</a:t>
            </a:r>
            <a:r>
              <a:t>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ct</a:t>
            </a:r>
            <a:r>
              <a:t>tc,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aa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c,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ag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at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ca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c,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cg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ct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ga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c,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gg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gt</a:t>
            </a:r>
            <a:r>
              <a:t>, ga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ta</a:t>
            </a:r>
            <a:r>
              <a:t>, gatc, gat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, gat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ca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cc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cg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tc,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ga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gc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gg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tc,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ta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tc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tg</a:t>
            </a:r>
            <a:r>
              <a:t>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tc,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, g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a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atc,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at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tc</a:t>
            </a:r>
            <a:r>
              <a:t>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tg</a:t>
            </a:r>
            <a:r>
              <a:t>tc,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tt</a:t>
            </a:r>
            <a:r>
              <a:t>tc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219" name="Shape 21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162109" y="2130397"/>
            <a:ext cx="8953421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N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(S, d)</a:t>
            </a:r>
            <a:r>
              <a:rPr i="1"/>
              <a:t>: d-neighborhood of a sequence S</a:t>
            </a:r>
          </a:p>
        </p:txBody>
      </p:sp>
      <p:sp>
        <p:nvSpPr>
          <p:cNvPr id="221" name="Shape 221"/>
          <p:cNvSpPr/>
          <p:nvPr/>
        </p:nvSpPr>
        <p:spPr>
          <a:xfrm>
            <a:off x="1331907" y="3441699"/>
            <a:ext cx="1061382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200"/>
            </a:lvl1pPr>
          </a:lstStyle>
          <a:p>
            <a:r>
              <a:t>- is the set of all d-neighbors of all l-mers in sequence S.</a:t>
            </a:r>
          </a:p>
        </p:txBody>
      </p:sp>
      <p:sp>
        <p:nvSpPr>
          <p:cNvPr id="222" name="Shape 222"/>
          <p:cNvSpPr/>
          <p:nvPr/>
        </p:nvSpPr>
        <p:spPr>
          <a:xfrm>
            <a:off x="1195487" y="4401332"/>
            <a:ext cx="10613825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200"/>
            </a:pPr>
            <a:r>
              <a:t>- there are exactly </a:t>
            </a:r>
            <a:r>
              <a:rPr i="1"/>
              <a:t>(m - l +1) l-</a:t>
            </a:r>
            <a:r>
              <a:t>mers in sequence S of length m.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225" name="Shape 22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162109" y="2130397"/>
            <a:ext cx="8953421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N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(S, d)</a:t>
            </a:r>
            <a:r>
              <a:rPr i="1"/>
              <a:t>: d-neighborhood of a sequence S</a:t>
            </a:r>
          </a:p>
        </p:txBody>
      </p:sp>
      <p:sp>
        <p:nvSpPr>
          <p:cNvPr id="227" name="Shape 227"/>
          <p:cNvSpPr/>
          <p:nvPr/>
        </p:nvSpPr>
        <p:spPr>
          <a:xfrm>
            <a:off x="3587529" y="5771204"/>
            <a:ext cx="608364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dist">
              <a:defRPr sz="3000" spc="1079"/>
            </a:pPr>
            <a:r>
              <a:rPr dirty="0" smtClean="0"/>
              <a:t>taagctg</a:t>
            </a:r>
            <a:endParaRPr dirty="0"/>
          </a:p>
        </p:txBody>
      </p:sp>
      <p:sp>
        <p:nvSpPr>
          <p:cNvPr id="228" name="Shape 228"/>
          <p:cNvSpPr/>
          <p:nvPr/>
        </p:nvSpPr>
        <p:spPr>
          <a:xfrm>
            <a:off x="2324314" y="5790768"/>
            <a:ext cx="48731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34" name="Shape 234"/>
          <p:cNvSpPr/>
          <p:nvPr/>
        </p:nvSpPr>
        <p:spPr>
          <a:xfrm>
            <a:off x="5994077" y="3453376"/>
            <a:ext cx="1016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/>
            </a:pPr>
            <a:r>
              <a:rPr i="1"/>
              <a:t>l = 5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225" name="Shape 22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162109" y="2130397"/>
            <a:ext cx="8953421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N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(S, d)</a:t>
            </a:r>
            <a:r>
              <a:rPr i="1"/>
              <a:t>: d-neighborhood of a sequence S</a:t>
            </a:r>
          </a:p>
        </p:txBody>
      </p:sp>
      <p:sp>
        <p:nvSpPr>
          <p:cNvPr id="227" name="Shape 227"/>
          <p:cNvSpPr/>
          <p:nvPr/>
        </p:nvSpPr>
        <p:spPr>
          <a:xfrm>
            <a:off x="3587529" y="5771204"/>
            <a:ext cx="608364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dist">
              <a:defRPr sz="3000" spc="1079"/>
            </a:pPr>
            <a:r>
              <a:rPr dirty="0" smtClean="0"/>
              <a:t>taagctg</a:t>
            </a:r>
            <a:endParaRPr dirty="0"/>
          </a:p>
        </p:txBody>
      </p:sp>
      <p:sp>
        <p:nvSpPr>
          <p:cNvPr id="228" name="Shape 228"/>
          <p:cNvSpPr/>
          <p:nvPr/>
        </p:nvSpPr>
        <p:spPr>
          <a:xfrm>
            <a:off x="2324314" y="5790768"/>
            <a:ext cx="48731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32" name="Shape 232"/>
          <p:cNvSpPr/>
          <p:nvPr/>
        </p:nvSpPr>
        <p:spPr>
          <a:xfrm>
            <a:off x="3357417" y="5790768"/>
            <a:ext cx="4613977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994077" y="3453376"/>
            <a:ext cx="1016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/>
            </a:pPr>
            <a:r>
              <a:rPr i="1"/>
              <a:t>l = 5</a:t>
            </a:r>
          </a:p>
        </p:txBody>
      </p:sp>
    </p:spTree>
    <p:extLst>
      <p:ext uri="{BB962C8B-B14F-4D97-AF65-F5344CB8AC3E}">
        <p14:creationId xmlns:p14="http://schemas.microsoft.com/office/powerpoint/2010/main" val="11864650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225" name="Shape 22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162109" y="2130397"/>
            <a:ext cx="8953421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N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(S, d)</a:t>
            </a:r>
            <a:r>
              <a:rPr i="1"/>
              <a:t>: d-neighborhood of a sequence S</a:t>
            </a:r>
          </a:p>
        </p:txBody>
      </p:sp>
      <p:sp>
        <p:nvSpPr>
          <p:cNvPr id="227" name="Shape 227"/>
          <p:cNvSpPr/>
          <p:nvPr/>
        </p:nvSpPr>
        <p:spPr>
          <a:xfrm>
            <a:off x="3587529" y="5771204"/>
            <a:ext cx="608364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dist">
              <a:defRPr sz="3000" spc="1079"/>
            </a:pPr>
            <a:r>
              <a:rPr dirty="0" smtClean="0"/>
              <a:t>taagctg</a:t>
            </a:r>
            <a:endParaRPr dirty="0"/>
          </a:p>
        </p:txBody>
      </p:sp>
      <p:sp>
        <p:nvSpPr>
          <p:cNvPr id="228" name="Shape 228"/>
          <p:cNvSpPr/>
          <p:nvPr/>
        </p:nvSpPr>
        <p:spPr>
          <a:xfrm>
            <a:off x="2324314" y="5790768"/>
            <a:ext cx="48731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32" name="Shape 232"/>
          <p:cNvSpPr/>
          <p:nvPr/>
        </p:nvSpPr>
        <p:spPr>
          <a:xfrm>
            <a:off x="4256165" y="5790768"/>
            <a:ext cx="4613977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994077" y="3453376"/>
            <a:ext cx="1016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/>
            </a:pPr>
            <a:r>
              <a:rPr i="1"/>
              <a:t>l = 5</a:t>
            </a:r>
          </a:p>
        </p:txBody>
      </p:sp>
    </p:spTree>
    <p:extLst>
      <p:ext uri="{BB962C8B-B14F-4D97-AF65-F5344CB8AC3E}">
        <p14:creationId xmlns:p14="http://schemas.microsoft.com/office/powerpoint/2010/main" val="3497756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225" name="Shape 22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162109" y="2130397"/>
            <a:ext cx="8953421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N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(S, d)</a:t>
            </a:r>
            <a:r>
              <a:rPr i="1"/>
              <a:t>: d-neighborhood of a sequence S</a:t>
            </a:r>
          </a:p>
        </p:txBody>
      </p:sp>
      <p:sp>
        <p:nvSpPr>
          <p:cNvPr id="227" name="Shape 227"/>
          <p:cNvSpPr/>
          <p:nvPr/>
        </p:nvSpPr>
        <p:spPr>
          <a:xfrm>
            <a:off x="3587529" y="5771204"/>
            <a:ext cx="6083646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dist">
              <a:defRPr sz="3000" spc="1079"/>
            </a:pPr>
            <a:r>
              <a:rPr dirty="0" smtClean="0"/>
              <a:t>taagctg</a:t>
            </a:r>
            <a:endParaRPr dirty="0"/>
          </a:p>
        </p:txBody>
      </p:sp>
      <p:sp>
        <p:nvSpPr>
          <p:cNvPr id="228" name="Shape 228"/>
          <p:cNvSpPr/>
          <p:nvPr/>
        </p:nvSpPr>
        <p:spPr>
          <a:xfrm>
            <a:off x="2324314" y="5790768"/>
            <a:ext cx="48731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32" name="Shape 232"/>
          <p:cNvSpPr/>
          <p:nvPr/>
        </p:nvSpPr>
        <p:spPr>
          <a:xfrm>
            <a:off x="5233065" y="5790768"/>
            <a:ext cx="4613977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994077" y="3453376"/>
            <a:ext cx="10166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i="0"/>
            </a:pPr>
            <a:r>
              <a:rPr i="1"/>
              <a:t>l = 5</a:t>
            </a:r>
          </a:p>
        </p:txBody>
      </p:sp>
    </p:spTree>
    <p:extLst>
      <p:ext uri="{BB962C8B-B14F-4D97-AF65-F5344CB8AC3E}">
        <p14:creationId xmlns:p14="http://schemas.microsoft.com/office/powerpoint/2010/main" val="37729374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49305" y="2102029"/>
            <a:ext cx="11506191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1944" indent="-881944" algn="l">
              <a:lnSpc>
                <a:spcPct val="120000"/>
              </a:lnSpc>
              <a:buSzPct val="100000"/>
              <a:buAutoNum type="arabicPeriod"/>
              <a:defRPr sz="5000"/>
            </a:pPr>
            <a:r>
              <a:t>Context of the Study</a:t>
            </a:r>
          </a:p>
          <a:p>
            <a:pPr marL="881944" indent="-881944" algn="l">
              <a:lnSpc>
                <a:spcPct val="120000"/>
              </a:lnSpc>
              <a:buSzPct val="100000"/>
              <a:buAutoNum type="arabicPeriod"/>
              <a:defRPr sz="5000"/>
            </a:pPr>
            <a:r>
              <a:t>Definition of Terms</a:t>
            </a:r>
          </a:p>
          <a:p>
            <a:pPr marL="881944" indent="-881944" algn="l">
              <a:lnSpc>
                <a:spcPct val="120000"/>
              </a:lnSpc>
              <a:buSzPct val="100000"/>
              <a:buAutoNum type="arabicPeriod"/>
              <a:defRPr sz="5000"/>
            </a:pPr>
            <a:r>
              <a:t>EMS-GT</a:t>
            </a:r>
          </a:p>
          <a:p>
            <a:pPr marL="881944" indent="-881944" algn="l">
              <a:lnSpc>
                <a:spcPct val="120000"/>
              </a:lnSpc>
              <a:buSzPct val="100000"/>
              <a:buAutoNum type="arabicPeriod"/>
              <a:defRPr sz="5000"/>
            </a:pPr>
            <a:r>
              <a:t>Additional Speedup Techniques</a:t>
            </a:r>
          </a:p>
          <a:p>
            <a:pPr marL="881944" indent="-881944" algn="l">
              <a:lnSpc>
                <a:spcPct val="120000"/>
              </a:lnSpc>
              <a:buSzPct val="100000"/>
              <a:buAutoNum type="arabicPeriod"/>
              <a:defRPr sz="5000"/>
            </a:pPr>
            <a:r>
              <a:t>Methods</a:t>
            </a:r>
          </a:p>
          <a:p>
            <a:pPr marL="881944" indent="-881944" algn="l">
              <a:lnSpc>
                <a:spcPct val="120000"/>
              </a:lnSpc>
              <a:buSzPct val="100000"/>
              <a:buAutoNum type="arabicPeriod"/>
              <a:defRPr sz="5000"/>
            </a:pPr>
            <a:r>
              <a:t>Results</a:t>
            </a:r>
          </a:p>
          <a:p>
            <a:pPr marL="881944" indent="-881944" algn="l">
              <a:lnSpc>
                <a:spcPct val="120000"/>
              </a:lnSpc>
              <a:buSzPct val="100000"/>
              <a:buAutoNum type="arabicPeriod"/>
              <a:defRPr sz="5000"/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237" name="Shape 237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162109" y="2130397"/>
            <a:ext cx="8953421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N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(S, d)</a:t>
            </a:r>
            <a:r>
              <a:rPr i="1"/>
              <a:t>: d-neighborhood of a sequence S</a:t>
            </a:r>
          </a:p>
        </p:txBody>
      </p:sp>
      <p:sp>
        <p:nvSpPr>
          <p:cNvPr id="239" name="Shape 239"/>
          <p:cNvSpPr/>
          <p:nvPr/>
        </p:nvSpPr>
        <p:spPr>
          <a:xfrm>
            <a:off x="2629417" y="5766465"/>
            <a:ext cx="2117829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N</a:t>
            </a:r>
            <a:r>
              <a:rPr b="0" i="1">
                <a:latin typeface="+mn-lt"/>
                <a:ea typeface="+mn-ea"/>
                <a:cs typeface="+mn-cs"/>
                <a:sym typeface="Helvetica Light"/>
              </a:rPr>
              <a:t>(S, d) = </a:t>
            </a:r>
          </a:p>
        </p:txBody>
      </p:sp>
      <p:sp>
        <p:nvSpPr>
          <p:cNvPr id="240" name="Shape 240"/>
          <p:cNvSpPr/>
          <p:nvPr/>
        </p:nvSpPr>
        <p:spPr>
          <a:xfrm>
            <a:off x="5040571" y="3453376"/>
            <a:ext cx="5273888" cy="5273888"/>
          </a:xfrm>
          <a:prstGeom prst="ellipse">
            <a:avLst/>
          </a:prstGeom>
          <a:solidFill>
            <a:srgbClr val="D0F8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6209677" y="4622799"/>
            <a:ext cx="12889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N(x</a:t>
            </a:r>
            <a:r>
              <a:rPr b="0" baseline="-5999">
                <a:latin typeface="+mn-lt"/>
                <a:ea typeface="+mn-ea"/>
                <a:cs typeface="+mn-cs"/>
                <a:sym typeface="Helvetica Light"/>
              </a:rPr>
              <a:t>1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d)</a:t>
            </a:r>
          </a:p>
        </p:txBody>
      </p:sp>
      <p:sp>
        <p:nvSpPr>
          <p:cNvPr id="242" name="Shape 242"/>
          <p:cNvSpPr/>
          <p:nvPr/>
        </p:nvSpPr>
        <p:spPr>
          <a:xfrm>
            <a:off x="7802338" y="4622799"/>
            <a:ext cx="12889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N(x</a:t>
            </a:r>
            <a:r>
              <a:rPr b="0" baseline="-5999">
                <a:latin typeface="+mn-lt"/>
                <a:ea typeface="+mn-ea"/>
                <a:cs typeface="+mn-cs"/>
                <a:sym typeface="Helvetica Light"/>
              </a:rPr>
              <a:t>2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d)</a:t>
            </a:r>
          </a:p>
        </p:txBody>
      </p:sp>
      <p:sp>
        <p:nvSpPr>
          <p:cNvPr id="243" name="Shape 243"/>
          <p:cNvSpPr/>
          <p:nvPr/>
        </p:nvSpPr>
        <p:spPr>
          <a:xfrm>
            <a:off x="5486570" y="5346699"/>
            <a:ext cx="12889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N(x</a:t>
            </a:r>
            <a:r>
              <a:rPr b="0" baseline="-5999">
                <a:latin typeface="+mn-lt"/>
                <a:ea typeface="+mn-ea"/>
                <a:cs typeface="+mn-cs"/>
                <a:sym typeface="Helvetica Light"/>
              </a:rPr>
              <a:t>3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d)</a:t>
            </a:r>
          </a:p>
        </p:txBody>
      </p:sp>
      <p:sp>
        <p:nvSpPr>
          <p:cNvPr id="244" name="Shape 244"/>
          <p:cNvSpPr/>
          <p:nvPr/>
        </p:nvSpPr>
        <p:spPr>
          <a:xfrm>
            <a:off x="6952207" y="5346699"/>
            <a:ext cx="12889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N(x</a:t>
            </a:r>
            <a:r>
              <a:rPr b="0" baseline="-5999">
                <a:latin typeface="+mn-lt"/>
                <a:ea typeface="+mn-ea"/>
                <a:cs typeface="+mn-cs"/>
                <a:sym typeface="Helvetica Light"/>
              </a:rPr>
              <a:t>4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d)</a:t>
            </a:r>
          </a:p>
        </p:txBody>
      </p:sp>
      <p:sp>
        <p:nvSpPr>
          <p:cNvPr id="245" name="Shape 245"/>
          <p:cNvSpPr/>
          <p:nvPr/>
        </p:nvSpPr>
        <p:spPr>
          <a:xfrm>
            <a:off x="8417844" y="5346699"/>
            <a:ext cx="128896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N(x</a:t>
            </a:r>
            <a:r>
              <a:rPr b="0" baseline="-5999">
                <a:latin typeface="+mn-lt"/>
                <a:ea typeface="+mn-ea"/>
                <a:cs typeface="+mn-cs"/>
                <a:sym typeface="Helvetica Light"/>
              </a:rPr>
              <a:t>5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d)</a:t>
            </a:r>
          </a:p>
        </p:txBody>
      </p:sp>
      <p:sp>
        <p:nvSpPr>
          <p:cNvPr id="246" name="Shape 246"/>
          <p:cNvSpPr/>
          <p:nvPr/>
        </p:nvSpPr>
        <p:spPr>
          <a:xfrm>
            <a:off x="7477375" y="6070599"/>
            <a:ext cx="4002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...</a:t>
            </a:r>
          </a:p>
        </p:txBody>
      </p:sp>
      <p:sp>
        <p:nvSpPr>
          <p:cNvPr id="247" name="Shape 247"/>
          <p:cNvSpPr/>
          <p:nvPr/>
        </p:nvSpPr>
        <p:spPr>
          <a:xfrm>
            <a:off x="6798948" y="6975495"/>
            <a:ext cx="175713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N(x</a:t>
            </a:r>
            <a:r>
              <a:rPr b="0" baseline="-5999">
                <a:latin typeface="+mn-lt"/>
                <a:ea typeface="+mn-ea"/>
                <a:cs typeface="+mn-cs"/>
                <a:sym typeface="Helvetica Light"/>
              </a:rPr>
              <a:t>m-l+1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d)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49305" y="4237444"/>
            <a:ext cx="11506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EMS-GT Algorithm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874082" y="1731508"/>
            <a:ext cx="32566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First Approach:</a:t>
            </a:r>
          </a:p>
        </p:txBody>
      </p:sp>
      <p:sp>
        <p:nvSpPr>
          <p:cNvPr id="254" name="Shape 254"/>
          <p:cNvSpPr/>
          <p:nvPr/>
        </p:nvSpPr>
        <p:spPr>
          <a:xfrm>
            <a:off x="654730" y="2806700"/>
            <a:ext cx="1169534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It checks every possible combination of positions in different sequences and tests if it is the correct position where the motif is planted.</a:t>
            </a:r>
          </a:p>
        </p:txBody>
      </p:sp>
      <p:sp>
        <p:nvSpPr>
          <p:cNvPr id="255" name="Shape 255"/>
          <p:cNvSpPr/>
          <p:nvPr/>
        </p:nvSpPr>
        <p:spPr>
          <a:xfrm>
            <a:off x="1326243" y="47921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1326243" y="51234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326243" y="54525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326243" y="57838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326243" y="61129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326243" y="64442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874082" y="1731508"/>
            <a:ext cx="32566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First Approach:</a:t>
            </a:r>
          </a:p>
        </p:txBody>
      </p:sp>
      <p:sp>
        <p:nvSpPr>
          <p:cNvPr id="264" name="Shape 264"/>
          <p:cNvSpPr/>
          <p:nvPr/>
        </p:nvSpPr>
        <p:spPr>
          <a:xfrm>
            <a:off x="654730" y="2806700"/>
            <a:ext cx="1169534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It checks every possible combination of positions in different sequences and tests if it is the correct position where the motif is planted.</a:t>
            </a:r>
          </a:p>
        </p:txBody>
      </p:sp>
      <p:sp>
        <p:nvSpPr>
          <p:cNvPr id="265" name="Shape 265"/>
          <p:cNvSpPr/>
          <p:nvPr/>
        </p:nvSpPr>
        <p:spPr>
          <a:xfrm>
            <a:off x="1326243" y="47921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326243" y="51234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326243" y="54525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326243" y="57838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326243" y="61129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326243" y="64442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295400" y="4749800"/>
            <a:ext cx="1000080" cy="25400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549400" y="5080000"/>
            <a:ext cx="1000080" cy="25400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197100" y="5410200"/>
            <a:ext cx="1000080" cy="25400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078349" y="5728779"/>
            <a:ext cx="1000081" cy="2540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930400" y="6070600"/>
            <a:ext cx="1000080" cy="25400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657600" y="6388100"/>
            <a:ext cx="1000080" cy="25400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74082" y="1731508"/>
            <a:ext cx="32566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First Approach:</a:t>
            </a:r>
          </a:p>
        </p:txBody>
      </p:sp>
      <p:sp>
        <p:nvSpPr>
          <p:cNvPr id="280" name="Shape 280"/>
          <p:cNvSpPr/>
          <p:nvPr/>
        </p:nvSpPr>
        <p:spPr>
          <a:xfrm>
            <a:off x="654730" y="2806700"/>
            <a:ext cx="1169534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It checks every possible combination of positions in different sequences and tests if it is the correct position where the motif is planted.</a:t>
            </a:r>
          </a:p>
        </p:txBody>
      </p:sp>
      <p:sp>
        <p:nvSpPr>
          <p:cNvPr id="281" name="Shape 281"/>
          <p:cNvSpPr/>
          <p:nvPr/>
        </p:nvSpPr>
        <p:spPr>
          <a:xfrm>
            <a:off x="1326243" y="47921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326243" y="51234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326243" y="54525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326243" y="57838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326243" y="611299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326243" y="6444273"/>
            <a:ext cx="10352314" cy="16921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479800" y="4747653"/>
            <a:ext cx="1000080" cy="2540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197100" y="5081079"/>
            <a:ext cx="1000080" cy="2540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435100" y="5410200"/>
            <a:ext cx="1000080" cy="25400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6856349" y="5728779"/>
            <a:ext cx="1000081" cy="254001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5105400" y="6070600"/>
            <a:ext cx="1000080" cy="25400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768600" y="6388100"/>
            <a:ext cx="1000080" cy="25400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518152" y="1802094"/>
            <a:ext cx="396849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Second Approach:</a:t>
            </a:r>
          </a:p>
        </p:txBody>
      </p:sp>
      <p:sp>
        <p:nvSpPr>
          <p:cNvPr id="296" name="Shape 296"/>
          <p:cNvSpPr/>
          <p:nvPr/>
        </p:nvSpPr>
        <p:spPr>
          <a:xfrm>
            <a:off x="779684" y="2606261"/>
            <a:ext cx="1144543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dirty="0"/>
              <a:t>Exhaustively searches all possible 4</a:t>
            </a:r>
            <a:r>
              <a:rPr baseline="31999" dirty="0"/>
              <a:t>l </a:t>
            </a:r>
            <a:r>
              <a:rPr dirty="0"/>
              <a:t>l-mers if it a motif.</a:t>
            </a:r>
          </a:p>
        </p:txBody>
      </p:sp>
      <p:sp>
        <p:nvSpPr>
          <p:cNvPr id="297" name="Shape 297"/>
          <p:cNvSpPr/>
          <p:nvPr/>
        </p:nvSpPr>
        <p:spPr>
          <a:xfrm>
            <a:off x="838199" y="4098886"/>
            <a:ext cx="5066309" cy="5149575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853621" y="5608731"/>
            <a:ext cx="4875736" cy="23758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853621" y="5989731"/>
            <a:ext cx="4875736" cy="23758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6853621" y="6358031"/>
            <a:ext cx="4875736" cy="23758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6853621" y="6739031"/>
            <a:ext cx="4875736" cy="23758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6853621" y="7120031"/>
            <a:ext cx="4875736" cy="23758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853621" y="7501031"/>
            <a:ext cx="4875736" cy="23758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635657" y="6349823"/>
            <a:ext cx="34713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4</a:t>
            </a:r>
            <a:r>
              <a:rPr baseline="31999"/>
              <a:t>l </a:t>
            </a:r>
            <a:r>
              <a:rPr sz="3400"/>
              <a:t>possible l-mers</a:t>
            </a:r>
          </a:p>
        </p:txBody>
      </p:sp>
      <p:sp>
        <p:nvSpPr>
          <p:cNvPr id="13" name="Shape 296"/>
          <p:cNvSpPr/>
          <p:nvPr/>
        </p:nvSpPr>
        <p:spPr>
          <a:xfrm>
            <a:off x="6544919" y="4145714"/>
            <a:ext cx="552389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dirty="0" smtClean="0"/>
              <a:t>Sequences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890043" y="706159"/>
            <a:ext cx="85557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Exact Motif Search - Generate and Test (EMS-GT)</a:t>
            </a:r>
          </a:p>
        </p:txBody>
      </p:sp>
      <p:sp>
        <p:nvSpPr>
          <p:cNvPr id="307" name="Shape 307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896914" y="2203450"/>
            <a:ext cx="7228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EMS-GT is composed of 2 phases.</a:t>
            </a:r>
          </a:p>
        </p:txBody>
      </p:sp>
      <p:sp>
        <p:nvSpPr>
          <p:cNvPr id="309" name="Shape 309"/>
          <p:cNvSpPr/>
          <p:nvPr/>
        </p:nvSpPr>
        <p:spPr>
          <a:xfrm>
            <a:off x="922725" y="3399367"/>
            <a:ext cx="11445432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Generate Phase:</a:t>
            </a:r>
            <a:r>
              <a:t> quickly filters the search space by doing a set intersection between the d-neighborhood of the first n' sequences. Resulting set is the candidate motif set.</a:t>
            </a:r>
          </a:p>
        </p:txBody>
      </p:sp>
      <p:sp>
        <p:nvSpPr>
          <p:cNvPr id="310" name="Shape 310"/>
          <p:cNvSpPr/>
          <p:nvPr/>
        </p:nvSpPr>
        <p:spPr>
          <a:xfrm>
            <a:off x="900871" y="6420444"/>
            <a:ext cx="11489140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 Phase: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evaluates each candidate motif if it has at least one d-neighbor in the remaining (n - n') sequences.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327606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314" name="Shape 314"/>
          <p:cNvSpPr/>
          <p:nvPr/>
        </p:nvSpPr>
        <p:spPr>
          <a:xfrm>
            <a:off x="5325678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315" name="Shape 315"/>
          <p:cNvSpPr/>
          <p:nvPr/>
        </p:nvSpPr>
        <p:spPr>
          <a:xfrm>
            <a:off x="7321822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316" name="Shape 316"/>
          <p:cNvSpPr/>
          <p:nvPr/>
        </p:nvSpPr>
        <p:spPr>
          <a:xfrm>
            <a:off x="8324181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S5</a:t>
            </a:r>
          </a:p>
        </p:txBody>
      </p:sp>
      <p:sp>
        <p:nvSpPr>
          <p:cNvPr id="317" name="Shape 317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EMS-GT: Demonstration:</a:t>
            </a:r>
          </a:p>
        </p:txBody>
      </p:sp>
      <p:sp>
        <p:nvSpPr>
          <p:cNvPr id="318" name="Shape 318"/>
          <p:cNvSpPr/>
          <p:nvPr/>
        </p:nvSpPr>
        <p:spPr>
          <a:xfrm>
            <a:off x="6800143" y="1812855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319" name="Shape 319"/>
          <p:cNvSpPr/>
          <p:nvPr/>
        </p:nvSpPr>
        <p:spPr>
          <a:xfrm>
            <a:off x="7807735" y="1812855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320" name="Shape 320"/>
          <p:cNvSpPr/>
          <p:nvPr/>
        </p:nvSpPr>
        <p:spPr>
          <a:xfrm>
            <a:off x="4340635" y="1812855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321" name="Shape 321"/>
          <p:cNvSpPr/>
          <p:nvPr/>
        </p:nvSpPr>
        <p:spPr>
          <a:xfrm>
            <a:off x="5411466" y="1812855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322" name="Shape 322"/>
          <p:cNvSpPr/>
          <p:nvPr/>
        </p:nvSpPr>
        <p:spPr>
          <a:xfrm>
            <a:off x="8859026" y="1811129"/>
            <a:ext cx="101910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323" name="Shape 323"/>
          <p:cNvSpPr/>
          <p:nvPr/>
        </p:nvSpPr>
        <p:spPr>
          <a:xfrm>
            <a:off x="6323751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324" name="Shape 324"/>
          <p:cNvSpPr/>
          <p:nvPr/>
        </p:nvSpPr>
        <p:spPr>
          <a:xfrm>
            <a:off x="1084725" y="2513287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Dataset</a:t>
            </a:r>
          </a:p>
        </p:txBody>
      </p:sp>
      <p:sp>
        <p:nvSpPr>
          <p:cNvPr id="325" name="Shape 325"/>
          <p:cNvSpPr/>
          <p:nvPr/>
        </p:nvSpPr>
        <p:spPr>
          <a:xfrm>
            <a:off x="1045452" y="3429618"/>
            <a:ext cx="10913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086472" y="1755705"/>
            <a:ext cx="24515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Parameters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1357631" y="5277720"/>
            <a:ext cx="2498538" cy="2338411"/>
          </a:xfrm>
          <a:prstGeom prst="rect">
            <a:avLst/>
          </a:prstGeom>
          <a:solidFill>
            <a:srgbClr val="FFF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779940" y="60198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331" name="Shape 331"/>
          <p:cNvSpPr/>
          <p:nvPr/>
        </p:nvSpPr>
        <p:spPr>
          <a:xfrm>
            <a:off x="2676606" y="5693942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332" name="Shape 332"/>
          <p:cNvSpPr/>
          <p:nvPr/>
        </p:nvSpPr>
        <p:spPr>
          <a:xfrm>
            <a:off x="1568194" y="4308047"/>
            <a:ext cx="20203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Generate</a:t>
            </a:r>
          </a:p>
        </p:txBody>
      </p:sp>
      <p:sp>
        <p:nvSpPr>
          <p:cNvPr id="333" name="Shape 333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EMS-GT: Demonstration:</a:t>
            </a:r>
          </a:p>
        </p:txBody>
      </p:sp>
      <p:sp>
        <p:nvSpPr>
          <p:cNvPr id="334" name="Shape 334"/>
          <p:cNvSpPr/>
          <p:nvPr/>
        </p:nvSpPr>
        <p:spPr>
          <a:xfrm>
            <a:off x="2407675" y="6591300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335" name="Shape 335"/>
          <p:cNvSpPr/>
          <p:nvPr/>
        </p:nvSpPr>
        <p:spPr>
          <a:xfrm>
            <a:off x="4327606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336" name="Shape 336"/>
          <p:cNvSpPr/>
          <p:nvPr/>
        </p:nvSpPr>
        <p:spPr>
          <a:xfrm>
            <a:off x="5325678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337" name="Shape 337"/>
          <p:cNvSpPr/>
          <p:nvPr/>
        </p:nvSpPr>
        <p:spPr>
          <a:xfrm>
            <a:off x="7321822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338" name="Shape 338"/>
          <p:cNvSpPr/>
          <p:nvPr/>
        </p:nvSpPr>
        <p:spPr>
          <a:xfrm>
            <a:off x="8324181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S5</a:t>
            </a:r>
          </a:p>
        </p:txBody>
      </p:sp>
      <p:sp>
        <p:nvSpPr>
          <p:cNvPr id="339" name="Shape 339"/>
          <p:cNvSpPr/>
          <p:nvPr/>
        </p:nvSpPr>
        <p:spPr>
          <a:xfrm>
            <a:off x="6800143" y="1812855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340" name="Shape 340"/>
          <p:cNvSpPr/>
          <p:nvPr/>
        </p:nvSpPr>
        <p:spPr>
          <a:xfrm>
            <a:off x="7807735" y="1812855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341" name="Shape 341"/>
          <p:cNvSpPr/>
          <p:nvPr/>
        </p:nvSpPr>
        <p:spPr>
          <a:xfrm>
            <a:off x="4340635" y="1812855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342" name="Shape 342"/>
          <p:cNvSpPr/>
          <p:nvPr/>
        </p:nvSpPr>
        <p:spPr>
          <a:xfrm>
            <a:off x="5411466" y="1812855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343" name="Shape 343"/>
          <p:cNvSpPr/>
          <p:nvPr/>
        </p:nvSpPr>
        <p:spPr>
          <a:xfrm>
            <a:off x="8859026" y="1811129"/>
            <a:ext cx="101910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344" name="Shape 344"/>
          <p:cNvSpPr/>
          <p:nvPr/>
        </p:nvSpPr>
        <p:spPr>
          <a:xfrm>
            <a:off x="6323751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345" name="Shape 345"/>
          <p:cNvSpPr/>
          <p:nvPr/>
        </p:nvSpPr>
        <p:spPr>
          <a:xfrm>
            <a:off x="1084725" y="2513287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Dataset</a:t>
            </a:r>
          </a:p>
        </p:txBody>
      </p:sp>
      <p:sp>
        <p:nvSpPr>
          <p:cNvPr id="346" name="Shape 346"/>
          <p:cNvSpPr/>
          <p:nvPr/>
        </p:nvSpPr>
        <p:spPr>
          <a:xfrm>
            <a:off x="1045452" y="3429618"/>
            <a:ext cx="10913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86472" y="1755705"/>
            <a:ext cx="24515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Parameters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6242334" y="5277720"/>
            <a:ext cx="2498538" cy="2338411"/>
          </a:xfrm>
          <a:prstGeom prst="rect">
            <a:avLst/>
          </a:prstGeom>
          <a:solidFill>
            <a:srgbClr val="FFF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57631" y="5277720"/>
            <a:ext cx="2498538" cy="2338411"/>
          </a:xfrm>
          <a:prstGeom prst="rect">
            <a:avLst/>
          </a:prstGeom>
          <a:solidFill>
            <a:srgbClr val="FFF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521922" y="6674876"/>
            <a:ext cx="927659" cy="927660"/>
          </a:xfrm>
          <a:prstGeom prst="ellipse">
            <a:avLst/>
          </a:prstGeom>
          <a:solidFill>
            <a:schemeClr val="accent1">
              <a:satOff val="-3355"/>
              <a:lumOff val="26614"/>
              <a:alpha val="588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1779940" y="60198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354" name="Shape 354"/>
          <p:cNvSpPr/>
          <p:nvPr/>
        </p:nvSpPr>
        <p:spPr>
          <a:xfrm>
            <a:off x="2676606" y="5693942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355" name="Shape 355"/>
          <p:cNvSpPr/>
          <p:nvPr/>
        </p:nvSpPr>
        <p:spPr>
          <a:xfrm>
            <a:off x="1568194" y="4308047"/>
            <a:ext cx="20203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Generate</a:t>
            </a:r>
          </a:p>
        </p:txBody>
      </p:sp>
      <p:sp>
        <p:nvSpPr>
          <p:cNvPr id="356" name="Shape 356"/>
          <p:cNvSpPr/>
          <p:nvPr/>
        </p:nvSpPr>
        <p:spPr>
          <a:xfrm>
            <a:off x="6768869" y="5961673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357" name="Shape 357"/>
          <p:cNvSpPr/>
          <p:nvPr/>
        </p:nvSpPr>
        <p:spPr>
          <a:xfrm>
            <a:off x="6931236" y="4273550"/>
            <a:ext cx="927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Test</a:t>
            </a:r>
          </a:p>
        </p:txBody>
      </p:sp>
      <p:sp>
        <p:nvSpPr>
          <p:cNvPr id="358" name="Shape 358"/>
          <p:cNvSpPr/>
          <p:nvPr/>
        </p:nvSpPr>
        <p:spPr>
          <a:xfrm>
            <a:off x="7592941" y="6375400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S5</a:t>
            </a:r>
          </a:p>
        </p:txBody>
      </p:sp>
      <p:sp>
        <p:nvSpPr>
          <p:cNvPr id="359" name="Shape 359"/>
          <p:cNvSpPr/>
          <p:nvPr/>
        </p:nvSpPr>
        <p:spPr>
          <a:xfrm>
            <a:off x="4208953" y="6400800"/>
            <a:ext cx="168059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3960944" y="7686040"/>
            <a:ext cx="210041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candidate motifs</a:t>
            </a:r>
          </a:p>
        </p:txBody>
      </p:sp>
      <p:sp>
        <p:nvSpPr>
          <p:cNvPr id="361" name="Shape 361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EMS-GT: Demonstration:</a:t>
            </a:r>
          </a:p>
        </p:txBody>
      </p:sp>
      <p:sp>
        <p:nvSpPr>
          <p:cNvPr id="362" name="Shape 362"/>
          <p:cNvSpPr/>
          <p:nvPr/>
        </p:nvSpPr>
        <p:spPr>
          <a:xfrm>
            <a:off x="2407675" y="6591300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363" name="Shape 363"/>
          <p:cNvSpPr/>
          <p:nvPr/>
        </p:nvSpPr>
        <p:spPr>
          <a:xfrm>
            <a:off x="4327606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364" name="Shape 364"/>
          <p:cNvSpPr/>
          <p:nvPr/>
        </p:nvSpPr>
        <p:spPr>
          <a:xfrm>
            <a:off x="5325678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365" name="Shape 365"/>
          <p:cNvSpPr/>
          <p:nvPr/>
        </p:nvSpPr>
        <p:spPr>
          <a:xfrm>
            <a:off x="7321822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366" name="Shape 366"/>
          <p:cNvSpPr/>
          <p:nvPr/>
        </p:nvSpPr>
        <p:spPr>
          <a:xfrm>
            <a:off x="8324181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S5</a:t>
            </a:r>
          </a:p>
        </p:txBody>
      </p:sp>
      <p:sp>
        <p:nvSpPr>
          <p:cNvPr id="367" name="Shape 367"/>
          <p:cNvSpPr/>
          <p:nvPr/>
        </p:nvSpPr>
        <p:spPr>
          <a:xfrm>
            <a:off x="6800143" y="1812855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368" name="Shape 368"/>
          <p:cNvSpPr/>
          <p:nvPr/>
        </p:nvSpPr>
        <p:spPr>
          <a:xfrm>
            <a:off x="7807735" y="1812855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369" name="Shape 369"/>
          <p:cNvSpPr/>
          <p:nvPr/>
        </p:nvSpPr>
        <p:spPr>
          <a:xfrm>
            <a:off x="4340635" y="1812855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370" name="Shape 370"/>
          <p:cNvSpPr/>
          <p:nvPr/>
        </p:nvSpPr>
        <p:spPr>
          <a:xfrm>
            <a:off x="5411466" y="1812855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371" name="Shape 371"/>
          <p:cNvSpPr/>
          <p:nvPr/>
        </p:nvSpPr>
        <p:spPr>
          <a:xfrm>
            <a:off x="8859026" y="1811129"/>
            <a:ext cx="101910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372" name="Shape 372"/>
          <p:cNvSpPr/>
          <p:nvPr/>
        </p:nvSpPr>
        <p:spPr>
          <a:xfrm>
            <a:off x="6323751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373" name="Shape 373"/>
          <p:cNvSpPr/>
          <p:nvPr/>
        </p:nvSpPr>
        <p:spPr>
          <a:xfrm>
            <a:off x="1084725" y="2513287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Dataset</a:t>
            </a:r>
          </a:p>
        </p:txBody>
      </p:sp>
      <p:sp>
        <p:nvSpPr>
          <p:cNvPr id="374" name="Shape 374"/>
          <p:cNvSpPr/>
          <p:nvPr/>
        </p:nvSpPr>
        <p:spPr>
          <a:xfrm>
            <a:off x="1045452" y="3429618"/>
            <a:ext cx="10913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086472" y="1755705"/>
            <a:ext cx="24515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Parameters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49305" y="4237444"/>
            <a:ext cx="11506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Context of the Study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6242334" y="5277720"/>
            <a:ext cx="2498538" cy="2338411"/>
          </a:xfrm>
          <a:prstGeom prst="rect">
            <a:avLst/>
          </a:prstGeom>
          <a:solidFill>
            <a:srgbClr val="FFF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357631" y="5277720"/>
            <a:ext cx="2498538" cy="2338411"/>
          </a:xfrm>
          <a:prstGeom prst="rect">
            <a:avLst/>
          </a:prstGeom>
          <a:solidFill>
            <a:srgbClr val="FFF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521922" y="6674876"/>
            <a:ext cx="927659" cy="927660"/>
          </a:xfrm>
          <a:prstGeom prst="ellipse">
            <a:avLst/>
          </a:prstGeom>
          <a:solidFill>
            <a:schemeClr val="accent1">
              <a:satOff val="-3355"/>
              <a:lumOff val="26614"/>
              <a:alpha val="588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1779940" y="60198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382" name="Shape 382"/>
          <p:cNvSpPr/>
          <p:nvPr/>
        </p:nvSpPr>
        <p:spPr>
          <a:xfrm>
            <a:off x="2676606" y="5693942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383" name="Shape 383"/>
          <p:cNvSpPr/>
          <p:nvPr/>
        </p:nvSpPr>
        <p:spPr>
          <a:xfrm>
            <a:off x="1568194" y="4308047"/>
            <a:ext cx="20203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Generate</a:t>
            </a:r>
          </a:p>
        </p:txBody>
      </p:sp>
      <p:sp>
        <p:nvSpPr>
          <p:cNvPr id="384" name="Shape 384"/>
          <p:cNvSpPr/>
          <p:nvPr/>
        </p:nvSpPr>
        <p:spPr>
          <a:xfrm>
            <a:off x="6768869" y="5961673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385" name="Shape 385"/>
          <p:cNvSpPr/>
          <p:nvPr/>
        </p:nvSpPr>
        <p:spPr>
          <a:xfrm>
            <a:off x="6931236" y="4273550"/>
            <a:ext cx="927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Test</a:t>
            </a:r>
          </a:p>
        </p:txBody>
      </p:sp>
      <p:sp>
        <p:nvSpPr>
          <p:cNvPr id="386" name="Shape 386"/>
          <p:cNvSpPr/>
          <p:nvPr/>
        </p:nvSpPr>
        <p:spPr>
          <a:xfrm>
            <a:off x="7592941" y="6375400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S5</a:t>
            </a:r>
          </a:p>
        </p:txBody>
      </p:sp>
      <p:sp>
        <p:nvSpPr>
          <p:cNvPr id="387" name="Shape 387"/>
          <p:cNvSpPr/>
          <p:nvPr/>
        </p:nvSpPr>
        <p:spPr>
          <a:xfrm>
            <a:off x="4208953" y="6400800"/>
            <a:ext cx="168059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3960944" y="7686040"/>
            <a:ext cx="210041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r>
              <a:t>candidate motifs</a:t>
            </a:r>
          </a:p>
        </p:txBody>
      </p:sp>
      <p:sp>
        <p:nvSpPr>
          <p:cNvPr id="389" name="Shape 389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EMS-GT: Demonstration:</a:t>
            </a:r>
          </a:p>
        </p:txBody>
      </p:sp>
      <p:sp>
        <p:nvSpPr>
          <p:cNvPr id="390" name="Shape 390"/>
          <p:cNvSpPr/>
          <p:nvPr/>
        </p:nvSpPr>
        <p:spPr>
          <a:xfrm>
            <a:off x="2407675" y="6591300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391" name="Shape 391"/>
          <p:cNvSpPr/>
          <p:nvPr/>
        </p:nvSpPr>
        <p:spPr>
          <a:xfrm>
            <a:off x="8780953" y="6400800"/>
            <a:ext cx="93454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9890021" y="6922805"/>
            <a:ext cx="859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motifs</a:t>
            </a:r>
          </a:p>
        </p:txBody>
      </p:sp>
      <p:sp>
        <p:nvSpPr>
          <p:cNvPr id="393" name="Shape 393"/>
          <p:cNvSpPr/>
          <p:nvPr/>
        </p:nvSpPr>
        <p:spPr>
          <a:xfrm>
            <a:off x="9876651" y="5936970"/>
            <a:ext cx="927660" cy="927660"/>
          </a:xfrm>
          <a:prstGeom prst="ellipse">
            <a:avLst/>
          </a:prstGeom>
          <a:solidFill>
            <a:schemeClr val="accent1">
              <a:satOff val="-3355"/>
              <a:lumOff val="26614"/>
              <a:alpha val="588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327606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395" name="Shape 395"/>
          <p:cNvSpPr/>
          <p:nvPr/>
        </p:nvSpPr>
        <p:spPr>
          <a:xfrm>
            <a:off x="5325678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396" name="Shape 396"/>
          <p:cNvSpPr/>
          <p:nvPr/>
        </p:nvSpPr>
        <p:spPr>
          <a:xfrm>
            <a:off x="7321822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397" name="Shape 397"/>
          <p:cNvSpPr/>
          <p:nvPr/>
        </p:nvSpPr>
        <p:spPr>
          <a:xfrm>
            <a:off x="8324181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S5</a:t>
            </a:r>
          </a:p>
        </p:txBody>
      </p:sp>
      <p:sp>
        <p:nvSpPr>
          <p:cNvPr id="398" name="Shape 398"/>
          <p:cNvSpPr/>
          <p:nvPr/>
        </p:nvSpPr>
        <p:spPr>
          <a:xfrm>
            <a:off x="6800143" y="1812855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399" name="Shape 399"/>
          <p:cNvSpPr/>
          <p:nvPr/>
        </p:nvSpPr>
        <p:spPr>
          <a:xfrm>
            <a:off x="7807735" y="1812855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400" name="Shape 400"/>
          <p:cNvSpPr/>
          <p:nvPr/>
        </p:nvSpPr>
        <p:spPr>
          <a:xfrm>
            <a:off x="4340635" y="1812855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401" name="Shape 401"/>
          <p:cNvSpPr/>
          <p:nvPr/>
        </p:nvSpPr>
        <p:spPr>
          <a:xfrm>
            <a:off x="5411466" y="1812855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402" name="Shape 402"/>
          <p:cNvSpPr/>
          <p:nvPr/>
        </p:nvSpPr>
        <p:spPr>
          <a:xfrm>
            <a:off x="8859026" y="1811129"/>
            <a:ext cx="101910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403" name="Shape 403"/>
          <p:cNvSpPr/>
          <p:nvPr/>
        </p:nvSpPr>
        <p:spPr>
          <a:xfrm>
            <a:off x="6323751" y="2602187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404" name="Shape 404"/>
          <p:cNvSpPr/>
          <p:nvPr/>
        </p:nvSpPr>
        <p:spPr>
          <a:xfrm>
            <a:off x="1084725" y="2513287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Dataset</a:t>
            </a:r>
          </a:p>
        </p:txBody>
      </p:sp>
      <p:sp>
        <p:nvSpPr>
          <p:cNvPr id="405" name="Shape 405"/>
          <p:cNvSpPr/>
          <p:nvPr/>
        </p:nvSpPr>
        <p:spPr>
          <a:xfrm>
            <a:off x="1045452" y="3429618"/>
            <a:ext cx="109138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1086472" y="1755705"/>
            <a:ext cx="24515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Parameters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636940" y="22098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410" name="Shape 410"/>
          <p:cNvSpPr/>
          <p:nvPr/>
        </p:nvSpPr>
        <p:spPr>
          <a:xfrm>
            <a:off x="636940" y="47752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411" name="Shape 411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Generate Phase</a:t>
            </a:r>
          </a:p>
        </p:txBody>
      </p:sp>
      <p:sp>
        <p:nvSpPr>
          <p:cNvPr id="413" name="Shape 413"/>
          <p:cNvSpPr/>
          <p:nvPr/>
        </p:nvSpPr>
        <p:spPr>
          <a:xfrm>
            <a:off x="8117304" y="798178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414" name="Shape 414"/>
          <p:cNvSpPr/>
          <p:nvPr/>
        </p:nvSpPr>
        <p:spPr>
          <a:xfrm>
            <a:off x="9124895" y="798178"/>
            <a:ext cx="934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415" name="Shape 415"/>
          <p:cNvSpPr/>
          <p:nvPr/>
        </p:nvSpPr>
        <p:spPr>
          <a:xfrm>
            <a:off x="5657795" y="79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416" name="Shape 416"/>
          <p:cNvSpPr/>
          <p:nvPr/>
        </p:nvSpPr>
        <p:spPr>
          <a:xfrm>
            <a:off x="6728626" y="798178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417" name="Shape 417"/>
          <p:cNvSpPr/>
          <p:nvPr/>
        </p:nvSpPr>
        <p:spPr>
          <a:xfrm>
            <a:off x="10176187" y="796452"/>
            <a:ext cx="10191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418" name="Shape 418"/>
          <p:cNvSpPr/>
          <p:nvPr/>
        </p:nvSpPr>
        <p:spPr>
          <a:xfrm>
            <a:off x="1269567" y="4703341"/>
            <a:ext cx="102334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079"/>
            </a:lvl1pPr>
          </a:lstStyle>
          <a:p>
            <a:r>
              <a:t>acacttgactatataggatctaggatacat</a:t>
            </a:r>
          </a:p>
        </p:txBody>
      </p:sp>
      <p:sp>
        <p:nvSpPr>
          <p:cNvPr id="419" name="Shape 419"/>
          <p:cNvSpPr/>
          <p:nvPr/>
        </p:nvSpPr>
        <p:spPr>
          <a:xfrm>
            <a:off x="1323477" y="2152650"/>
            <a:ext cx="1023346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3000" spc="1079"/>
            </a:pPr>
            <a:r>
              <a:t>taagctgctattctacggatagatactaca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 flipV="1">
            <a:off x="10068300" y="2737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2" name="Shape 422"/>
          <p:cNvSpPr/>
          <p:nvPr/>
        </p:nvSpPr>
        <p:spPr>
          <a:xfrm flipV="1">
            <a:off x="9306300" y="2864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323477" y="2152650"/>
            <a:ext cx="1023346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3000" spc="1079"/>
            </a:pPr>
            <a:r>
              <a:t>taagctgctattctacggatagatactaca</a:t>
            </a:r>
          </a:p>
        </p:txBody>
      </p:sp>
      <p:sp>
        <p:nvSpPr>
          <p:cNvPr id="424" name="Shape 424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636940" y="22098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426" name="Shape 426"/>
          <p:cNvSpPr/>
          <p:nvPr/>
        </p:nvSpPr>
        <p:spPr>
          <a:xfrm>
            <a:off x="636940" y="47752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427" name="Shape 427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Generate Phase</a:t>
            </a:r>
          </a:p>
        </p:txBody>
      </p:sp>
      <p:sp>
        <p:nvSpPr>
          <p:cNvPr id="429" name="Shape 429"/>
          <p:cNvSpPr/>
          <p:nvPr/>
        </p:nvSpPr>
        <p:spPr>
          <a:xfrm>
            <a:off x="8117304" y="798178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430" name="Shape 430"/>
          <p:cNvSpPr/>
          <p:nvPr/>
        </p:nvSpPr>
        <p:spPr>
          <a:xfrm>
            <a:off x="9124895" y="798178"/>
            <a:ext cx="934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431" name="Shape 431"/>
          <p:cNvSpPr/>
          <p:nvPr/>
        </p:nvSpPr>
        <p:spPr>
          <a:xfrm>
            <a:off x="5657795" y="79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432" name="Shape 432"/>
          <p:cNvSpPr/>
          <p:nvPr/>
        </p:nvSpPr>
        <p:spPr>
          <a:xfrm>
            <a:off x="6728626" y="798178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433" name="Shape 433"/>
          <p:cNvSpPr/>
          <p:nvPr/>
        </p:nvSpPr>
        <p:spPr>
          <a:xfrm>
            <a:off x="10176187" y="796452"/>
            <a:ext cx="10191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434" name="Shape 434"/>
          <p:cNvSpPr/>
          <p:nvPr/>
        </p:nvSpPr>
        <p:spPr>
          <a:xfrm>
            <a:off x="1272677" y="2204426"/>
            <a:ext cx="167984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1570386" y="22679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 flipV="1">
            <a:off x="1524000" y="2844284"/>
            <a:ext cx="0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991535" y="3193772"/>
            <a:ext cx="809353" cy="809353"/>
          </a:xfrm>
          <a:prstGeom prst="ellipse">
            <a:avLst/>
          </a:prstGeom>
          <a:solidFill>
            <a:srgbClr val="FFE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 flipV="1">
            <a:off x="3553200" y="27626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2071765" y="3188636"/>
            <a:ext cx="826871" cy="826871"/>
          </a:xfrm>
          <a:prstGeom prst="ellipse">
            <a:avLst/>
          </a:prstGeom>
          <a:solidFill>
            <a:srgbClr val="A3C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9342786" y="2090126"/>
            <a:ext cx="1525208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1" name="Shape 441"/>
          <p:cNvSpPr/>
          <p:nvPr/>
        </p:nvSpPr>
        <p:spPr>
          <a:xfrm flipV="1">
            <a:off x="2469158" y="292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3145138" y="3190386"/>
            <a:ext cx="816125" cy="816125"/>
          </a:xfrm>
          <a:prstGeom prst="ellipse">
            <a:avLst/>
          </a:prstGeom>
          <a:solidFill>
            <a:srgbClr val="FF92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4207765" y="32491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44" name="Shape 444"/>
          <p:cNvSpPr/>
          <p:nvPr/>
        </p:nvSpPr>
        <p:spPr>
          <a:xfrm>
            <a:off x="1925986" y="20901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9695640" y="3082923"/>
            <a:ext cx="816125" cy="816125"/>
          </a:xfrm>
          <a:prstGeom prst="ellipse">
            <a:avLst/>
          </a:prstGeom>
          <a:solidFill>
            <a:srgbClr val="68CAF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8962366" y="2217126"/>
            <a:ext cx="1603181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8733139" y="3076086"/>
            <a:ext cx="816124" cy="816125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8132065" y="32110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49" name="Shape 449"/>
          <p:cNvSpPr/>
          <p:nvPr/>
        </p:nvSpPr>
        <p:spPr>
          <a:xfrm>
            <a:off x="10659019" y="35597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11237090" y="2844196"/>
            <a:ext cx="1550608" cy="155060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1269567" y="4703341"/>
            <a:ext cx="102334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079"/>
            </a:lvl1pPr>
          </a:lstStyle>
          <a:p>
            <a:r>
              <a:t>acacttgactatataggatctaggatacat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 flipV="1">
            <a:off x="10068300" y="2737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4" name="Shape 454"/>
          <p:cNvSpPr/>
          <p:nvPr/>
        </p:nvSpPr>
        <p:spPr>
          <a:xfrm flipV="1">
            <a:off x="9306300" y="2864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1323477" y="2152650"/>
            <a:ext cx="1023346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3000" spc="1079"/>
            </a:pPr>
            <a:r>
              <a:t>taagctgctattctacggatagatactaca</a:t>
            </a:r>
          </a:p>
        </p:txBody>
      </p:sp>
      <p:sp>
        <p:nvSpPr>
          <p:cNvPr id="456" name="Shape 45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636940" y="22098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458" name="Shape 458"/>
          <p:cNvSpPr/>
          <p:nvPr/>
        </p:nvSpPr>
        <p:spPr>
          <a:xfrm>
            <a:off x="636940" y="47752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459" name="Shape 45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Generate Phase</a:t>
            </a:r>
          </a:p>
        </p:txBody>
      </p:sp>
      <p:sp>
        <p:nvSpPr>
          <p:cNvPr id="461" name="Shape 461"/>
          <p:cNvSpPr/>
          <p:nvPr/>
        </p:nvSpPr>
        <p:spPr>
          <a:xfrm>
            <a:off x="8117304" y="798178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462" name="Shape 462"/>
          <p:cNvSpPr/>
          <p:nvPr/>
        </p:nvSpPr>
        <p:spPr>
          <a:xfrm>
            <a:off x="9124895" y="798178"/>
            <a:ext cx="934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463" name="Shape 463"/>
          <p:cNvSpPr/>
          <p:nvPr/>
        </p:nvSpPr>
        <p:spPr>
          <a:xfrm>
            <a:off x="5657795" y="79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464" name="Shape 464"/>
          <p:cNvSpPr/>
          <p:nvPr/>
        </p:nvSpPr>
        <p:spPr>
          <a:xfrm>
            <a:off x="6728626" y="798178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465" name="Shape 465"/>
          <p:cNvSpPr/>
          <p:nvPr/>
        </p:nvSpPr>
        <p:spPr>
          <a:xfrm>
            <a:off x="10176187" y="796452"/>
            <a:ext cx="10191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466" name="Shape 466"/>
          <p:cNvSpPr/>
          <p:nvPr/>
        </p:nvSpPr>
        <p:spPr>
          <a:xfrm>
            <a:off x="1272677" y="2204426"/>
            <a:ext cx="167984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570386" y="22679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8" name="Shape 468"/>
          <p:cNvSpPr/>
          <p:nvPr/>
        </p:nvSpPr>
        <p:spPr>
          <a:xfrm flipV="1">
            <a:off x="1524000" y="2844284"/>
            <a:ext cx="0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991535" y="3193772"/>
            <a:ext cx="809353" cy="809353"/>
          </a:xfrm>
          <a:prstGeom prst="ellipse">
            <a:avLst/>
          </a:prstGeom>
          <a:solidFill>
            <a:srgbClr val="FFE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V="1">
            <a:off x="3553200" y="27626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2071765" y="3188636"/>
            <a:ext cx="826871" cy="826871"/>
          </a:xfrm>
          <a:prstGeom prst="ellipse">
            <a:avLst/>
          </a:prstGeom>
          <a:solidFill>
            <a:srgbClr val="A3C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342786" y="2090126"/>
            <a:ext cx="1525208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2469158" y="292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3145138" y="3190386"/>
            <a:ext cx="816125" cy="816125"/>
          </a:xfrm>
          <a:prstGeom prst="ellipse">
            <a:avLst/>
          </a:prstGeom>
          <a:solidFill>
            <a:srgbClr val="FF92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207765" y="32491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76" name="Shape 476"/>
          <p:cNvSpPr/>
          <p:nvPr/>
        </p:nvSpPr>
        <p:spPr>
          <a:xfrm>
            <a:off x="1925986" y="20901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9695640" y="3082923"/>
            <a:ext cx="816125" cy="816125"/>
          </a:xfrm>
          <a:prstGeom prst="ellipse">
            <a:avLst/>
          </a:prstGeom>
          <a:solidFill>
            <a:srgbClr val="68CAF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8962366" y="2217126"/>
            <a:ext cx="1603181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8733139" y="3076086"/>
            <a:ext cx="816124" cy="816125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8132065" y="32110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81" name="Shape 481"/>
          <p:cNvSpPr/>
          <p:nvPr/>
        </p:nvSpPr>
        <p:spPr>
          <a:xfrm>
            <a:off x="10659019" y="35597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11237090" y="2844196"/>
            <a:ext cx="1550608" cy="155060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10633619" y="59727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11237090" y="5130196"/>
            <a:ext cx="1550608" cy="155060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 flipV="1">
            <a:off x="10068300" y="5277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6" name="Shape 486"/>
          <p:cNvSpPr/>
          <p:nvPr/>
        </p:nvSpPr>
        <p:spPr>
          <a:xfrm flipV="1">
            <a:off x="9306300" y="5404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1272677" y="4692650"/>
            <a:ext cx="1023346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079"/>
            </a:lvl1pPr>
          </a:lstStyle>
          <a:p>
            <a:r>
              <a:t>acacttgactatataggatctaggatacat</a:t>
            </a:r>
          </a:p>
        </p:txBody>
      </p:sp>
      <p:sp>
        <p:nvSpPr>
          <p:cNvPr id="488" name="Shape 488"/>
          <p:cNvSpPr/>
          <p:nvPr/>
        </p:nvSpPr>
        <p:spPr>
          <a:xfrm>
            <a:off x="1272677" y="4744426"/>
            <a:ext cx="167984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1570386" y="48079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991535" y="5733772"/>
            <a:ext cx="809353" cy="809353"/>
          </a:xfrm>
          <a:prstGeom prst="ellipse">
            <a:avLst/>
          </a:prstGeom>
          <a:solidFill>
            <a:srgbClr val="FFE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 flipV="1">
            <a:off x="3489700" y="53026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2071765" y="5728635"/>
            <a:ext cx="826871" cy="826872"/>
          </a:xfrm>
          <a:prstGeom prst="ellipse">
            <a:avLst/>
          </a:prstGeom>
          <a:solidFill>
            <a:srgbClr val="A3C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9342786" y="4630126"/>
            <a:ext cx="1525208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4" name="Shape 494"/>
          <p:cNvSpPr/>
          <p:nvPr/>
        </p:nvSpPr>
        <p:spPr>
          <a:xfrm flipV="1">
            <a:off x="2469158" y="546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3145138" y="5730386"/>
            <a:ext cx="816125" cy="816125"/>
          </a:xfrm>
          <a:prstGeom prst="ellipse">
            <a:avLst/>
          </a:prstGeom>
          <a:solidFill>
            <a:srgbClr val="FF92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4207765" y="57891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97" name="Shape 497"/>
          <p:cNvSpPr/>
          <p:nvPr/>
        </p:nvSpPr>
        <p:spPr>
          <a:xfrm>
            <a:off x="1983758" y="4630126"/>
            <a:ext cx="1545409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9695640" y="5622923"/>
            <a:ext cx="816125" cy="816125"/>
          </a:xfrm>
          <a:prstGeom prst="ellipse">
            <a:avLst/>
          </a:prstGeom>
          <a:solidFill>
            <a:srgbClr val="68CAF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8962366" y="4757126"/>
            <a:ext cx="1603181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8733139" y="5616086"/>
            <a:ext cx="816124" cy="816125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8132065" y="57510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 flipV="1">
            <a:off x="10068300" y="2737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4" name="Shape 504"/>
          <p:cNvSpPr/>
          <p:nvPr/>
        </p:nvSpPr>
        <p:spPr>
          <a:xfrm flipV="1">
            <a:off x="9306300" y="2864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323477" y="2152650"/>
            <a:ext cx="1023346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3000" spc="1079"/>
            </a:pPr>
            <a:r>
              <a:t>taagctgctattctacggatagatactaca</a:t>
            </a:r>
          </a:p>
        </p:txBody>
      </p:sp>
      <p:sp>
        <p:nvSpPr>
          <p:cNvPr id="506" name="Shape 50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636940" y="22098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508" name="Shape 508"/>
          <p:cNvSpPr/>
          <p:nvPr/>
        </p:nvSpPr>
        <p:spPr>
          <a:xfrm>
            <a:off x="636940" y="47752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509" name="Shape 50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Generate Phase</a:t>
            </a:r>
          </a:p>
        </p:txBody>
      </p:sp>
      <p:sp>
        <p:nvSpPr>
          <p:cNvPr id="511" name="Shape 511"/>
          <p:cNvSpPr/>
          <p:nvPr/>
        </p:nvSpPr>
        <p:spPr>
          <a:xfrm>
            <a:off x="8117304" y="798178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512" name="Shape 512"/>
          <p:cNvSpPr/>
          <p:nvPr/>
        </p:nvSpPr>
        <p:spPr>
          <a:xfrm>
            <a:off x="9124895" y="798178"/>
            <a:ext cx="934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513" name="Shape 513"/>
          <p:cNvSpPr/>
          <p:nvPr/>
        </p:nvSpPr>
        <p:spPr>
          <a:xfrm>
            <a:off x="5657795" y="79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514" name="Shape 514"/>
          <p:cNvSpPr/>
          <p:nvPr/>
        </p:nvSpPr>
        <p:spPr>
          <a:xfrm>
            <a:off x="6728626" y="798178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515" name="Shape 515"/>
          <p:cNvSpPr/>
          <p:nvPr/>
        </p:nvSpPr>
        <p:spPr>
          <a:xfrm>
            <a:off x="10176187" y="796452"/>
            <a:ext cx="10191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516" name="Shape 516"/>
          <p:cNvSpPr/>
          <p:nvPr/>
        </p:nvSpPr>
        <p:spPr>
          <a:xfrm>
            <a:off x="1272677" y="2204426"/>
            <a:ext cx="167984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570386" y="22679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8" name="Shape 518"/>
          <p:cNvSpPr/>
          <p:nvPr/>
        </p:nvSpPr>
        <p:spPr>
          <a:xfrm flipV="1">
            <a:off x="1524000" y="2844284"/>
            <a:ext cx="0" cy="533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991535" y="3193772"/>
            <a:ext cx="809353" cy="809353"/>
          </a:xfrm>
          <a:prstGeom prst="ellipse">
            <a:avLst/>
          </a:prstGeom>
          <a:solidFill>
            <a:srgbClr val="FFE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 flipV="1">
            <a:off x="3553200" y="27626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2071765" y="3188636"/>
            <a:ext cx="826871" cy="826871"/>
          </a:xfrm>
          <a:prstGeom prst="ellipse">
            <a:avLst/>
          </a:prstGeom>
          <a:solidFill>
            <a:srgbClr val="A3C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9342786" y="2090126"/>
            <a:ext cx="1525208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3" name="Shape 523"/>
          <p:cNvSpPr/>
          <p:nvPr/>
        </p:nvSpPr>
        <p:spPr>
          <a:xfrm flipV="1">
            <a:off x="2469158" y="292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145138" y="3190386"/>
            <a:ext cx="816125" cy="816125"/>
          </a:xfrm>
          <a:prstGeom prst="ellipse">
            <a:avLst/>
          </a:prstGeom>
          <a:solidFill>
            <a:srgbClr val="FF92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207765" y="32491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26" name="Shape 526"/>
          <p:cNvSpPr/>
          <p:nvPr/>
        </p:nvSpPr>
        <p:spPr>
          <a:xfrm>
            <a:off x="1925986" y="20901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9695640" y="3082923"/>
            <a:ext cx="816125" cy="816125"/>
          </a:xfrm>
          <a:prstGeom prst="ellipse">
            <a:avLst/>
          </a:prstGeom>
          <a:solidFill>
            <a:srgbClr val="68CAF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8962366" y="2217126"/>
            <a:ext cx="1603181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8733139" y="3076086"/>
            <a:ext cx="816124" cy="816125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8132065" y="32110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31" name="Shape 531"/>
          <p:cNvSpPr/>
          <p:nvPr/>
        </p:nvSpPr>
        <p:spPr>
          <a:xfrm>
            <a:off x="10659019" y="35597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11237090" y="2844196"/>
            <a:ext cx="1550608" cy="155060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10633619" y="59727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11237090" y="5130196"/>
            <a:ext cx="1550608" cy="155060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 flipV="1">
            <a:off x="10068300" y="5277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6" name="Shape 536"/>
          <p:cNvSpPr/>
          <p:nvPr/>
        </p:nvSpPr>
        <p:spPr>
          <a:xfrm flipV="1">
            <a:off x="9306300" y="5404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1272677" y="4692650"/>
            <a:ext cx="1023346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079"/>
            </a:lvl1pPr>
          </a:lstStyle>
          <a:p>
            <a:r>
              <a:t>acacttgactatataggatctaggatacat</a:t>
            </a:r>
          </a:p>
        </p:txBody>
      </p:sp>
      <p:sp>
        <p:nvSpPr>
          <p:cNvPr id="538" name="Shape 538"/>
          <p:cNvSpPr/>
          <p:nvPr/>
        </p:nvSpPr>
        <p:spPr>
          <a:xfrm>
            <a:off x="1272677" y="4744426"/>
            <a:ext cx="167984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1570386" y="48079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991535" y="5733772"/>
            <a:ext cx="809353" cy="809353"/>
          </a:xfrm>
          <a:prstGeom prst="ellipse">
            <a:avLst/>
          </a:prstGeom>
          <a:solidFill>
            <a:srgbClr val="FFE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 flipV="1">
            <a:off x="3489700" y="53026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2071765" y="5728635"/>
            <a:ext cx="826871" cy="826872"/>
          </a:xfrm>
          <a:prstGeom prst="ellipse">
            <a:avLst/>
          </a:prstGeom>
          <a:solidFill>
            <a:srgbClr val="A3C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9342786" y="4630126"/>
            <a:ext cx="1525208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4" name="Shape 544"/>
          <p:cNvSpPr/>
          <p:nvPr/>
        </p:nvSpPr>
        <p:spPr>
          <a:xfrm flipV="1">
            <a:off x="2469158" y="546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3145138" y="5730386"/>
            <a:ext cx="816125" cy="816125"/>
          </a:xfrm>
          <a:prstGeom prst="ellipse">
            <a:avLst/>
          </a:prstGeom>
          <a:solidFill>
            <a:srgbClr val="FF92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4207765" y="57891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47" name="Shape 547"/>
          <p:cNvSpPr/>
          <p:nvPr/>
        </p:nvSpPr>
        <p:spPr>
          <a:xfrm>
            <a:off x="1983758" y="4630126"/>
            <a:ext cx="1545409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9695640" y="5622923"/>
            <a:ext cx="816125" cy="816125"/>
          </a:xfrm>
          <a:prstGeom prst="ellipse">
            <a:avLst/>
          </a:prstGeom>
          <a:solidFill>
            <a:srgbClr val="68CAF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8962366" y="4757126"/>
            <a:ext cx="1603181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8733139" y="5616086"/>
            <a:ext cx="816124" cy="816125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8132065" y="57510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52" name="Shape 552"/>
          <p:cNvSpPr/>
          <p:nvPr/>
        </p:nvSpPr>
        <p:spPr>
          <a:xfrm>
            <a:off x="5064890" y="7568596"/>
            <a:ext cx="1550608" cy="155060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6284726" y="7568596"/>
            <a:ext cx="1550608" cy="155060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7966619" y="83984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8605798" y="7859749"/>
            <a:ext cx="1019102" cy="1019102"/>
          </a:xfrm>
          <a:prstGeom prst="ellipse">
            <a:avLst/>
          </a:prstGeom>
          <a:solidFill>
            <a:srgbClr val="90F59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2886320" y="8119019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557" name="Shape 557"/>
          <p:cNvSpPr/>
          <p:nvPr/>
        </p:nvSpPr>
        <p:spPr>
          <a:xfrm>
            <a:off x="3498956" y="8091548"/>
            <a:ext cx="410890" cy="61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000"/>
            </a:pPr>
            <a:r>
              <a:rPr sz="4400"/>
              <a:t>∩</a:t>
            </a:r>
          </a:p>
        </p:txBody>
      </p:sp>
      <p:sp>
        <p:nvSpPr>
          <p:cNvPr id="558" name="Shape 558"/>
          <p:cNvSpPr/>
          <p:nvPr/>
        </p:nvSpPr>
        <p:spPr>
          <a:xfrm>
            <a:off x="3968608" y="8119019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36940" y="22352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562" name="Shape 56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Generate Phase</a:t>
            </a:r>
          </a:p>
        </p:txBody>
      </p:sp>
      <p:sp>
        <p:nvSpPr>
          <p:cNvPr id="564" name="Shape 564"/>
          <p:cNvSpPr/>
          <p:nvPr/>
        </p:nvSpPr>
        <p:spPr>
          <a:xfrm>
            <a:off x="8117304" y="798178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565" name="Shape 565"/>
          <p:cNvSpPr/>
          <p:nvPr/>
        </p:nvSpPr>
        <p:spPr>
          <a:xfrm>
            <a:off x="9124895" y="798178"/>
            <a:ext cx="934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566" name="Shape 566"/>
          <p:cNvSpPr/>
          <p:nvPr/>
        </p:nvSpPr>
        <p:spPr>
          <a:xfrm>
            <a:off x="5657795" y="79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567" name="Shape 567"/>
          <p:cNvSpPr/>
          <p:nvPr/>
        </p:nvSpPr>
        <p:spPr>
          <a:xfrm>
            <a:off x="6728626" y="798178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568" name="Shape 568"/>
          <p:cNvSpPr/>
          <p:nvPr/>
        </p:nvSpPr>
        <p:spPr>
          <a:xfrm>
            <a:off x="10176187" y="796452"/>
            <a:ext cx="10191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569" name="Shape 569"/>
          <p:cNvSpPr/>
          <p:nvPr/>
        </p:nvSpPr>
        <p:spPr>
          <a:xfrm>
            <a:off x="10633619" y="34327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1237090" y="2590196"/>
            <a:ext cx="1550608" cy="155060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 flipV="1">
            <a:off x="10068300" y="2737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2" name="Shape 572"/>
          <p:cNvSpPr/>
          <p:nvPr/>
        </p:nvSpPr>
        <p:spPr>
          <a:xfrm flipV="1">
            <a:off x="9306300" y="2864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1272677" y="2152650"/>
            <a:ext cx="1023346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079"/>
            </a:lvl1pPr>
          </a:lstStyle>
          <a:p>
            <a:r>
              <a:t>actagatatacctataggcacattgctgga</a:t>
            </a:r>
          </a:p>
        </p:txBody>
      </p:sp>
      <p:sp>
        <p:nvSpPr>
          <p:cNvPr id="574" name="Shape 574"/>
          <p:cNvSpPr/>
          <p:nvPr/>
        </p:nvSpPr>
        <p:spPr>
          <a:xfrm>
            <a:off x="1272677" y="2204426"/>
            <a:ext cx="167984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570386" y="22679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991535" y="3193772"/>
            <a:ext cx="809353" cy="809353"/>
          </a:xfrm>
          <a:prstGeom prst="ellipse">
            <a:avLst/>
          </a:prstGeom>
          <a:solidFill>
            <a:srgbClr val="FFE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 flipV="1">
            <a:off x="3489700" y="27626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071765" y="3188635"/>
            <a:ext cx="826871" cy="826872"/>
          </a:xfrm>
          <a:prstGeom prst="ellipse">
            <a:avLst/>
          </a:prstGeom>
          <a:solidFill>
            <a:srgbClr val="A3C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9342786" y="20901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0" name="Shape 580"/>
          <p:cNvSpPr/>
          <p:nvPr/>
        </p:nvSpPr>
        <p:spPr>
          <a:xfrm flipV="1">
            <a:off x="2469158" y="292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3145138" y="3190386"/>
            <a:ext cx="816125" cy="816125"/>
          </a:xfrm>
          <a:prstGeom prst="ellipse">
            <a:avLst/>
          </a:prstGeom>
          <a:solidFill>
            <a:srgbClr val="FF92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4207765" y="32491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83" name="Shape 583"/>
          <p:cNvSpPr/>
          <p:nvPr/>
        </p:nvSpPr>
        <p:spPr>
          <a:xfrm>
            <a:off x="1983758" y="2090126"/>
            <a:ext cx="1545409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9695640" y="3082923"/>
            <a:ext cx="816125" cy="816125"/>
          </a:xfrm>
          <a:prstGeom prst="ellipse">
            <a:avLst/>
          </a:prstGeom>
          <a:solidFill>
            <a:srgbClr val="68CAF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8962366" y="2217126"/>
            <a:ext cx="1603181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8733139" y="3076086"/>
            <a:ext cx="816124" cy="816125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8132065" y="32110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88" name="Shape 588"/>
          <p:cNvSpPr/>
          <p:nvPr/>
        </p:nvSpPr>
        <p:spPr>
          <a:xfrm flipV="1">
            <a:off x="1326158" y="292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5428682" y="5348869"/>
            <a:ext cx="1019102" cy="1019102"/>
          </a:xfrm>
          <a:prstGeom prst="ellipse">
            <a:avLst/>
          </a:prstGeom>
          <a:solidFill>
            <a:srgbClr val="90F59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36940" y="22352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593" name="Shape 593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Generate Phase</a:t>
            </a:r>
          </a:p>
        </p:txBody>
      </p:sp>
      <p:sp>
        <p:nvSpPr>
          <p:cNvPr id="595" name="Shape 595"/>
          <p:cNvSpPr/>
          <p:nvPr/>
        </p:nvSpPr>
        <p:spPr>
          <a:xfrm>
            <a:off x="8117304" y="798178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596" name="Shape 596"/>
          <p:cNvSpPr/>
          <p:nvPr/>
        </p:nvSpPr>
        <p:spPr>
          <a:xfrm>
            <a:off x="9124895" y="798178"/>
            <a:ext cx="934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597" name="Shape 597"/>
          <p:cNvSpPr/>
          <p:nvPr/>
        </p:nvSpPr>
        <p:spPr>
          <a:xfrm>
            <a:off x="5657795" y="79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598" name="Shape 598"/>
          <p:cNvSpPr/>
          <p:nvPr/>
        </p:nvSpPr>
        <p:spPr>
          <a:xfrm>
            <a:off x="6728626" y="798178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599" name="Shape 599"/>
          <p:cNvSpPr/>
          <p:nvPr/>
        </p:nvSpPr>
        <p:spPr>
          <a:xfrm>
            <a:off x="10176187" y="796452"/>
            <a:ext cx="10191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3</a:t>
            </a:r>
          </a:p>
        </p:txBody>
      </p:sp>
      <p:sp>
        <p:nvSpPr>
          <p:cNvPr id="600" name="Shape 600"/>
          <p:cNvSpPr/>
          <p:nvPr/>
        </p:nvSpPr>
        <p:spPr>
          <a:xfrm>
            <a:off x="10633619" y="34327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11237090" y="2590196"/>
            <a:ext cx="1550608" cy="1550608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 flipV="1">
            <a:off x="10068300" y="2737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3" name="Shape 603"/>
          <p:cNvSpPr/>
          <p:nvPr/>
        </p:nvSpPr>
        <p:spPr>
          <a:xfrm flipV="1">
            <a:off x="9306300" y="28642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272677" y="2152650"/>
            <a:ext cx="1023346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079"/>
            </a:lvl1pPr>
          </a:lstStyle>
          <a:p>
            <a:r>
              <a:t>actagatatacctataggcacattgctgga</a:t>
            </a:r>
          </a:p>
        </p:txBody>
      </p:sp>
      <p:sp>
        <p:nvSpPr>
          <p:cNvPr id="605" name="Shape 605"/>
          <p:cNvSpPr/>
          <p:nvPr/>
        </p:nvSpPr>
        <p:spPr>
          <a:xfrm>
            <a:off x="1272677" y="2204426"/>
            <a:ext cx="167984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1570386" y="22679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991535" y="3193772"/>
            <a:ext cx="809353" cy="809353"/>
          </a:xfrm>
          <a:prstGeom prst="ellipse">
            <a:avLst/>
          </a:prstGeom>
          <a:solidFill>
            <a:srgbClr val="FFE9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 flipV="1">
            <a:off x="3489700" y="2762609"/>
            <a:ext cx="1" cy="4520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071765" y="3188635"/>
            <a:ext cx="826871" cy="826872"/>
          </a:xfrm>
          <a:prstGeom prst="ellipse">
            <a:avLst/>
          </a:prstGeom>
          <a:solidFill>
            <a:srgbClr val="A3C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9342786" y="2090126"/>
            <a:ext cx="1660953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1" name="Shape 611"/>
          <p:cNvSpPr/>
          <p:nvPr/>
        </p:nvSpPr>
        <p:spPr>
          <a:xfrm flipV="1">
            <a:off x="2469158" y="292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3145138" y="3190386"/>
            <a:ext cx="816125" cy="816125"/>
          </a:xfrm>
          <a:prstGeom prst="ellipse">
            <a:avLst/>
          </a:prstGeom>
          <a:solidFill>
            <a:srgbClr val="FF929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4207765" y="32491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614" name="Shape 614"/>
          <p:cNvSpPr/>
          <p:nvPr/>
        </p:nvSpPr>
        <p:spPr>
          <a:xfrm>
            <a:off x="1983758" y="2090126"/>
            <a:ext cx="1545409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9695640" y="3082923"/>
            <a:ext cx="816125" cy="816125"/>
          </a:xfrm>
          <a:prstGeom prst="ellipse">
            <a:avLst/>
          </a:prstGeom>
          <a:solidFill>
            <a:srgbClr val="68CAF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8962366" y="2217126"/>
            <a:ext cx="1603181" cy="647701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8733139" y="3076086"/>
            <a:ext cx="816124" cy="816125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8132065" y="321109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619" name="Shape 619"/>
          <p:cNvSpPr/>
          <p:nvPr/>
        </p:nvSpPr>
        <p:spPr>
          <a:xfrm>
            <a:off x="6125026" y="5083116"/>
            <a:ext cx="1550608" cy="1550608"/>
          </a:xfrm>
          <a:prstGeom prst="ellipse">
            <a:avLst/>
          </a:prstGeom>
          <a:solidFill>
            <a:srgbClr val="F9F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7966619" y="5858419"/>
            <a:ext cx="5332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505320" y="5579019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622" name="Shape 622"/>
          <p:cNvSpPr/>
          <p:nvPr/>
        </p:nvSpPr>
        <p:spPr>
          <a:xfrm>
            <a:off x="2990956" y="5551548"/>
            <a:ext cx="410890" cy="61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000"/>
            </a:pPr>
            <a:r>
              <a:rPr sz="4400"/>
              <a:t>∩</a:t>
            </a:r>
          </a:p>
        </p:txBody>
      </p:sp>
      <p:sp>
        <p:nvSpPr>
          <p:cNvPr id="623" name="Shape 623"/>
          <p:cNvSpPr/>
          <p:nvPr/>
        </p:nvSpPr>
        <p:spPr>
          <a:xfrm>
            <a:off x="3359008" y="5566319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624" name="Shape 624"/>
          <p:cNvSpPr/>
          <p:nvPr/>
        </p:nvSpPr>
        <p:spPr>
          <a:xfrm>
            <a:off x="3894523" y="5551548"/>
            <a:ext cx="410890" cy="61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3000"/>
            </a:pPr>
            <a:r>
              <a:rPr sz="4400"/>
              <a:t>∩</a:t>
            </a:r>
          </a:p>
        </p:txBody>
      </p:sp>
      <p:sp>
        <p:nvSpPr>
          <p:cNvPr id="625" name="Shape 625"/>
          <p:cNvSpPr/>
          <p:nvPr/>
        </p:nvSpPr>
        <p:spPr>
          <a:xfrm>
            <a:off x="4238973" y="5566319"/>
            <a:ext cx="5803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626" name="Shape 626"/>
          <p:cNvSpPr/>
          <p:nvPr/>
        </p:nvSpPr>
        <p:spPr>
          <a:xfrm flipV="1">
            <a:off x="1326158" y="2921698"/>
            <a:ext cx="1" cy="2608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8062076" y="6331310"/>
            <a:ext cx="27624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candidate motifs</a:t>
            </a:r>
          </a:p>
        </p:txBody>
      </p:sp>
      <p:sp>
        <p:nvSpPr>
          <p:cNvPr id="628" name="Shape 628"/>
          <p:cNvSpPr/>
          <p:nvPr/>
        </p:nvSpPr>
        <p:spPr>
          <a:xfrm>
            <a:off x="8898238" y="5450358"/>
            <a:ext cx="816124" cy="816124"/>
          </a:xfrm>
          <a:prstGeom prst="ellipse">
            <a:avLst/>
          </a:prstGeom>
          <a:solidFill>
            <a:srgbClr val="68CAF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1679077" y="5111750"/>
            <a:ext cx="1027576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139"/>
            </a:lvl1pPr>
          </a:lstStyle>
          <a:p>
            <a:r>
              <a:t>tagagcacatagacctgacacatagtactt</a:t>
            </a:r>
          </a:p>
        </p:txBody>
      </p:sp>
      <p:sp>
        <p:nvSpPr>
          <p:cNvPr id="631" name="Shape 631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1017940" y="52070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633" name="Shape 633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EMS-GT: Demonstration:</a:t>
            </a:r>
          </a:p>
        </p:txBody>
      </p:sp>
      <p:sp>
        <p:nvSpPr>
          <p:cNvPr id="634" name="Shape 634"/>
          <p:cNvSpPr/>
          <p:nvPr/>
        </p:nvSpPr>
        <p:spPr>
          <a:xfrm>
            <a:off x="8117304" y="798178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635" name="Shape 635"/>
          <p:cNvSpPr/>
          <p:nvPr/>
        </p:nvSpPr>
        <p:spPr>
          <a:xfrm>
            <a:off x="9124895" y="798178"/>
            <a:ext cx="934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636" name="Shape 636"/>
          <p:cNvSpPr/>
          <p:nvPr/>
        </p:nvSpPr>
        <p:spPr>
          <a:xfrm>
            <a:off x="5657795" y="79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637" name="Shape 637"/>
          <p:cNvSpPr/>
          <p:nvPr/>
        </p:nvSpPr>
        <p:spPr>
          <a:xfrm>
            <a:off x="6728626" y="798178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638" name="Shape 638"/>
          <p:cNvSpPr/>
          <p:nvPr/>
        </p:nvSpPr>
        <p:spPr>
          <a:xfrm>
            <a:off x="1017940" y="73406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S5</a:t>
            </a:r>
          </a:p>
        </p:txBody>
      </p:sp>
      <p:sp>
        <p:nvSpPr>
          <p:cNvPr id="639" name="Shape 639"/>
          <p:cNvSpPr/>
          <p:nvPr/>
        </p:nvSpPr>
        <p:spPr>
          <a:xfrm>
            <a:off x="1691777" y="7258050"/>
            <a:ext cx="1025036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109"/>
            </a:lvl1pPr>
          </a:lstStyle>
          <a:p>
            <a:r>
              <a:t>cagatagactataggccatataccgtagaa</a:t>
            </a:r>
          </a:p>
        </p:txBody>
      </p:sp>
      <p:sp>
        <p:nvSpPr>
          <p:cNvPr id="640" name="Shape 640"/>
          <p:cNvSpPr/>
          <p:nvPr/>
        </p:nvSpPr>
        <p:spPr>
          <a:xfrm>
            <a:off x="10176187" y="796452"/>
            <a:ext cx="10191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2</a:t>
            </a:r>
          </a:p>
        </p:txBody>
      </p:sp>
      <p:sp>
        <p:nvSpPr>
          <p:cNvPr id="641" name="Shape 641"/>
          <p:cNvSpPr/>
          <p:nvPr/>
        </p:nvSpPr>
        <p:spPr>
          <a:xfrm>
            <a:off x="884754" y="1925155"/>
            <a:ext cx="26469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Test Phase:</a:t>
            </a:r>
          </a:p>
        </p:txBody>
      </p:sp>
      <p:sp>
        <p:nvSpPr>
          <p:cNvPr id="642" name="Shape 642"/>
          <p:cNvSpPr/>
          <p:nvPr/>
        </p:nvSpPr>
        <p:spPr>
          <a:xfrm>
            <a:off x="1017016" y="3132760"/>
            <a:ext cx="63572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candidate motifs = {tagac, ccatg, tagtt}</a:t>
            </a:r>
          </a:p>
        </p:txBody>
      </p:sp>
      <p:sp>
        <p:nvSpPr>
          <p:cNvPr id="643" name="Shape 643"/>
          <p:cNvSpPr/>
          <p:nvPr/>
        </p:nvSpPr>
        <p:spPr>
          <a:xfrm>
            <a:off x="1704358" y="5138383"/>
            <a:ext cx="1637319" cy="647444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1958358" y="5239983"/>
            <a:ext cx="1777057" cy="647444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10276858" y="5074883"/>
            <a:ext cx="1536121" cy="647444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6" name="Shape 646"/>
          <p:cNvSpPr/>
          <p:nvPr/>
        </p:nvSpPr>
        <p:spPr>
          <a:xfrm flipH="1">
            <a:off x="2090789" y="3776981"/>
            <a:ext cx="2299664" cy="12350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7" name="Shape 647"/>
          <p:cNvSpPr/>
          <p:nvPr/>
        </p:nvSpPr>
        <p:spPr>
          <a:xfrm flipH="1">
            <a:off x="3445116" y="3813924"/>
            <a:ext cx="924429" cy="12084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4231731" y="4364175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649" name="Shape 649"/>
          <p:cNvSpPr/>
          <p:nvPr/>
        </p:nvSpPr>
        <p:spPr>
          <a:xfrm>
            <a:off x="4394777" y="3801940"/>
            <a:ext cx="5571029" cy="1198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611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1679077" y="5111750"/>
            <a:ext cx="1027576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139"/>
            </a:lvl1pPr>
          </a:lstStyle>
          <a:p>
            <a:r>
              <a:t>tagagcacatagacctgacacatagtactt</a:t>
            </a:r>
          </a:p>
        </p:txBody>
      </p:sp>
      <p:sp>
        <p:nvSpPr>
          <p:cNvPr id="652" name="Shape 65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1017940" y="52070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654" name="Shape 654"/>
          <p:cNvSpPr/>
          <p:nvPr/>
        </p:nvSpPr>
        <p:spPr>
          <a:xfrm>
            <a:off x="824954" y="755650"/>
            <a:ext cx="48375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EMS-GT: Demonstration:</a:t>
            </a:r>
          </a:p>
        </p:txBody>
      </p:sp>
      <p:sp>
        <p:nvSpPr>
          <p:cNvPr id="655" name="Shape 655"/>
          <p:cNvSpPr/>
          <p:nvPr/>
        </p:nvSpPr>
        <p:spPr>
          <a:xfrm>
            <a:off x="8117304" y="798178"/>
            <a:ext cx="81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656" name="Shape 656"/>
          <p:cNvSpPr/>
          <p:nvPr/>
        </p:nvSpPr>
        <p:spPr>
          <a:xfrm>
            <a:off x="9124895" y="798178"/>
            <a:ext cx="9345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657" name="Shape 657"/>
          <p:cNvSpPr/>
          <p:nvPr/>
        </p:nvSpPr>
        <p:spPr>
          <a:xfrm>
            <a:off x="5657795" y="79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5</a:t>
            </a:r>
          </a:p>
        </p:txBody>
      </p:sp>
      <p:sp>
        <p:nvSpPr>
          <p:cNvPr id="658" name="Shape 658"/>
          <p:cNvSpPr/>
          <p:nvPr/>
        </p:nvSpPr>
        <p:spPr>
          <a:xfrm>
            <a:off x="6728626" y="798178"/>
            <a:ext cx="123128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659" name="Shape 659"/>
          <p:cNvSpPr/>
          <p:nvPr/>
        </p:nvSpPr>
        <p:spPr>
          <a:xfrm>
            <a:off x="1017940" y="7340600"/>
            <a:ext cx="58032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S5</a:t>
            </a:r>
          </a:p>
        </p:txBody>
      </p:sp>
      <p:sp>
        <p:nvSpPr>
          <p:cNvPr id="660" name="Shape 660"/>
          <p:cNvSpPr/>
          <p:nvPr/>
        </p:nvSpPr>
        <p:spPr>
          <a:xfrm>
            <a:off x="1691777" y="7258050"/>
            <a:ext cx="1025036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109"/>
            </a:lvl1pPr>
          </a:lstStyle>
          <a:p>
            <a:r>
              <a:t>cagatagactataggccatataccgtagaa</a:t>
            </a:r>
          </a:p>
        </p:txBody>
      </p:sp>
      <p:sp>
        <p:nvSpPr>
          <p:cNvPr id="661" name="Shape 661"/>
          <p:cNvSpPr/>
          <p:nvPr/>
        </p:nvSpPr>
        <p:spPr>
          <a:xfrm>
            <a:off x="10176187" y="796452"/>
            <a:ext cx="10191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n' = 2</a:t>
            </a:r>
          </a:p>
        </p:txBody>
      </p:sp>
      <p:sp>
        <p:nvSpPr>
          <p:cNvPr id="662" name="Shape 662"/>
          <p:cNvSpPr/>
          <p:nvPr/>
        </p:nvSpPr>
        <p:spPr>
          <a:xfrm>
            <a:off x="884754" y="1925155"/>
            <a:ext cx="26469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Test Phase:</a:t>
            </a:r>
          </a:p>
        </p:txBody>
      </p:sp>
      <p:sp>
        <p:nvSpPr>
          <p:cNvPr id="663" name="Shape 663"/>
          <p:cNvSpPr/>
          <p:nvPr/>
        </p:nvSpPr>
        <p:spPr>
          <a:xfrm>
            <a:off x="1017016" y="3132760"/>
            <a:ext cx="63572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candidate motifs = {tagac, ccatg, tagtt}</a:t>
            </a:r>
          </a:p>
        </p:txBody>
      </p:sp>
      <p:sp>
        <p:nvSpPr>
          <p:cNvPr id="664" name="Shape 664"/>
          <p:cNvSpPr/>
          <p:nvPr/>
        </p:nvSpPr>
        <p:spPr>
          <a:xfrm>
            <a:off x="1704358" y="5138383"/>
            <a:ext cx="1637319" cy="647444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958358" y="5239983"/>
            <a:ext cx="1777057" cy="647444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10276858" y="5074883"/>
            <a:ext cx="1536121" cy="647444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7" name="Shape 667"/>
          <p:cNvSpPr/>
          <p:nvPr/>
        </p:nvSpPr>
        <p:spPr>
          <a:xfrm flipH="1">
            <a:off x="2090789" y="3776981"/>
            <a:ext cx="2299664" cy="1235012"/>
          </a:xfrm>
          <a:prstGeom prst="line">
            <a:avLst/>
          </a:prstGeom>
          <a:ln w="25400">
            <a:solidFill>
              <a:srgbClr val="000000">
                <a:alpha val="22088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8" name="Shape 668"/>
          <p:cNvSpPr/>
          <p:nvPr/>
        </p:nvSpPr>
        <p:spPr>
          <a:xfrm flipH="1">
            <a:off x="3445116" y="3813924"/>
            <a:ext cx="924429" cy="1208418"/>
          </a:xfrm>
          <a:prstGeom prst="line">
            <a:avLst/>
          </a:prstGeom>
          <a:ln w="25400">
            <a:solidFill>
              <a:srgbClr val="000000">
                <a:alpha val="22088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4231731" y="4364175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670" name="Shape 670"/>
          <p:cNvSpPr/>
          <p:nvPr/>
        </p:nvSpPr>
        <p:spPr>
          <a:xfrm>
            <a:off x="4445577" y="3801940"/>
            <a:ext cx="5571029" cy="1198809"/>
          </a:xfrm>
          <a:prstGeom prst="line">
            <a:avLst/>
          </a:prstGeom>
          <a:ln w="25400">
            <a:solidFill>
              <a:srgbClr val="000000">
                <a:alpha val="22088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1704358" y="7297384"/>
            <a:ext cx="1637319" cy="647443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1958358" y="7398984"/>
            <a:ext cx="1777057" cy="647443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0035922" y="7233884"/>
            <a:ext cx="1777056" cy="647443"/>
          </a:xfrm>
          <a:prstGeom prst="rect">
            <a:avLst/>
          </a:prstGeom>
          <a:ln w="25400">
            <a:solidFill>
              <a:srgbClr val="8F1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4" name="Shape 674"/>
          <p:cNvSpPr/>
          <p:nvPr/>
        </p:nvSpPr>
        <p:spPr>
          <a:xfrm flipH="1">
            <a:off x="2586255" y="3852405"/>
            <a:ext cx="1791191" cy="33534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5" name="Shape 675"/>
          <p:cNvSpPr/>
          <p:nvPr/>
        </p:nvSpPr>
        <p:spPr>
          <a:xfrm flipH="1">
            <a:off x="3623871" y="3864554"/>
            <a:ext cx="773106" cy="34012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4403050" y="3863415"/>
            <a:ext cx="5538797" cy="3208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4104731" y="6523175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749305" y="4237444"/>
            <a:ext cx="11506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740065" y="722955"/>
            <a:ext cx="14272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Context</a:t>
            </a:r>
          </a:p>
        </p:txBody>
      </p:sp>
      <p:sp>
        <p:nvSpPr>
          <p:cNvPr id="129" name="Shape 12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49445" y="2225202"/>
            <a:ext cx="1150619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Motif Finding</a:t>
            </a:r>
          </a:p>
        </p:txBody>
      </p:sp>
      <p:sp>
        <p:nvSpPr>
          <p:cNvPr id="131" name="Shape 131"/>
          <p:cNvSpPr/>
          <p:nvPr/>
        </p:nvSpPr>
        <p:spPr>
          <a:xfrm>
            <a:off x="1334304" y="3854450"/>
            <a:ext cx="1033619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 i="1"/>
            </a:lvl1pPr>
          </a:lstStyle>
          <a:p>
            <a:r>
              <a:t>Given a set of DNA sequences, find common substrings in each sequence considering a number of allowed mutations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684" name="Shape 684"/>
          <p:cNvSpPr/>
          <p:nvPr/>
        </p:nvSpPr>
        <p:spPr>
          <a:xfrm>
            <a:off x="3026827" y="2355612"/>
            <a:ext cx="66173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1. Integer Mapping of an </a:t>
            </a:r>
            <a:r>
              <a:rPr i="1"/>
              <a:t>l</a:t>
            </a:r>
            <a:r>
              <a:t>-mer</a:t>
            </a:r>
          </a:p>
        </p:txBody>
      </p:sp>
      <p:sp>
        <p:nvSpPr>
          <p:cNvPr id="685" name="Shape 685"/>
          <p:cNvSpPr/>
          <p:nvPr/>
        </p:nvSpPr>
        <p:spPr>
          <a:xfrm>
            <a:off x="3222196" y="3393053"/>
            <a:ext cx="62266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 = 00 | c = 01 | g = 10 | t =11</a:t>
            </a:r>
          </a:p>
        </p:txBody>
      </p:sp>
      <p:sp>
        <p:nvSpPr>
          <p:cNvPr id="686" name="Shape 686"/>
          <p:cNvSpPr/>
          <p:nvPr/>
        </p:nvSpPr>
        <p:spPr>
          <a:xfrm>
            <a:off x="2877217" y="6055857"/>
            <a:ext cx="12066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tacgt</a:t>
            </a:r>
          </a:p>
        </p:txBody>
      </p:sp>
      <p:sp>
        <p:nvSpPr>
          <p:cNvPr id="687" name="Shape 687"/>
          <p:cNvSpPr/>
          <p:nvPr/>
        </p:nvSpPr>
        <p:spPr>
          <a:xfrm>
            <a:off x="4168891" y="6055857"/>
            <a:ext cx="29343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is mapped to </a:t>
            </a:r>
          </a:p>
        </p:txBody>
      </p:sp>
      <p:sp>
        <p:nvSpPr>
          <p:cNvPr id="688" name="Shape 688"/>
          <p:cNvSpPr/>
          <p:nvPr/>
        </p:nvSpPr>
        <p:spPr>
          <a:xfrm>
            <a:off x="7137450" y="6068557"/>
            <a:ext cx="2656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1100011011</a:t>
            </a:r>
          </a:p>
        </p:txBody>
      </p:sp>
      <p:sp>
        <p:nvSpPr>
          <p:cNvPr id="689" name="Shape 689"/>
          <p:cNvSpPr/>
          <p:nvPr/>
        </p:nvSpPr>
        <p:spPr>
          <a:xfrm>
            <a:off x="4226196" y="7269799"/>
            <a:ext cx="42186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integer value = 795</a:t>
            </a:r>
          </a:p>
        </p:txBody>
      </p:sp>
      <p:sp>
        <p:nvSpPr>
          <p:cNvPr id="690" name="Shape 690"/>
          <p:cNvSpPr/>
          <p:nvPr/>
        </p:nvSpPr>
        <p:spPr>
          <a:xfrm>
            <a:off x="2793818" y="4841915"/>
            <a:ext cx="19943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example: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694" name="Shape 694"/>
          <p:cNvSpPr/>
          <p:nvPr/>
        </p:nvSpPr>
        <p:spPr>
          <a:xfrm>
            <a:off x="2507257" y="1935402"/>
            <a:ext cx="79902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2. Bit-based set representation and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l-mer enumeration </a:t>
            </a:r>
          </a:p>
        </p:txBody>
      </p:sp>
      <p:sp>
        <p:nvSpPr>
          <p:cNvPr id="695" name="Shape 695"/>
          <p:cNvSpPr/>
          <p:nvPr/>
        </p:nvSpPr>
        <p:spPr>
          <a:xfrm>
            <a:off x="2262188" y="4447678"/>
            <a:ext cx="1773131" cy="4381501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1659499" y="44667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0</a:t>
            </a:r>
          </a:p>
        </p:txBody>
      </p:sp>
      <p:sp>
        <p:nvSpPr>
          <p:cNvPr id="697" name="Shape 697"/>
          <p:cNvSpPr/>
          <p:nvPr/>
        </p:nvSpPr>
        <p:spPr>
          <a:xfrm>
            <a:off x="2262188" y="4447678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2262188" y="5069978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2262188" y="5692278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62188" y="6314578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2262188" y="8209567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1659499" y="50890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703" name="Shape 703"/>
          <p:cNvSpPr/>
          <p:nvPr/>
        </p:nvSpPr>
        <p:spPr>
          <a:xfrm>
            <a:off x="1659499" y="56986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2</a:t>
            </a:r>
          </a:p>
        </p:txBody>
      </p:sp>
      <p:sp>
        <p:nvSpPr>
          <p:cNvPr id="704" name="Shape 704"/>
          <p:cNvSpPr/>
          <p:nvPr/>
        </p:nvSpPr>
        <p:spPr>
          <a:xfrm>
            <a:off x="1659499" y="63209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3</a:t>
            </a:r>
          </a:p>
        </p:txBody>
      </p:sp>
      <p:sp>
        <p:nvSpPr>
          <p:cNvPr id="705" name="Shape 705"/>
          <p:cNvSpPr/>
          <p:nvPr/>
        </p:nvSpPr>
        <p:spPr>
          <a:xfrm>
            <a:off x="2929499" y="44667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0</a:t>
            </a:r>
          </a:p>
        </p:txBody>
      </p:sp>
      <p:sp>
        <p:nvSpPr>
          <p:cNvPr id="706" name="Shape 706"/>
          <p:cNvSpPr/>
          <p:nvPr/>
        </p:nvSpPr>
        <p:spPr>
          <a:xfrm>
            <a:off x="2942199" y="51017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707" name="Shape 707"/>
          <p:cNvSpPr/>
          <p:nvPr/>
        </p:nvSpPr>
        <p:spPr>
          <a:xfrm>
            <a:off x="2929499" y="57240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708" name="Shape 708"/>
          <p:cNvSpPr/>
          <p:nvPr/>
        </p:nvSpPr>
        <p:spPr>
          <a:xfrm>
            <a:off x="1695657" y="6928698"/>
            <a:ext cx="253821" cy="97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709" name="Shape 709"/>
          <p:cNvSpPr/>
          <p:nvPr/>
        </p:nvSpPr>
        <p:spPr>
          <a:xfrm>
            <a:off x="2942199" y="63590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0</a:t>
            </a:r>
          </a:p>
        </p:txBody>
      </p:sp>
      <p:sp>
        <p:nvSpPr>
          <p:cNvPr id="710" name="Shape 710"/>
          <p:cNvSpPr/>
          <p:nvPr/>
        </p:nvSpPr>
        <p:spPr>
          <a:xfrm>
            <a:off x="1631305" y="8276728"/>
            <a:ext cx="38252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4</a:t>
            </a:r>
            <a:r>
              <a:rPr baseline="31999"/>
              <a:t>l</a:t>
            </a:r>
          </a:p>
        </p:txBody>
      </p:sp>
      <p:sp>
        <p:nvSpPr>
          <p:cNvPr id="711" name="Shape 711"/>
          <p:cNvSpPr/>
          <p:nvPr/>
        </p:nvSpPr>
        <p:spPr>
          <a:xfrm>
            <a:off x="2929499" y="82386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0</a:t>
            </a:r>
          </a:p>
        </p:txBody>
      </p:sp>
      <p:sp>
        <p:nvSpPr>
          <p:cNvPr id="712" name="Shape 712"/>
          <p:cNvSpPr/>
          <p:nvPr/>
        </p:nvSpPr>
        <p:spPr>
          <a:xfrm>
            <a:off x="1582792" y="3595439"/>
            <a:ext cx="313192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Set Representation</a:t>
            </a:r>
          </a:p>
        </p:txBody>
      </p:sp>
      <p:sp>
        <p:nvSpPr>
          <p:cNvPr id="713" name="Shape 713"/>
          <p:cNvSpPr/>
          <p:nvPr/>
        </p:nvSpPr>
        <p:spPr>
          <a:xfrm>
            <a:off x="5005785" y="6301878"/>
            <a:ext cx="6303021" cy="96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 i="1"/>
            </a:pPr>
            <a:r>
              <a:t>A value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t> means it is in the set while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t> means otherwise </a:t>
            </a:r>
          </a:p>
        </p:txBody>
      </p:sp>
      <p:sp>
        <p:nvSpPr>
          <p:cNvPr id="714" name="Shape 714"/>
          <p:cNvSpPr/>
          <p:nvPr/>
        </p:nvSpPr>
        <p:spPr>
          <a:xfrm>
            <a:off x="5005785" y="4466728"/>
            <a:ext cx="6797568" cy="96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 i="1"/>
            </a:pPr>
            <a:r>
              <a:t>We know that there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4</a:t>
            </a:r>
            <a:r>
              <a:rPr b="1" baseline="31999"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number of possible l-mers given the DNA bases.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18" name="Shape 718"/>
          <p:cNvSpPr/>
          <p:nvPr/>
        </p:nvSpPr>
        <p:spPr>
          <a:xfrm>
            <a:off x="2507257" y="1935402"/>
            <a:ext cx="79902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2. Bit-based set representation and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l-mer enumeration </a:t>
            </a:r>
          </a:p>
        </p:txBody>
      </p:sp>
      <p:sp>
        <p:nvSpPr>
          <p:cNvPr id="719" name="Shape 719"/>
          <p:cNvSpPr/>
          <p:nvPr/>
        </p:nvSpPr>
        <p:spPr>
          <a:xfrm>
            <a:off x="2262188" y="4447678"/>
            <a:ext cx="1773131" cy="4381501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659499" y="44667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0</a:t>
            </a:r>
          </a:p>
        </p:txBody>
      </p:sp>
      <p:sp>
        <p:nvSpPr>
          <p:cNvPr id="721" name="Shape 721"/>
          <p:cNvSpPr/>
          <p:nvPr/>
        </p:nvSpPr>
        <p:spPr>
          <a:xfrm>
            <a:off x="2262188" y="4447678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2262188" y="5069978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2262188" y="5692278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2262188" y="6314578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2262188" y="8209567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1659499" y="50890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727" name="Shape 727"/>
          <p:cNvSpPr/>
          <p:nvPr/>
        </p:nvSpPr>
        <p:spPr>
          <a:xfrm>
            <a:off x="1659499" y="56986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2</a:t>
            </a:r>
          </a:p>
        </p:txBody>
      </p:sp>
      <p:sp>
        <p:nvSpPr>
          <p:cNvPr id="728" name="Shape 728"/>
          <p:cNvSpPr/>
          <p:nvPr/>
        </p:nvSpPr>
        <p:spPr>
          <a:xfrm>
            <a:off x="1659499" y="63209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3</a:t>
            </a:r>
          </a:p>
        </p:txBody>
      </p:sp>
      <p:sp>
        <p:nvSpPr>
          <p:cNvPr id="729" name="Shape 729"/>
          <p:cNvSpPr/>
          <p:nvPr/>
        </p:nvSpPr>
        <p:spPr>
          <a:xfrm>
            <a:off x="2929499" y="44667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0</a:t>
            </a:r>
          </a:p>
        </p:txBody>
      </p:sp>
      <p:sp>
        <p:nvSpPr>
          <p:cNvPr id="730" name="Shape 730"/>
          <p:cNvSpPr/>
          <p:nvPr/>
        </p:nvSpPr>
        <p:spPr>
          <a:xfrm>
            <a:off x="2942199" y="51017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731" name="Shape 731"/>
          <p:cNvSpPr/>
          <p:nvPr/>
        </p:nvSpPr>
        <p:spPr>
          <a:xfrm>
            <a:off x="2929499" y="57240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1</a:t>
            </a:r>
          </a:p>
        </p:txBody>
      </p:sp>
      <p:sp>
        <p:nvSpPr>
          <p:cNvPr id="732" name="Shape 732"/>
          <p:cNvSpPr/>
          <p:nvPr/>
        </p:nvSpPr>
        <p:spPr>
          <a:xfrm>
            <a:off x="1695657" y="6928698"/>
            <a:ext cx="253821" cy="97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733" name="Shape 733"/>
          <p:cNvSpPr/>
          <p:nvPr/>
        </p:nvSpPr>
        <p:spPr>
          <a:xfrm>
            <a:off x="2942199" y="63590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0</a:t>
            </a:r>
          </a:p>
        </p:txBody>
      </p:sp>
      <p:sp>
        <p:nvSpPr>
          <p:cNvPr id="734" name="Shape 734"/>
          <p:cNvSpPr/>
          <p:nvPr/>
        </p:nvSpPr>
        <p:spPr>
          <a:xfrm>
            <a:off x="1631305" y="8276728"/>
            <a:ext cx="38252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4</a:t>
            </a:r>
            <a:r>
              <a:rPr baseline="31999"/>
              <a:t>l</a:t>
            </a:r>
          </a:p>
        </p:txBody>
      </p:sp>
      <p:sp>
        <p:nvSpPr>
          <p:cNvPr id="735" name="Shape 735"/>
          <p:cNvSpPr/>
          <p:nvPr/>
        </p:nvSpPr>
        <p:spPr>
          <a:xfrm>
            <a:off x="2929499" y="8238628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0</a:t>
            </a:r>
          </a:p>
        </p:txBody>
      </p:sp>
      <p:sp>
        <p:nvSpPr>
          <p:cNvPr id="736" name="Shape 736"/>
          <p:cNvSpPr/>
          <p:nvPr/>
        </p:nvSpPr>
        <p:spPr>
          <a:xfrm>
            <a:off x="1582792" y="3595439"/>
            <a:ext cx="313192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Set Representation</a:t>
            </a:r>
          </a:p>
        </p:txBody>
      </p:sp>
      <p:sp>
        <p:nvSpPr>
          <p:cNvPr id="737" name="Shape 737"/>
          <p:cNvSpPr/>
          <p:nvPr/>
        </p:nvSpPr>
        <p:spPr>
          <a:xfrm>
            <a:off x="4991882" y="4466728"/>
            <a:ext cx="6724816" cy="96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 i="1"/>
            </a:pPr>
            <a:r>
              <a:t>In this example we know that l-mers with value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t> belong to the set.</a:t>
            </a:r>
          </a:p>
        </p:txBody>
      </p:sp>
      <p:sp>
        <p:nvSpPr>
          <p:cNvPr id="738" name="Shape 738"/>
          <p:cNvSpPr/>
          <p:nvPr/>
        </p:nvSpPr>
        <p:spPr>
          <a:xfrm>
            <a:off x="4991882" y="6301878"/>
            <a:ext cx="672481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1 = AAAAC and 2 = AAAAG, if l = 5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42" name="Shape 742"/>
          <p:cNvSpPr/>
          <p:nvPr/>
        </p:nvSpPr>
        <p:spPr>
          <a:xfrm>
            <a:off x="3764557" y="2208452"/>
            <a:ext cx="54756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3. Bit-array compression</a:t>
            </a:r>
          </a:p>
        </p:txBody>
      </p:sp>
      <p:pic>
        <p:nvPicPr>
          <p:cNvPr id="743" name="search_spa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95" y="3323834"/>
            <a:ext cx="11065010" cy="5471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47" name="Shape 747"/>
          <p:cNvSpPr/>
          <p:nvPr/>
        </p:nvSpPr>
        <p:spPr>
          <a:xfrm>
            <a:off x="3764557" y="2208452"/>
            <a:ext cx="54756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3. Bit-array compression</a:t>
            </a:r>
          </a:p>
        </p:txBody>
      </p:sp>
      <p:sp>
        <p:nvSpPr>
          <p:cNvPr id="748" name="Shape 748"/>
          <p:cNvSpPr/>
          <p:nvPr/>
        </p:nvSpPr>
        <p:spPr>
          <a:xfrm>
            <a:off x="2169219" y="3734465"/>
            <a:ext cx="916633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* each element contains a 32-bit integer for bit flags instead of one.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52" name="Shape 752"/>
          <p:cNvSpPr/>
          <p:nvPr/>
        </p:nvSpPr>
        <p:spPr>
          <a:xfrm>
            <a:off x="3764557" y="2208452"/>
            <a:ext cx="54756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3. Bit-array compression</a:t>
            </a:r>
          </a:p>
        </p:txBody>
      </p:sp>
      <p:sp>
        <p:nvSpPr>
          <p:cNvPr id="753" name="Shape 753"/>
          <p:cNvSpPr/>
          <p:nvPr/>
        </p:nvSpPr>
        <p:spPr>
          <a:xfrm>
            <a:off x="2169219" y="3426157"/>
            <a:ext cx="91663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* the process of setting and checking the value:</a:t>
            </a:r>
          </a:p>
        </p:txBody>
      </p:sp>
      <p:sp>
        <p:nvSpPr>
          <p:cNvPr id="754" name="Shape 754"/>
          <p:cNvSpPr/>
          <p:nvPr/>
        </p:nvSpPr>
        <p:spPr>
          <a:xfrm>
            <a:off x="1919234" y="7698129"/>
            <a:ext cx="916633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 defTabSz="457200">
              <a:lnSpc>
                <a:spcPts val="47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800" i="1"/>
            </a:pPr>
            <a:r>
              <a:t>	The bit flag for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gacgt</a:t>
            </a:r>
            <a:r>
              <a:t> is in the 27</a:t>
            </a:r>
            <a:r>
              <a:rPr baseline="17857"/>
              <a:t>th </a:t>
            </a:r>
            <a:r>
              <a:t>least significant bit of the integer at array index 16. </a:t>
            </a:r>
          </a:p>
        </p:txBody>
      </p:sp>
      <p:sp>
        <p:nvSpPr>
          <p:cNvPr id="755" name="Shape 755"/>
          <p:cNvSpPr/>
          <p:nvPr/>
        </p:nvSpPr>
        <p:spPr>
          <a:xfrm>
            <a:off x="2759326" y="4252774"/>
            <a:ext cx="7986119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>
                <a:latin typeface="Helvetica"/>
                <a:ea typeface="Helvetica"/>
                <a:cs typeface="Helvetica"/>
                <a:sym typeface="Helvetica"/>
              </a:rPr>
              <a:t>gacgt</a:t>
            </a:r>
            <a:r>
              <a:t> = 1000011011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539</a:t>
            </a:r>
            <a:r>
              <a:t> in decimal</a:t>
            </a:r>
          </a:p>
        </p:txBody>
      </p:sp>
      <p:sp>
        <p:nvSpPr>
          <p:cNvPr id="756" name="Shape 756"/>
          <p:cNvSpPr/>
          <p:nvPr/>
        </p:nvSpPr>
        <p:spPr>
          <a:xfrm>
            <a:off x="2800278" y="5607081"/>
            <a:ext cx="51097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 algn="l" defTabSz="457200">
              <a:lnSpc>
                <a:spcPts val="47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800"/>
            </a:lvl1pPr>
          </a:lstStyle>
          <a:p>
            <a:r>
              <a:t>bit position = 539 mod 32 = 27;</a:t>
            </a:r>
          </a:p>
        </p:txBody>
      </p:sp>
      <p:sp>
        <p:nvSpPr>
          <p:cNvPr id="757" name="Shape 757"/>
          <p:cNvSpPr/>
          <p:nvPr/>
        </p:nvSpPr>
        <p:spPr>
          <a:xfrm>
            <a:off x="2800056" y="6527800"/>
            <a:ext cx="45368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 algn="l" defTabSz="457200">
              <a:lnSpc>
                <a:spcPts val="47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z="2800"/>
            </a:lvl1pPr>
          </a:lstStyle>
          <a:p>
            <a:r>
              <a:t>array index = 539 / 32 = 16;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61" name="Shape 761"/>
          <p:cNvSpPr/>
          <p:nvPr/>
        </p:nvSpPr>
        <p:spPr>
          <a:xfrm>
            <a:off x="3726829" y="1806907"/>
            <a:ext cx="555114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4. XOR-based Hamming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distance computation</a:t>
            </a:r>
          </a:p>
        </p:txBody>
      </p:sp>
      <p:sp>
        <p:nvSpPr>
          <p:cNvPr id="762" name="Shape 762"/>
          <p:cNvSpPr/>
          <p:nvPr/>
        </p:nvSpPr>
        <p:spPr>
          <a:xfrm>
            <a:off x="2452909" y="3911599"/>
            <a:ext cx="7511182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t>Example:</a:t>
            </a:r>
          </a:p>
          <a:p>
            <a:pPr algn="l"/>
            <a:endParaRPr/>
          </a:p>
          <a:p>
            <a:pPr algn="l"/>
            <a:r>
              <a:rPr i="1"/>
              <a:t>aacgt</a:t>
            </a:r>
            <a:r>
              <a:t>    maps to    0000011011</a:t>
            </a:r>
          </a:p>
          <a:p>
            <a:pPr algn="l">
              <a:lnSpc>
                <a:spcPct val="200000"/>
              </a:lnSpc>
            </a:pPr>
            <a:r>
              <a:rPr i="1"/>
              <a:t>tacgc</a:t>
            </a:r>
            <a:r>
              <a:t>    maps to    1100011001</a:t>
            </a:r>
          </a:p>
        </p:txBody>
      </p:sp>
      <p:sp>
        <p:nvSpPr>
          <p:cNvPr id="763" name="Shape 763"/>
          <p:cNvSpPr/>
          <p:nvPr/>
        </p:nvSpPr>
        <p:spPr>
          <a:xfrm>
            <a:off x="6343852" y="7289800"/>
            <a:ext cx="261957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8463947" y="7639606"/>
            <a:ext cx="570620" cy="6096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6426154" y="7621881"/>
            <a:ext cx="474398" cy="6096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6367540" y="7601506"/>
            <a:ext cx="2656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1100000010</a:t>
            </a:r>
          </a:p>
        </p:txBody>
      </p:sp>
      <p:sp>
        <p:nvSpPr>
          <p:cNvPr id="767" name="Shape 767"/>
          <p:cNvSpPr/>
          <p:nvPr/>
        </p:nvSpPr>
        <p:spPr>
          <a:xfrm>
            <a:off x="3726829" y="7692146"/>
            <a:ext cx="245948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i="1"/>
            </a:lvl1pPr>
          </a:lstStyle>
          <a:p>
            <a:r>
              <a:rPr dirty="0"/>
              <a:t>XOR produces</a:t>
            </a:r>
          </a:p>
        </p:txBody>
      </p:sp>
      <p:sp>
        <p:nvSpPr>
          <p:cNvPr id="768" name="Shape 768"/>
          <p:cNvSpPr/>
          <p:nvPr/>
        </p:nvSpPr>
        <p:spPr>
          <a:xfrm>
            <a:off x="9165636" y="7692146"/>
            <a:ext cx="26611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i="1"/>
            </a:lvl1pPr>
          </a:lstStyle>
          <a:p>
            <a:r>
              <a:rPr dirty="0"/>
              <a:t>= 2 mismatches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72" name="Shape 772"/>
          <p:cNvSpPr/>
          <p:nvPr/>
        </p:nvSpPr>
        <p:spPr>
          <a:xfrm>
            <a:off x="2266267" y="2079957"/>
            <a:ext cx="84722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5. Recursive neighborhood generation</a:t>
            </a:r>
          </a:p>
        </p:txBody>
      </p:sp>
      <p:pic>
        <p:nvPicPr>
          <p:cNvPr id="773" name="neighborhood-gene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089" y="3352489"/>
            <a:ext cx="11484622" cy="4092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77" name="Shape 777"/>
          <p:cNvSpPr/>
          <p:nvPr/>
        </p:nvSpPr>
        <p:spPr>
          <a:xfrm>
            <a:off x="2926953" y="1990710"/>
            <a:ext cx="715089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6. Block-based optimization for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neighborhood generation </a:t>
            </a:r>
            <a:endParaRPr sz="1200"/>
          </a:p>
        </p:txBody>
      </p:sp>
      <p:sp>
        <p:nvSpPr>
          <p:cNvPr id="778" name="Shape 778"/>
          <p:cNvSpPr/>
          <p:nvPr/>
        </p:nvSpPr>
        <p:spPr>
          <a:xfrm>
            <a:off x="2169219" y="3897894"/>
            <a:ext cx="916633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- instead of setting one bit at a time in the neighborhood generation, we generate the neighborhood by blocks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82" name="Shape 782"/>
          <p:cNvSpPr/>
          <p:nvPr/>
        </p:nvSpPr>
        <p:spPr>
          <a:xfrm>
            <a:off x="2926953" y="1990710"/>
            <a:ext cx="715089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6. Block-based optimization for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neighborhood generation </a:t>
            </a:r>
            <a:endParaRPr sz="1200"/>
          </a:p>
        </p:txBody>
      </p:sp>
      <p:sp>
        <p:nvSpPr>
          <p:cNvPr id="783" name="Shape 783"/>
          <p:cNvSpPr/>
          <p:nvPr/>
        </p:nvSpPr>
        <p:spPr>
          <a:xfrm>
            <a:off x="2169219" y="3897894"/>
            <a:ext cx="916633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- instead of setting one bit at a time in the neighborhood generation, we generate the neighborhood by blocks</a:t>
            </a:r>
          </a:p>
        </p:txBody>
      </p:sp>
      <p:sp>
        <p:nvSpPr>
          <p:cNvPr id="784" name="Shape 784"/>
          <p:cNvSpPr/>
          <p:nvPr/>
        </p:nvSpPr>
        <p:spPr>
          <a:xfrm>
            <a:off x="2169219" y="5650489"/>
            <a:ext cx="9166332" cy="96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 i="1"/>
            </a:pPr>
            <a:r>
              <a:t>- if we partition the bit-array N into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4</a:t>
            </a:r>
            <a:r>
              <a:rPr b="1" baseline="31999">
                <a:latin typeface="Helvetica"/>
                <a:ea typeface="Helvetica"/>
                <a:cs typeface="Helvetica"/>
                <a:sym typeface="Helvetica"/>
              </a:rPr>
              <a:t>k</a:t>
            </a:r>
            <a:r>
              <a:rPr baseline="31999"/>
              <a:t> </a:t>
            </a:r>
            <a:r>
              <a:t>of bits, where k &lt; l, each block will conform to one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(k + 2) patterns.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735867" y="727258"/>
            <a:ext cx="14272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Context</a:t>
            </a:r>
          </a:p>
        </p:txBody>
      </p:sp>
      <p:sp>
        <p:nvSpPr>
          <p:cNvPr id="134" name="Shape 134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49305" y="4312089"/>
            <a:ext cx="11506191" cy="173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/>
            </a:pPr>
            <a:r>
              <a:t>Given a set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 sequences with length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 each, find the planted motif of length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l</a:t>
            </a:r>
            <a:r>
              <a:t> considering up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t> mutations:</a:t>
            </a:r>
          </a:p>
        </p:txBody>
      </p:sp>
      <p:sp>
        <p:nvSpPr>
          <p:cNvPr id="136" name="Shape 136"/>
          <p:cNvSpPr/>
          <p:nvPr/>
        </p:nvSpPr>
        <p:spPr>
          <a:xfrm>
            <a:off x="897507" y="2559758"/>
            <a:ext cx="1150619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i="1"/>
              <a:t>(l, d)</a:t>
            </a:r>
            <a:r>
              <a:t>-planted motif search problem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88" name="Shape 788"/>
          <p:cNvSpPr/>
          <p:nvPr/>
        </p:nvSpPr>
        <p:spPr>
          <a:xfrm>
            <a:off x="2926953" y="1990710"/>
            <a:ext cx="715089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6. Block-based optimization for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neighborhood generation </a:t>
            </a:r>
            <a:endParaRPr sz="1200"/>
          </a:p>
        </p:txBody>
      </p:sp>
      <p:sp>
        <p:nvSpPr>
          <p:cNvPr id="789" name="Shape 789"/>
          <p:cNvSpPr/>
          <p:nvPr/>
        </p:nvSpPr>
        <p:spPr>
          <a:xfrm>
            <a:off x="2169219" y="3897894"/>
            <a:ext cx="916633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- instead of setting one bit at a time in the neighborhood generation, we generate the neighborhood by blocks</a:t>
            </a:r>
          </a:p>
        </p:txBody>
      </p:sp>
      <p:sp>
        <p:nvSpPr>
          <p:cNvPr id="790" name="Shape 790"/>
          <p:cNvSpPr/>
          <p:nvPr/>
        </p:nvSpPr>
        <p:spPr>
          <a:xfrm>
            <a:off x="2169219" y="5650489"/>
            <a:ext cx="9166332" cy="965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 i="1"/>
            </a:pPr>
            <a:r>
              <a:t>- if we partition the bit-array N into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4</a:t>
            </a:r>
            <a:r>
              <a:rPr b="1" baseline="31999">
                <a:latin typeface="Helvetica"/>
                <a:ea typeface="Helvetica"/>
                <a:cs typeface="Helvetica"/>
                <a:sym typeface="Helvetica"/>
              </a:rPr>
              <a:t>k</a:t>
            </a:r>
            <a:r>
              <a:rPr baseline="31999"/>
              <a:t> </a:t>
            </a:r>
            <a:r>
              <a:t>of bits, where k &lt; l, each block will conform to one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(k + 2) patterns.</a:t>
            </a:r>
          </a:p>
        </p:txBody>
      </p:sp>
      <p:sp>
        <p:nvSpPr>
          <p:cNvPr id="791" name="Shape 791"/>
          <p:cNvSpPr/>
          <p:nvPr/>
        </p:nvSpPr>
        <p:spPr>
          <a:xfrm>
            <a:off x="2169219" y="7305865"/>
            <a:ext cx="9166332" cy="96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 i="1"/>
            </a:pPr>
            <a:r>
              <a:t>- we pre-computed these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block patterns</a:t>
            </a:r>
            <a:r>
              <a:t> and use it to set the bits in the bit-array by blocks.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795" name="Shape 795"/>
          <p:cNvSpPr/>
          <p:nvPr/>
        </p:nvSpPr>
        <p:spPr>
          <a:xfrm>
            <a:off x="2926953" y="1990710"/>
            <a:ext cx="715089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6. Block-based optimization for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neighborhood generation </a:t>
            </a:r>
            <a:endParaRPr sz="1200"/>
          </a:p>
        </p:txBody>
      </p:sp>
      <p:sp>
        <p:nvSpPr>
          <p:cNvPr id="796" name="Shape 796"/>
          <p:cNvSpPr/>
          <p:nvPr/>
        </p:nvSpPr>
        <p:spPr>
          <a:xfrm>
            <a:off x="1919234" y="5441950"/>
            <a:ext cx="91663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i="1" spc="3167"/>
            </a:lvl1pPr>
          </a:lstStyle>
          <a:p>
            <a:r>
              <a:t>acgtgagttactaga</a:t>
            </a:r>
          </a:p>
        </p:txBody>
      </p:sp>
      <p:sp>
        <p:nvSpPr>
          <p:cNvPr id="797" name="Shape 797"/>
          <p:cNvSpPr/>
          <p:nvPr/>
        </p:nvSpPr>
        <p:spPr>
          <a:xfrm>
            <a:off x="1996540" y="3897895"/>
            <a:ext cx="1042030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Lets say we want to generate the d-neighborhood of 15-mer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801" name="Shape 801"/>
          <p:cNvSpPr/>
          <p:nvPr/>
        </p:nvSpPr>
        <p:spPr>
          <a:xfrm>
            <a:off x="2926953" y="1990710"/>
            <a:ext cx="715089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6. Block-based optimization for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neighborhood generation </a:t>
            </a:r>
            <a:endParaRPr sz="1200"/>
          </a:p>
        </p:txBody>
      </p:sp>
      <p:sp>
        <p:nvSpPr>
          <p:cNvPr id="802" name="Shape 802"/>
          <p:cNvSpPr/>
          <p:nvPr/>
        </p:nvSpPr>
        <p:spPr>
          <a:xfrm>
            <a:off x="1860025" y="5130800"/>
            <a:ext cx="6191083" cy="1270000"/>
          </a:xfrm>
          <a:prstGeom prst="rect">
            <a:avLst/>
          </a:prstGeom>
          <a:solidFill>
            <a:srgbClr val="FFF36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8192893" y="5130800"/>
            <a:ext cx="3146951" cy="1270000"/>
          </a:xfrm>
          <a:prstGeom prst="rect">
            <a:avLst/>
          </a:prstGeom>
          <a:solidFill>
            <a:srgbClr val="77D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1919234" y="5441950"/>
            <a:ext cx="91663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i="1" spc="3167"/>
            </a:lvl1pPr>
          </a:lstStyle>
          <a:p>
            <a:r>
              <a:t>acgtgagttactaga</a:t>
            </a:r>
          </a:p>
        </p:txBody>
      </p:sp>
      <p:sp>
        <p:nvSpPr>
          <p:cNvPr id="805" name="Shape 805"/>
          <p:cNvSpPr/>
          <p:nvPr/>
        </p:nvSpPr>
        <p:spPr>
          <a:xfrm>
            <a:off x="4331031" y="7280288"/>
            <a:ext cx="12490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Prefix</a:t>
            </a:r>
          </a:p>
        </p:txBody>
      </p:sp>
      <p:sp>
        <p:nvSpPr>
          <p:cNvPr id="806" name="Shape 806"/>
          <p:cNvSpPr/>
          <p:nvPr/>
        </p:nvSpPr>
        <p:spPr>
          <a:xfrm>
            <a:off x="9154405" y="7280288"/>
            <a:ext cx="12239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Suffix</a:t>
            </a:r>
          </a:p>
        </p:txBody>
      </p:sp>
      <p:sp>
        <p:nvSpPr>
          <p:cNvPr id="807" name="Shape 807"/>
          <p:cNvSpPr/>
          <p:nvPr/>
        </p:nvSpPr>
        <p:spPr>
          <a:xfrm>
            <a:off x="1996540" y="3897895"/>
            <a:ext cx="1042030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 i="1"/>
            </a:lvl1pPr>
          </a:lstStyle>
          <a:p>
            <a:r>
              <a:t>Lets say we want to generate the d-neighborhood of 15-mer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824954" y="755650"/>
            <a:ext cx="751118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Implementation: Speedup Techniques</a:t>
            </a:r>
          </a:p>
        </p:txBody>
      </p:sp>
      <p:sp>
        <p:nvSpPr>
          <p:cNvPr id="811" name="Shape 811"/>
          <p:cNvSpPr/>
          <p:nvPr/>
        </p:nvSpPr>
        <p:spPr>
          <a:xfrm>
            <a:off x="2926953" y="1990710"/>
            <a:ext cx="715089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6. Block-based optimization for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neighborhood generation </a:t>
            </a:r>
            <a:endParaRPr sz="1200"/>
          </a:p>
        </p:txBody>
      </p:sp>
      <p:sp>
        <p:nvSpPr>
          <p:cNvPr id="812" name="Shape 812"/>
          <p:cNvSpPr/>
          <p:nvPr/>
        </p:nvSpPr>
        <p:spPr>
          <a:xfrm>
            <a:off x="1736948" y="3832856"/>
            <a:ext cx="9530904" cy="208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800" i="1"/>
            </a:pPr>
            <a:r>
              <a:t>Now instead of recursively generating all d-neighbor of length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t>, we only consider up to (l-k) prefix of l. For each prefix, we apply the corresponding block pattern based on the remaining allowed mutations.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9305" y="4237444"/>
            <a:ext cx="11506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Additional Speedup Techniques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1736948" y="4190999"/>
            <a:ext cx="953090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1. Faster Candidate Motif Elimination through Block Processing.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486035" y="771451"/>
            <a:ext cx="1159602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1. Faster Candidate Motif Elimination through Block Processing.</a:t>
            </a:r>
          </a:p>
        </p:txBody>
      </p:sp>
      <p:sp>
        <p:nvSpPr>
          <p:cNvPr id="822" name="Shape 822"/>
          <p:cNvSpPr/>
          <p:nvPr/>
        </p:nvSpPr>
        <p:spPr>
          <a:xfrm>
            <a:off x="5022443" y="1908663"/>
            <a:ext cx="2959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Observations:</a:t>
            </a:r>
          </a:p>
        </p:txBody>
      </p:sp>
      <p:sp>
        <p:nvSpPr>
          <p:cNvPr id="823" name="Shape 823"/>
          <p:cNvSpPr/>
          <p:nvPr/>
        </p:nvSpPr>
        <p:spPr>
          <a:xfrm>
            <a:off x="1736948" y="3363375"/>
            <a:ext cx="9530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- The bit array that stores the candidate motifs is enumerated alphabetically.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486035" y="771451"/>
            <a:ext cx="1159602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1. Faster Candidate Motif Elimination through Block Processing.</a:t>
            </a:r>
          </a:p>
        </p:txBody>
      </p:sp>
      <p:sp>
        <p:nvSpPr>
          <p:cNvPr id="827" name="Shape 827"/>
          <p:cNvSpPr/>
          <p:nvPr/>
        </p:nvSpPr>
        <p:spPr>
          <a:xfrm>
            <a:off x="5022443" y="1908663"/>
            <a:ext cx="2959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Observations:</a:t>
            </a:r>
          </a:p>
        </p:txBody>
      </p:sp>
      <p:sp>
        <p:nvSpPr>
          <p:cNvPr id="828" name="Shape 828"/>
          <p:cNvSpPr/>
          <p:nvPr/>
        </p:nvSpPr>
        <p:spPr>
          <a:xfrm>
            <a:off x="1736948" y="3363375"/>
            <a:ext cx="9530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- The bit array that stores the candidate motifs is enumerated alphabetically.</a:t>
            </a:r>
          </a:p>
        </p:txBody>
      </p:sp>
      <p:sp>
        <p:nvSpPr>
          <p:cNvPr id="829" name="Shape 829"/>
          <p:cNvSpPr/>
          <p:nvPr/>
        </p:nvSpPr>
        <p:spPr>
          <a:xfrm>
            <a:off x="1736948" y="5003800"/>
            <a:ext cx="9530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- Given the alphabetical enumeration, </a:t>
            </a:r>
            <a:r>
              <a:rPr i="1"/>
              <a:t>l</a:t>
            </a:r>
            <a:r>
              <a:t>-mers near other do not differ that much.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486035" y="771451"/>
            <a:ext cx="1159602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1. Faster Candidate Motif Elimination through Block Processing.</a:t>
            </a:r>
          </a:p>
        </p:txBody>
      </p:sp>
      <p:sp>
        <p:nvSpPr>
          <p:cNvPr id="833" name="Shape 833"/>
          <p:cNvSpPr/>
          <p:nvPr/>
        </p:nvSpPr>
        <p:spPr>
          <a:xfrm>
            <a:off x="5022443" y="1908663"/>
            <a:ext cx="2959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Observations:</a:t>
            </a:r>
          </a:p>
        </p:txBody>
      </p:sp>
      <p:sp>
        <p:nvSpPr>
          <p:cNvPr id="834" name="Shape 834"/>
          <p:cNvSpPr/>
          <p:nvPr/>
        </p:nvSpPr>
        <p:spPr>
          <a:xfrm>
            <a:off x="1736948" y="3363375"/>
            <a:ext cx="9530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- The bit array that stores the candidate motifs is enumerated alphabetically.</a:t>
            </a:r>
          </a:p>
        </p:txBody>
      </p:sp>
      <p:sp>
        <p:nvSpPr>
          <p:cNvPr id="835" name="Shape 835"/>
          <p:cNvSpPr/>
          <p:nvPr/>
        </p:nvSpPr>
        <p:spPr>
          <a:xfrm>
            <a:off x="1736948" y="5003800"/>
            <a:ext cx="9530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- Given the alphabetical enumeration, </a:t>
            </a:r>
            <a:r>
              <a:rPr i="1"/>
              <a:t>l</a:t>
            </a:r>
            <a:r>
              <a:t>-mers near other do not differ that much.</a:t>
            </a:r>
          </a:p>
        </p:txBody>
      </p:sp>
      <p:sp>
        <p:nvSpPr>
          <p:cNvPr id="836" name="Shape 836"/>
          <p:cNvSpPr/>
          <p:nvPr/>
        </p:nvSpPr>
        <p:spPr>
          <a:xfrm>
            <a:off x="1736948" y="6900412"/>
            <a:ext cx="953090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- In EMS-GT, each candidate motif testing is independent of other.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pic>
        <p:nvPicPr>
          <p:cNvPr id="840" name="block_search_spa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840" y="1707779"/>
            <a:ext cx="7635520" cy="11453280"/>
          </a:xfrm>
          <a:prstGeom prst="rect">
            <a:avLst/>
          </a:prstGeom>
          <a:ln w="12700">
            <a:miter lim="400000"/>
          </a:ln>
        </p:spPr>
      </p:pic>
      <p:sp>
        <p:nvSpPr>
          <p:cNvPr id="841" name="Shape 841"/>
          <p:cNvSpPr/>
          <p:nvPr/>
        </p:nvSpPr>
        <p:spPr>
          <a:xfrm>
            <a:off x="626160" y="9422330"/>
            <a:ext cx="8133713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8286048" y="3920489"/>
            <a:ext cx="4238441" cy="191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600" i="1"/>
            </a:pPr>
            <a:r>
              <a:t>By grouping every 4</a:t>
            </a:r>
            <a:r>
              <a:rPr baseline="31999"/>
              <a:t>k </a:t>
            </a:r>
            <a:r>
              <a:t>bits into blocks, we can exploit some of the blocks' properties.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774078" y="684855"/>
            <a:ext cx="487032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(l, d)-planted motif problem:</a:t>
            </a:r>
          </a:p>
        </p:txBody>
      </p:sp>
      <p:sp>
        <p:nvSpPr>
          <p:cNvPr id="139" name="Shape 139"/>
          <p:cNvSpPr/>
          <p:nvPr/>
        </p:nvSpPr>
        <p:spPr>
          <a:xfrm>
            <a:off x="1577477" y="3549650"/>
            <a:ext cx="1051184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pc="936"/>
            </a:pPr>
            <a:r>
              <a:t>taagctgctattctacggatagatactaca</a:t>
            </a:r>
          </a:p>
        </p:txBody>
      </p:sp>
      <p:sp>
        <p:nvSpPr>
          <p:cNvPr id="140" name="Shape 140"/>
          <p:cNvSpPr/>
          <p:nvPr/>
        </p:nvSpPr>
        <p:spPr>
          <a:xfrm>
            <a:off x="1577477" y="4311650"/>
            <a:ext cx="1051184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pc="972"/>
            </a:lvl1pPr>
          </a:lstStyle>
          <a:p>
            <a:r>
              <a:t>acacttgactatataggatctaggatacat</a:t>
            </a:r>
          </a:p>
        </p:txBody>
      </p:sp>
      <p:sp>
        <p:nvSpPr>
          <p:cNvPr id="141" name="Shape 141"/>
          <p:cNvSpPr/>
          <p:nvPr/>
        </p:nvSpPr>
        <p:spPr>
          <a:xfrm>
            <a:off x="1552077" y="5086350"/>
            <a:ext cx="1064697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pc="972"/>
            </a:lvl1pPr>
          </a:lstStyle>
          <a:p>
            <a:r>
              <a:t>actagatatacctataggcacattgctgga</a:t>
            </a:r>
          </a:p>
        </p:txBody>
      </p:sp>
      <p:sp>
        <p:nvSpPr>
          <p:cNvPr id="142" name="Shape 142"/>
          <p:cNvSpPr/>
          <p:nvPr/>
        </p:nvSpPr>
        <p:spPr>
          <a:xfrm>
            <a:off x="1552077" y="5873750"/>
            <a:ext cx="1080894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pc="972"/>
            </a:lvl1pPr>
          </a:lstStyle>
          <a:p>
            <a:r>
              <a:t>tagagcacatagacctgacacatagtactt</a:t>
            </a:r>
          </a:p>
        </p:txBody>
      </p:sp>
      <p:sp>
        <p:nvSpPr>
          <p:cNvPr id="143" name="Shape 143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717339" y="3562350"/>
            <a:ext cx="6735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145" name="Shape 145"/>
          <p:cNvSpPr/>
          <p:nvPr/>
        </p:nvSpPr>
        <p:spPr>
          <a:xfrm>
            <a:off x="717339" y="4349750"/>
            <a:ext cx="6735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146" name="Shape 146"/>
          <p:cNvSpPr/>
          <p:nvPr/>
        </p:nvSpPr>
        <p:spPr>
          <a:xfrm>
            <a:off x="717339" y="5124450"/>
            <a:ext cx="6735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147" name="Shape 147"/>
          <p:cNvSpPr/>
          <p:nvPr/>
        </p:nvSpPr>
        <p:spPr>
          <a:xfrm>
            <a:off x="717339" y="5924550"/>
            <a:ext cx="6735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148" name="Shape 148"/>
          <p:cNvSpPr/>
          <p:nvPr/>
        </p:nvSpPr>
        <p:spPr>
          <a:xfrm>
            <a:off x="3926304" y="2068178"/>
            <a:ext cx="8161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149" name="Shape 149"/>
          <p:cNvSpPr/>
          <p:nvPr/>
        </p:nvSpPr>
        <p:spPr>
          <a:xfrm>
            <a:off x="4933895" y="206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150" name="Shape 150"/>
          <p:cNvSpPr/>
          <p:nvPr/>
        </p:nvSpPr>
        <p:spPr>
          <a:xfrm>
            <a:off x="1466795" y="20681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4</a:t>
            </a:r>
          </a:p>
        </p:txBody>
      </p:sp>
      <p:sp>
        <p:nvSpPr>
          <p:cNvPr id="151" name="Shape 151"/>
          <p:cNvSpPr/>
          <p:nvPr/>
        </p:nvSpPr>
        <p:spPr>
          <a:xfrm>
            <a:off x="2537626" y="2068178"/>
            <a:ext cx="12312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152" name="Shape 152"/>
          <p:cNvSpPr/>
          <p:nvPr/>
        </p:nvSpPr>
        <p:spPr>
          <a:xfrm>
            <a:off x="720266" y="2068178"/>
            <a:ext cx="66766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Ex:</a:t>
            </a:r>
          </a:p>
        </p:txBody>
      </p:sp>
      <p:sp>
        <p:nvSpPr>
          <p:cNvPr id="153" name="Shape 153"/>
          <p:cNvSpPr/>
          <p:nvPr/>
        </p:nvSpPr>
        <p:spPr>
          <a:xfrm>
            <a:off x="393924" y="7586328"/>
            <a:ext cx="43413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Find the planted motif M:</a:t>
            </a:r>
          </a:p>
        </p:txBody>
      </p:sp>
      <p:sp>
        <p:nvSpPr>
          <p:cNvPr id="154" name="Shape 154"/>
          <p:cNvSpPr/>
          <p:nvPr/>
        </p:nvSpPr>
        <p:spPr>
          <a:xfrm>
            <a:off x="4729003" y="7586328"/>
            <a:ext cx="331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846" name="Shape 846"/>
          <p:cNvSpPr/>
          <p:nvPr/>
        </p:nvSpPr>
        <p:spPr>
          <a:xfrm>
            <a:off x="998055" y="2840736"/>
            <a:ext cx="10700290" cy="105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800" i="1"/>
            </a:pPr>
            <a:r>
              <a:t>By grouping every 4</a:t>
            </a:r>
            <a:r>
              <a:rPr baseline="31999"/>
              <a:t>k </a:t>
            </a:r>
            <a:r>
              <a:t>bits into blocks, we can derive these properties: </a:t>
            </a:r>
          </a:p>
        </p:txBody>
      </p:sp>
      <p:sp>
        <p:nvSpPr>
          <p:cNvPr id="847" name="Shape 847"/>
          <p:cNvSpPr/>
          <p:nvPr/>
        </p:nvSpPr>
        <p:spPr>
          <a:xfrm>
            <a:off x="1753797" y="5227105"/>
            <a:ext cx="9471806" cy="1051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800" i="1"/>
            </a:lvl1pPr>
          </a:lstStyle>
          <a:p>
            <a:r>
              <a:t>- For every block, the hamming distance of any two l-mers is at most k.</a:t>
            </a:r>
          </a:p>
        </p:txBody>
      </p:sp>
      <p:sp>
        <p:nvSpPr>
          <p:cNvPr id="848" name="Shape 848"/>
          <p:cNvSpPr/>
          <p:nvPr/>
        </p:nvSpPr>
        <p:spPr>
          <a:xfrm>
            <a:off x="1706331" y="4279157"/>
            <a:ext cx="887472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2800" i="1"/>
            </a:lvl1pPr>
          </a:lstStyle>
          <a:p>
            <a:r>
              <a:t>- Each l-mer in a block shares the same prefix string.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852" name="Shape 852"/>
          <p:cNvSpPr/>
          <p:nvPr/>
        </p:nvSpPr>
        <p:spPr>
          <a:xfrm>
            <a:off x="1279850" y="2913151"/>
            <a:ext cx="10807143" cy="357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R="457200" indent="457200" defTabSz="457200">
              <a:lnSpc>
                <a:spcPct val="120000"/>
              </a:lnSpc>
              <a:defRPr sz="3200" i="1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Theorem</a:t>
            </a:r>
            <a:r>
              <a:t>. Let x and y be l-mers in a block in the search space containing 4</a:t>
            </a:r>
            <a:r>
              <a:rPr baseline="15625"/>
              <a:t>k </a:t>
            </a:r>
            <a:r>
              <a:t>l-mers. Let d be the number of allowed mutations in the problem instance. Let z be another l-mer. If d</a:t>
            </a:r>
            <a:r>
              <a:rPr baseline="-4687"/>
              <a:t>H </a:t>
            </a:r>
            <a:r>
              <a:t>(x, z) &gt; (k + d) then d</a:t>
            </a:r>
            <a:r>
              <a:rPr baseline="-4687"/>
              <a:t>H </a:t>
            </a:r>
            <a:r>
              <a:t>(y, z) &gt; d, and therefore z is not in N(y, d)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1584612" y="2227617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1584612" y="6141744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858" name="Shape 858"/>
          <p:cNvSpPr/>
          <p:nvPr/>
        </p:nvSpPr>
        <p:spPr>
          <a:xfrm>
            <a:off x="3012505" y="5113019"/>
            <a:ext cx="273151" cy="97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859" name="Shape 859"/>
          <p:cNvSpPr/>
          <p:nvPr/>
        </p:nvSpPr>
        <p:spPr>
          <a:xfrm>
            <a:off x="2241871" y="3165424"/>
            <a:ext cx="247751" cy="247752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3789741" y="4681141"/>
            <a:ext cx="247751" cy="24775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1887841" y="274972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862" name="Shape 862"/>
          <p:cNvSpPr/>
          <p:nvPr/>
        </p:nvSpPr>
        <p:spPr>
          <a:xfrm>
            <a:off x="4067418" y="4481166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1584612" y="6141744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1584612" y="2227617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2357377" y="3254537"/>
            <a:ext cx="1583407" cy="15834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869" name="Shape 869"/>
          <p:cNvSpPr/>
          <p:nvPr/>
        </p:nvSpPr>
        <p:spPr>
          <a:xfrm>
            <a:off x="3012505" y="5113019"/>
            <a:ext cx="273151" cy="97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870" name="Shape 870"/>
          <p:cNvSpPr/>
          <p:nvPr/>
        </p:nvSpPr>
        <p:spPr>
          <a:xfrm>
            <a:off x="2241871" y="3165424"/>
            <a:ext cx="247751" cy="247752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3789741" y="4681141"/>
            <a:ext cx="247751" cy="24775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1887841" y="274972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873" name="Shape 873"/>
          <p:cNvSpPr/>
          <p:nvPr/>
        </p:nvSpPr>
        <p:spPr>
          <a:xfrm>
            <a:off x="4067418" y="4481166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874" name="Shape 874"/>
          <p:cNvSpPr/>
          <p:nvPr/>
        </p:nvSpPr>
        <p:spPr>
          <a:xfrm>
            <a:off x="7377713" y="4114800"/>
            <a:ext cx="36126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less than or equal to k</a:t>
            </a:r>
          </a:p>
        </p:txBody>
      </p:sp>
      <p:sp>
        <p:nvSpPr>
          <p:cNvPr id="875" name="Shape 875"/>
          <p:cNvSpPr/>
          <p:nvPr/>
        </p:nvSpPr>
        <p:spPr>
          <a:xfrm>
            <a:off x="3465909" y="4368800"/>
            <a:ext cx="379849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/>
        </p:nvSpPr>
        <p:spPr>
          <a:xfrm>
            <a:off x="1584612" y="6141744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1584612" y="2227617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2357377" y="3254537"/>
            <a:ext cx="1583407" cy="15834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882" name="Shape 882"/>
          <p:cNvSpPr/>
          <p:nvPr/>
        </p:nvSpPr>
        <p:spPr>
          <a:xfrm>
            <a:off x="3012505" y="5113019"/>
            <a:ext cx="273151" cy="97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883" name="Shape 883"/>
          <p:cNvSpPr/>
          <p:nvPr/>
        </p:nvSpPr>
        <p:spPr>
          <a:xfrm>
            <a:off x="2241871" y="3165424"/>
            <a:ext cx="247751" cy="247752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3789741" y="4681141"/>
            <a:ext cx="247751" cy="24775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2241871" y="8274664"/>
            <a:ext cx="247751" cy="247751"/>
          </a:xfrm>
          <a:prstGeom prst="ellipse">
            <a:avLst/>
          </a:prstGeom>
          <a:solidFill>
            <a:schemeClr val="accent4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1887841" y="274972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887" name="Shape 887"/>
          <p:cNvSpPr/>
          <p:nvPr/>
        </p:nvSpPr>
        <p:spPr>
          <a:xfrm>
            <a:off x="4067418" y="4481166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888" name="Shape 888"/>
          <p:cNvSpPr/>
          <p:nvPr/>
        </p:nvSpPr>
        <p:spPr>
          <a:xfrm>
            <a:off x="1887841" y="818617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889" name="Shape 889"/>
          <p:cNvSpPr/>
          <p:nvPr/>
        </p:nvSpPr>
        <p:spPr>
          <a:xfrm>
            <a:off x="7377713" y="4114800"/>
            <a:ext cx="36126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less than or equal to k</a:t>
            </a:r>
          </a:p>
        </p:txBody>
      </p:sp>
      <p:sp>
        <p:nvSpPr>
          <p:cNvPr id="890" name="Shape 890"/>
          <p:cNvSpPr/>
          <p:nvPr/>
        </p:nvSpPr>
        <p:spPr>
          <a:xfrm>
            <a:off x="3465909" y="4368800"/>
            <a:ext cx="379849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/>
        </p:nvSpPr>
        <p:spPr>
          <a:xfrm>
            <a:off x="1584612" y="6141744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584612" y="2227617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94" name="Shape 894"/>
          <p:cNvSpPr/>
          <p:nvPr/>
        </p:nvSpPr>
        <p:spPr>
          <a:xfrm flipH="1">
            <a:off x="2370077" y="3381537"/>
            <a:ext cx="1" cy="4995057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2357377" y="3254537"/>
            <a:ext cx="1583407" cy="15834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898" name="Shape 898"/>
          <p:cNvSpPr/>
          <p:nvPr/>
        </p:nvSpPr>
        <p:spPr>
          <a:xfrm>
            <a:off x="3012505" y="5113019"/>
            <a:ext cx="273151" cy="97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899" name="Shape 899"/>
          <p:cNvSpPr/>
          <p:nvPr/>
        </p:nvSpPr>
        <p:spPr>
          <a:xfrm>
            <a:off x="2241871" y="3165424"/>
            <a:ext cx="247751" cy="247752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3789741" y="4681141"/>
            <a:ext cx="247751" cy="24775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2241871" y="8274664"/>
            <a:ext cx="247751" cy="247751"/>
          </a:xfrm>
          <a:prstGeom prst="ellipse">
            <a:avLst/>
          </a:prstGeom>
          <a:solidFill>
            <a:schemeClr val="accent4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1887841" y="274972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903" name="Shape 903"/>
          <p:cNvSpPr/>
          <p:nvPr/>
        </p:nvSpPr>
        <p:spPr>
          <a:xfrm>
            <a:off x="4067418" y="4481166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904" name="Shape 904"/>
          <p:cNvSpPr/>
          <p:nvPr/>
        </p:nvSpPr>
        <p:spPr>
          <a:xfrm>
            <a:off x="1887841" y="818617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905" name="Shape 905"/>
          <p:cNvSpPr/>
          <p:nvPr/>
        </p:nvSpPr>
        <p:spPr>
          <a:xfrm>
            <a:off x="7377713" y="4114800"/>
            <a:ext cx="36126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less than or equal to k</a:t>
            </a:r>
          </a:p>
        </p:txBody>
      </p:sp>
      <p:sp>
        <p:nvSpPr>
          <p:cNvPr id="906" name="Shape 906"/>
          <p:cNvSpPr/>
          <p:nvPr/>
        </p:nvSpPr>
        <p:spPr>
          <a:xfrm>
            <a:off x="2352323" y="5749149"/>
            <a:ext cx="3798492" cy="1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3465909" y="4368800"/>
            <a:ext cx="379849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6259595" y="5482449"/>
            <a:ext cx="5382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the distance is greater than d + k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/>
        </p:nvSpPr>
        <p:spPr>
          <a:xfrm>
            <a:off x="1584612" y="6141744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584612" y="2227617"/>
            <a:ext cx="3128937" cy="3128938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12" name="Shape 912"/>
          <p:cNvSpPr/>
          <p:nvPr/>
        </p:nvSpPr>
        <p:spPr>
          <a:xfrm flipH="1">
            <a:off x="2379346" y="4800511"/>
            <a:ext cx="1539468" cy="359964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13" name="Shape 913"/>
          <p:cNvSpPr/>
          <p:nvPr/>
        </p:nvSpPr>
        <p:spPr>
          <a:xfrm flipH="1">
            <a:off x="2370077" y="3381537"/>
            <a:ext cx="1" cy="4995057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2357377" y="3254537"/>
            <a:ext cx="1583407" cy="15834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917" name="Shape 917"/>
          <p:cNvSpPr/>
          <p:nvPr/>
        </p:nvSpPr>
        <p:spPr>
          <a:xfrm>
            <a:off x="3012505" y="5113019"/>
            <a:ext cx="273151" cy="975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918" name="Shape 918"/>
          <p:cNvSpPr/>
          <p:nvPr/>
        </p:nvSpPr>
        <p:spPr>
          <a:xfrm>
            <a:off x="2241871" y="3165424"/>
            <a:ext cx="247751" cy="247752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3789741" y="4681141"/>
            <a:ext cx="247751" cy="24775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2241871" y="8274664"/>
            <a:ext cx="247751" cy="247751"/>
          </a:xfrm>
          <a:prstGeom prst="ellipse">
            <a:avLst/>
          </a:prstGeom>
          <a:solidFill>
            <a:schemeClr val="accent4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1887841" y="274972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922" name="Shape 922"/>
          <p:cNvSpPr/>
          <p:nvPr/>
        </p:nvSpPr>
        <p:spPr>
          <a:xfrm>
            <a:off x="4067418" y="4481166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923" name="Shape 923"/>
          <p:cNvSpPr/>
          <p:nvPr/>
        </p:nvSpPr>
        <p:spPr>
          <a:xfrm>
            <a:off x="1887841" y="818617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924" name="Shape 924"/>
          <p:cNvSpPr/>
          <p:nvPr/>
        </p:nvSpPr>
        <p:spPr>
          <a:xfrm>
            <a:off x="7377713" y="4114800"/>
            <a:ext cx="36126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less than or equal to k</a:t>
            </a:r>
          </a:p>
        </p:txBody>
      </p:sp>
      <p:sp>
        <p:nvSpPr>
          <p:cNvPr id="925" name="Shape 925"/>
          <p:cNvSpPr/>
          <p:nvPr/>
        </p:nvSpPr>
        <p:spPr>
          <a:xfrm>
            <a:off x="2352323" y="5749149"/>
            <a:ext cx="3798492" cy="1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3465909" y="4368800"/>
            <a:ext cx="379849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6259595" y="5482449"/>
            <a:ext cx="53825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the distance is greater than d + k</a:t>
            </a:r>
          </a:p>
        </p:txBody>
      </p:sp>
      <p:sp>
        <p:nvSpPr>
          <p:cNvPr id="928" name="Shape 928"/>
          <p:cNvSpPr/>
          <p:nvPr/>
        </p:nvSpPr>
        <p:spPr>
          <a:xfrm>
            <a:off x="2825162" y="7343433"/>
            <a:ext cx="37984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6656242" y="7040676"/>
            <a:ext cx="46400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the dH(y, z) is greater than d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933" name="Shape 933"/>
          <p:cNvSpPr/>
          <p:nvPr/>
        </p:nvSpPr>
        <p:spPr>
          <a:xfrm>
            <a:off x="1098828" y="3881354"/>
            <a:ext cx="10807144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We used this theorem in the Test Phase by filtering some of the l-mers in a sequence 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937" name="Shape 937"/>
          <p:cNvSpPr/>
          <p:nvPr/>
        </p:nvSpPr>
        <p:spPr>
          <a:xfrm>
            <a:off x="1086128" y="1863959"/>
            <a:ext cx="108071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Improved Test Phase:</a:t>
            </a:r>
          </a:p>
        </p:txBody>
      </p:sp>
      <p:pic>
        <p:nvPicPr>
          <p:cNvPr id="938" name="block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16241" y="3079592"/>
            <a:ext cx="6048135" cy="59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Shape 939"/>
          <p:cNvSpPr/>
          <p:nvPr/>
        </p:nvSpPr>
        <p:spPr>
          <a:xfrm>
            <a:off x="8170180" y="5276850"/>
            <a:ext cx="6307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</a:t>
            </a:r>
            <a:r>
              <a:rPr baseline="-5999"/>
              <a:t>n'</a:t>
            </a:r>
          </a:p>
        </p:txBody>
      </p:sp>
      <p:sp>
        <p:nvSpPr>
          <p:cNvPr id="940" name="Shape 940"/>
          <p:cNvSpPr/>
          <p:nvPr/>
        </p:nvSpPr>
        <p:spPr>
          <a:xfrm>
            <a:off x="8982028" y="5276850"/>
            <a:ext cx="1001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</a:t>
            </a:r>
            <a:r>
              <a:rPr baseline="-5999"/>
              <a:t>n'+1</a:t>
            </a:r>
          </a:p>
        </p:txBody>
      </p:sp>
      <p:sp>
        <p:nvSpPr>
          <p:cNvPr id="941" name="Shape 941"/>
          <p:cNvSpPr/>
          <p:nvPr/>
        </p:nvSpPr>
        <p:spPr>
          <a:xfrm>
            <a:off x="11230405" y="5276850"/>
            <a:ext cx="5631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</a:t>
            </a:r>
            <a:r>
              <a:rPr baseline="-5999"/>
              <a:t>n</a:t>
            </a:r>
          </a:p>
        </p:txBody>
      </p:sp>
      <p:sp>
        <p:nvSpPr>
          <p:cNvPr id="942" name="Shape 942"/>
          <p:cNvSpPr/>
          <p:nvPr/>
        </p:nvSpPr>
        <p:spPr>
          <a:xfrm>
            <a:off x="10359124" y="5276850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943" name="Shape 943"/>
          <p:cNvSpPr/>
          <p:nvPr/>
        </p:nvSpPr>
        <p:spPr>
          <a:xfrm>
            <a:off x="7667955" y="4965699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{</a:t>
            </a:r>
          </a:p>
        </p:txBody>
      </p:sp>
      <p:sp>
        <p:nvSpPr>
          <p:cNvPr id="944" name="Shape 944"/>
          <p:cNvSpPr/>
          <p:nvPr/>
        </p:nvSpPr>
        <p:spPr>
          <a:xfrm>
            <a:off x="11862480" y="4965699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}</a:t>
            </a:r>
          </a:p>
        </p:txBody>
      </p:sp>
      <p:sp>
        <p:nvSpPr>
          <p:cNvPr id="945" name="Shape 945"/>
          <p:cNvSpPr/>
          <p:nvPr/>
        </p:nvSpPr>
        <p:spPr>
          <a:xfrm>
            <a:off x="6503661" y="3278826"/>
            <a:ext cx="1227739" cy="20000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8050161" y="3221154"/>
            <a:ext cx="3784545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/>
            </a:lvl1pPr>
          </a:lstStyle>
          <a:p>
            <a:r>
              <a:t>Test the candidate motifs the normal way, until one is eliminated.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950" name="Shape 950"/>
          <p:cNvSpPr/>
          <p:nvPr/>
        </p:nvSpPr>
        <p:spPr>
          <a:xfrm>
            <a:off x="1086128" y="1863959"/>
            <a:ext cx="108071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Improved Test Phase:</a:t>
            </a:r>
          </a:p>
        </p:txBody>
      </p:sp>
      <p:sp>
        <p:nvSpPr>
          <p:cNvPr id="951" name="Shape 951"/>
          <p:cNvSpPr/>
          <p:nvPr/>
        </p:nvSpPr>
        <p:spPr>
          <a:xfrm>
            <a:off x="1788213" y="4083317"/>
            <a:ext cx="102757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139"/>
            </a:lvl1pPr>
          </a:lstStyle>
          <a:p>
            <a:r>
              <a:t>tagagcacatagacctgacacatagtactt</a:t>
            </a:r>
          </a:p>
        </p:txBody>
      </p:sp>
      <p:sp>
        <p:nvSpPr>
          <p:cNvPr id="952" name="Shape 952"/>
          <p:cNvSpPr/>
          <p:nvPr/>
        </p:nvSpPr>
        <p:spPr>
          <a:xfrm>
            <a:off x="865728" y="4070617"/>
            <a:ext cx="750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S</a:t>
            </a:r>
            <a:r>
              <a:rPr baseline="-5999"/>
              <a:t>n''</a:t>
            </a:r>
          </a:p>
        </p:txBody>
      </p:sp>
      <p:sp>
        <p:nvSpPr>
          <p:cNvPr id="953" name="Shape 953"/>
          <p:cNvSpPr/>
          <p:nvPr/>
        </p:nvSpPr>
        <p:spPr>
          <a:xfrm>
            <a:off x="5668675" y="2856991"/>
            <a:ext cx="133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gagct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636871" y="7521156"/>
            <a:ext cx="1238352" cy="663744"/>
          </a:xfrm>
          <a:prstGeom prst="rect">
            <a:avLst/>
          </a:prstGeom>
          <a:solidFill>
            <a:srgbClr val="FA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882487" y="5835899"/>
            <a:ext cx="1800227" cy="748801"/>
          </a:xfrm>
          <a:prstGeom prst="rect">
            <a:avLst/>
          </a:prstGeom>
          <a:solidFill>
            <a:srgbClr val="FA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572928" y="5073899"/>
            <a:ext cx="1681356" cy="748802"/>
          </a:xfrm>
          <a:prstGeom prst="rect">
            <a:avLst/>
          </a:prstGeom>
          <a:solidFill>
            <a:srgbClr val="FA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978328" y="4311899"/>
            <a:ext cx="1622622" cy="748802"/>
          </a:xfrm>
          <a:prstGeom prst="rect">
            <a:avLst/>
          </a:prstGeom>
          <a:solidFill>
            <a:srgbClr val="FA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941671" y="3499099"/>
            <a:ext cx="1572315" cy="748802"/>
          </a:xfrm>
          <a:prstGeom prst="rect">
            <a:avLst/>
          </a:prstGeom>
          <a:solidFill>
            <a:srgbClr val="FA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74078" y="684855"/>
            <a:ext cx="487032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(l, d)-planted motif problem:</a:t>
            </a:r>
          </a:p>
        </p:txBody>
      </p:sp>
      <p:sp>
        <p:nvSpPr>
          <p:cNvPr id="162" name="Shape 162"/>
          <p:cNvSpPr/>
          <p:nvPr/>
        </p:nvSpPr>
        <p:spPr>
          <a:xfrm>
            <a:off x="1577477" y="3549650"/>
            <a:ext cx="1051184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pc="936"/>
            </a:pPr>
            <a:r>
              <a:t>taagctgcta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ttcta</a:t>
            </a:r>
            <a:r>
              <a:t>cggatagatactaca</a:t>
            </a:r>
          </a:p>
        </p:txBody>
      </p:sp>
      <p:sp>
        <p:nvSpPr>
          <p:cNvPr id="163" name="Shape 163"/>
          <p:cNvSpPr/>
          <p:nvPr/>
        </p:nvSpPr>
        <p:spPr>
          <a:xfrm>
            <a:off x="1577477" y="4311650"/>
            <a:ext cx="1051184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pc="972"/>
            </a:pPr>
            <a:r>
              <a:t>a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cactt</a:t>
            </a:r>
            <a:r>
              <a:t>gactatataggatctaggatacat</a:t>
            </a:r>
          </a:p>
        </p:txBody>
      </p:sp>
      <p:sp>
        <p:nvSpPr>
          <p:cNvPr id="164" name="Shape 164"/>
          <p:cNvSpPr/>
          <p:nvPr/>
        </p:nvSpPr>
        <p:spPr>
          <a:xfrm>
            <a:off x="1552077" y="5086350"/>
            <a:ext cx="1064697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pc="972"/>
            </a:pPr>
            <a:r>
              <a:t>actagatatacctataggcacat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tgctg</a:t>
            </a:r>
            <a:r>
              <a:t>ga</a:t>
            </a:r>
          </a:p>
        </p:txBody>
      </p:sp>
      <p:sp>
        <p:nvSpPr>
          <p:cNvPr id="165" name="Shape 165"/>
          <p:cNvSpPr/>
          <p:nvPr/>
        </p:nvSpPr>
        <p:spPr>
          <a:xfrm>
            <a:off x="1552077" y="5873750"/>
            <a:ext cx="1080894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pc="972"/>
            </a:pPr>
            <a:r>
              <a:t>tagagcacatag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acctg</a:t>
            </a:r>
            <a:r>
              <a:t>acacatagtactt</a:t>
            </a:r>
          </a:p>
        </p:txBody>
      </p:sp>
      <p:sp>
        <p:nvSpPr>
          <p:cNvPr id="166" name="Shape 16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17339" y="3562350"/>
            <a:ext cx="6735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S1</a:t>
            </a:r>
          </a:p>
        </p:txBody>
      </p:sp>
      <p:sp>
        <p:nvSpPr>
          <p:cNvPr id="168" name="Shape 168"/>
          <p:cNvSpPr/>
          <p:nvPr/>
        </p:nvSpPr>
        <p:spPr>
          <a:xfrm>
            <a:off x="717339" y="4349750"/>
            <a:ext cx="6735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S2</a:t>
            </a:r>
          </a:p>
        </p:txBody>
      </p:sp>
      <p:sp>
        <p:nvSpPr>
          <p:cNvPr id="169" name="Shape 169"/>
          <p:cNvSpPr/>
          <p:nvPr/>
        </p:nvSpPr>
        <p:spPr>
          <a:xfrm>
            <a:off x="717339" y="5124450"/>
            <a:ext cx="6735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S3</a:t>
            </a:r>
          </a:p>
        </p:txBody>
      </p:sp>
      <p:sp>
        <p:nvSpPr>
          <p:cNvPr id="170" name="Shape 170"/>
          <p:cNvSpPr/>
          <p:nvPr/>
        </p:nvSpPr>
        <p:spPr>
          <a:xfrm>
            <a:off x="717339" y="5924550"/>
            <a:ext cx="6735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S4</a:t>
            </a:r>
          </a:p>
        </p:txBody>
      </p:sp>
      <p:sp>
        <p:nvSpPr>
          <p:cNvPr id="171" name="Shape 171"/>
          <p:cNvSpPr/>
          <p:nvPr/>
        </p:nvSpPr>
        <p:spPr>
          <a:xfrm>
            <a:off x="3926304" y="2080878"/>
            <a:ext cx="8161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 = 5</a:t>
            </a:r>
          </a:p>
        </p:txBody>
      </p:sp>
      <p:sp>
        <p:nvSpPr>
          <p:cNvPr id="172" name="Shape 172"/>
          <p:cNvSpPr/>
          <p:nvPr/>
        </p:nvSpPr>
        <p:spPr>
          <a:xfrm>
            <a:off x="4933895" y="20808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 = 2</a:t>
            </a:r>
          </a:p>
        </p:txBody>
      </p:sp>
      <p:sp>
        <p:nvSpPr>
          <p:cNvPr id="173" name="Shape 173"/>
          <p:cNvSpPr/>
          <p:nvPr/>
        </p:nvSpPr>
        <p:spPr>
          <a:xfrm>
            <a:off x="1466795" y="2080878"/>
            <a:ext cx="9345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 = 4</a:t>
            </a:r>
          </a:p>
        </p:txBody>
      </p:sp>
      <p:sp>
        <p:nvSpPr>
          <p:cNvPr id="174" name="Shape 174"/>
          <p:cNvSpPr/>
          <p:nvPr/>
        </p:nvSpPr>
        <p:spPr>
          <a:xfrm>
            <a:off x="2537626" y="2080878"/>
            <a:ext cx="12312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 = 30</a:t>
            </a:r>
          </a:p>
        </p:txBody>
      </p:sp>
      <p:sp>
        <p:nvSpPr>
          <p:cNvPr id="175" name="Shape 175"/>
          <p:cNvSpPr/>
          <p:nvPr/>
        </p:nvSpPr>
        <p:spPr>
          <a:xfrm>
            <a:off x="720266" y="2080878"/>
            <a:ext cx="66766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Ex:</a:t>
            </a:r>
          </a:p>
        </p:txBody>
      </p:sp>
      <p:sp>
        <p:nvSpPr>
          <p:cNvPr id="176" name="Shape 176"/>
          <p:cNvSpPr/>
          <p:nvPr/>
        </p:nvSpPr>
        <p:spPr>
          <a:xfrm>
            <a:off x="393924" y="7586328"/>
            <a:ext cx="43413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Find the planted motif M:</a:t>
            </a:r>
          </a:p>
        </p:txBody>
      </p:sp>
      <p:sp>
        <p:nvSpPr>
          <p:cNvPr id="177" name="Shape 177"/>
          <p:cNvSpPr/>
          <p:nvPr/>
        </p:nvSpPr>
        <p:spPr>
          <a:xfrm>
            <a:off x="4677745" y="7586328"/>
            <a:ext cx="10883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 i="1" spc="195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tactg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950" name="Shape 950"/>
          <p:cNvSpPr/>
          <p:nvPr/>
        </p:nvSpPr>
        <p:spPr>
          <a:xfrm>
            <a:off x="1086128" y="1863959"/>
            <a:ext cx="108071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Improved Test Phase:</a:t>
            </a:r>
          </a:p>
        </p:txBody>
      </p:sp>
      <p:sp>
        <p:nvSpPr>
          <p:cNvPr id="951" name="Shape 951"/>
          <p:cNvSpPr/>
          <p:nvPr/>
        </p:nvSpPr>
        <p:spPr>
          <a:xfrm>
            <a:off x="1788213" y="4083317"/>
            <a:ext cx="102757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139"/>
            </a:lvl1pPr>
          </a:lstStyle>
          <a:p>
            <a:r>
              <a:t>tagagcacatagacctgacacatagtactt</a:t>
            </a:r>
          </a:p>
        </p:txBody>
      </p:sp>
      <p:sp>
        <p:nvSpPr>
          <p:cNvPr id="952" name="Shape 952"/>
          <p:cNvSpPr/>
          <p:nvPr/>
        </p:nvSpPr>
        <p:spPr>
          <a:xfrm>
            <a:off x="865728" y="4070617"/>
            <a:ext cx="750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S</a:t>
            </a:r>
            <a:r>
              <a:rPr baseline="-5999"/>
              <a:t>n''</a:t>
            </a:r>
          </a:p>
        </p:txBody>
      </p:sp>
      <p:sp>
        <p:nvSpPr>
          <p:cNvPr id="953" name="Shape 953"/>
          <p:cNvSpPr/>
          <p:nvPr/>
        </p:nvSpPr>
        <p:spPr>
          <a:xfrm>
            <a:off x="5668675" y="2856991"/>
            <a:ext cx="133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gagct</a:t>
            </a:r>
          </a:p>
        </p:txBody>
      </p:sp>
      <p:sp>
        <p:nvSpPr>
          <p:cNvPr id="954" name="Shape 954"/>
          <p:cNvSpPr/>
          <p:nvPr/>
        </p:nvSpPr>
        <p:spPr>
          <a:xfrm>
            <a:off x="1035755" y="5985175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{</a:t>
            </a:r>
          </a:p>
        </p:txBody>
      </p:sp>
      <p:sp>
        <p:nvSpPr>
          <p:cNvPr id="955" name="Shape 955"/>
          <p:cNvSpPr/>
          <p:nvPr/>
        </p:nvSpPr>
        <p:spPr>
          <a:xfrm>
            <a:off x="11422633" y="5905499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}</a:t>
            </a:r>
          </a:p>
        </p:txBody>
      </p:sp>
      <p:sp>
        <p:nvSpPr>
          <p:cNvPr id="956" name="Shape 956"/>
          <p:cNvSpPr/>
          <p:nvPr/>
        </p:nvSpPr>
        <p:spPr>
          <a:xfrm>
            <a:off x="1438916" y="6317088"/>
            <a:ext cx="60098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tagag, agagc, gagca, agcac</a:t>
            </a:r>
          </a:p>
        </p:txBody>
      </p:sp>
      <p:sp>
        <p:nvSpPr>
          <p:cNvPr id="957" name="Shape 957"/>
          <p:cNvSpPr/>
          <p:nvPr/>
        </p:nvSpPr>
        <p:spPr>
          <a:xfrm>
            <a:off x="8672454" y="631708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958" name="Shape 958"/>
          <p:cNvSpPr/>
          <p:nvPr/>
        </p:nvSpPr>
        <p:spPr>
          <a:xfrm>
            <a:off x="10391703" y="6245525"/>
            <a:ext cx="1004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tactt</a:t>
            </a:r>
          </a:p>
        </p:txBody>
      </p:sp>
      <p:sp>
        <p:nvSpPr>
          <p:cNvPr id="959" name="Shape 959"/>
          <p:cNvSpPr/>
          <p:nvPr/>
        </p:nvSpPr>
        <p:spPr>
          <a:xfrm>
            <a:off x="6335500" y="5073203"/>
            <a:ext cx="1" cy="6477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6570831" y="5130353"/>
            <a:ext cx="38292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l-mers in sequence Sn''</a:t>
            </a:r>
          </a:p>
        </p:txBody>
      </p:sp>
    </p:spTree>
    <p:extLst>
      <p:ext uri="{BB962C8B-B14F-4D97-AF65-F5344CB8AC3E}">
        <p14:creationId xmlns:p14="http://schemas.microsoft.com/office/powerpoint/2010/main" val="2915088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964" name="Shape 964"/>
          <p:cNvSpPr/>
          <p:nvPr/>
        </p:nvSpPr>
        <p:spPr>
          <a:xfrm>
            <a:off x="1086128" y="1863959"/>
            <a:ext cx="108071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Improved Test Phase:</a:t>
            </a:r>
          </a:p>
        </p:txBody>
      </p:sp>
      <p:sp>
        <p:nvSpPr>
          <p:cNvPr id="965" name="Shape 965"/>
          <p:cNvSpPr/>
          <p:nvPr/>
        </p:nvSpPr>
        <p:spPr>
          <a:xfrm>
            <a:off x="1788213" y="4083317"/>
            <a:ext cx="102757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3000" spc="1139"/>
            </a:lvl1pPr>
          </a:lstStyle>
          <a:p>
            <a:r>
              <a:t>tagagcacatagacctgacacatagtactt</a:t>
            </a:r>
          </a:p>
        </p:txBody>
      </p:sp>
      <p:sp>
        <p:nvSpPr>
          <p:cNvPr id="966" name="Shape 966"/>
          <p:cNvSpPr/>
          <p:nvPr/>
        </p:nvSpPr>
        <p:spPr>
          <a:xfrm>
            <a:off x="865728" y="4070617"/>
            <a:ext cx="7503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S</a:t>
            </a:r>
            <a:r>
              <a:rPr baseline="-5999"/>
              <a:t>n''</a:t>
            </a:r>
          </a:p>
        </p:txBody>
      </p:sp>
      <p:sp>
        <p:nvSpPr>
          <p:cNvPr id="967" name="Shape 967"/>
          <p:cNvSpPr/>
          <p:nvPr/>
        </p:nvSpPr>
        <p:spPr>
          <a:xfrm>
            <a:off x="5668675" y="2856991"/>
            <a:ext cx="133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gagct</a:t>
            </a:r>
          </a:p>
        </p:txBody>
      </p:sp>
      <p:sp>
        <p:nvSpPr>
          <p:cNvPr id="968" name="Shape 968"/>
          <p:cNvSpPr/>
          <p:nvPr/>
        </p:nvSpPr>
        <p:spPr>
          <a:xfrm>
            <a:off x="1035755" y="5985175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{</a:t>
            </a:r>
          </a:p>
        </p:txBody>
      </p:sp>
      <p:sp>
        <p:nvSpPr>
          <p:cNvPr id="969" name="Shape 969"/>
          <p:cNvSpPr/>
          <p:nvPr/>
        </p:nvSpPr>
        <p:spPr>
          <a:xfrm>
            <a:off x="11422633" y="5905499"/>
            <a:ext cx="4103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}</a:t>
            </a:r>
          </a:p>
        </p:txBody>
      </p:sp>
      <p:sp>
        <p:nvSpPr>
          <p:cNvPr id="970" name="Shape 970"/>
          <p:cNvSpPr/>
          <p:nvPr/>
        </p:nvSpPr>
        <p:spPr>
          <a:xfrm>
            <a:off x="1438916" y="6317088"/>
            <a:ext cx="60098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tagag, agagc, gagca, agcac</a:t>
            </a:r>
          </a:p>
        </p:txBody>
      </p:sp>
      <p:sp>
        <p:nvSpPr>
          <p:cNvPr id="971" name="Shape 971"/>
          <p:cNvSpPr/>
          <p:nvPr/>
        </p:nvSpPr>
        <p:spPr>
          <a:xfrm>
            <a:off x="8672454" y="6317088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972" name="Shape 972"/>
          <p:cNvSpPr/>
          <p:nvPr/>
        </p:nvSpPr>
        <p:spPr>
          <a:xfrm>
            <a:off x="10391703" y="6245525"/>
            <a:ext cx="1004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tactt</a:t>
            </a:r>
          </a:p>
        </p:txBody>
      </p:sp>
      <p:sp>
        <p:nvSpPr>
          <p:cNvPr id="973" name="Shape 973"/>
          <p:cNvSpPr/>
          <p:nvPr/>
        </p:nvSpPr>
        <p:spPr>
          <a:xfrm>
            <a:off x="6335500" y="5073203"/>
            <a:ext cx="1" cy="6477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2831933" y="6704438"/>
            <a:ext cx="159956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5912742" y="6704438"/>
            <a:ext cx="159956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1923058" y="7951048"/>
            <a:ext cx="91332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 i="1"/>
            </a:lvl1pPr>
          </a:lstStyle>
          <a:p>
            <a:r>
              <a:t>we can filter some l-mers in the set of (m-l+1) l-mers of Sn'' where the candidate motif got eliminated</a:t>
            </a:r>
          </a:p>
        </p:txBody>
      </p:sp>
      <p:sp>
        <p:nvSpPr>
          <p:cNvPr id="977" name="Shape 977"/>
          <p:cNvSpPr/>
          <p:nvPr/>
        </p:nvSpPr>
        <p:spPr>
          <a:xfrm>
            <a:off x="6570831" y="5130353"/>
            <a:ext cx="38292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l-mers in sequence Sn''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094113" y="6368901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1086128" y="757123"/>
            <a:ext cx="1080714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Faster Candidate Motif Elimination through Block Processing.</a:t>
            </a:r>
          </a:p>
        </p:txBody>
      </p:sp>
      <p:sp>
        <p:nvSpPr>
          <p:cNvPr id="981" name="Shape 981"/>
          <p:cNvSpPr/>
          <p:nvPr/>
        </p:nvSpPr>
        <p:spPr>
          <a:xfrm>
            <a:off x="1265728" y="3591790"/>
            <a:ext cx="10473344" cy="174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R="457200" indent="457200" defTabSz="457200">
              <a:lnSpc>
                <a:spcPct val="120000"/>
              </a:lnSpc>
              <a:defRPr sz="3200" i="1"/>
            </a:pPr>
            <a:r>
              <a:t>We now use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filtered</a:t>
            </a:r>
            <a:r>
              <a:t> set of l-mers over the original sequence for testing the remaining candidate motifs in the block.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1736948" y="4190999"/>
            <a:ext cx="953090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2. Pre-computation of Mismatch values for Hamming distance Computation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1736948" y="2031183"/>
            <a:ext cx="953090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2. Pre-computation of Mismatch values for Hamming distance Computation</a:t>
            </a:r>
            <a:endParaRPr sz="1200"/>
          </a:p>
        </p:txBody>
      </p:sp>
      <p:sp>
        <p:nvSpPr>
          <p:cNvPr id="11" name="Shape 762"/>
          <p:cNvSpPr/>
          <p:nvPr/>
        </p:nvSpPr>
        <p:spPr>
          <a:xfrm>
            <a:off x="2452909" y="3911599"/>
            <a:ext cx="7511182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dirty="0"/>
              <a:t>Example:</a:t>
            </a:r>
          </a:p>
          <a:p>
            <a:pPr algn="l"/>
            <a:endParaRPr dirty="0"/>
          </a:p>
          <a:p>
            <a:pPr algn="l"/>
            <a:r>
              <a:rPr i="1" dirty="0"/>
              <a:t>aacgt</a:t>
            </a:r>
            <a:r>
              <a:rPr dirty="0"/>
              <a:t>    maps to    0000011011</a:t>
            </a:r>
          </a:p>
          <a:p>
            <a:pPr algn="l">
              <a:lnSpc>
                <a:spcPct val="200000"/>
              </a:lnSpc>
            </a:pPr>
            <a:r>
              <a:rPr i="1" dirty="0"/>
              <a:t>tacgc</a:t>
            </a:r>
            <a:r>
              <a:rPr dirty="0"/>
              <a:t>    maps to    1100011001</a:t>
            </a:r>
          </a:p>
        </p:txBody>
      </p:sp>
      <p:sp>
        <p:nvSpPr>
          <p:cNvPr id="12" name="Shape 763"/>
          <p:cNvSpPr/>
          <p:nvPr/>
        </p:nvSpPr>
        <p:spPr>
          <a:xfrm>
            <a:off x="6343852" y="7289800"/>
            <a:ext cx="261957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" name="Shape 764"/>
          <p:cNvSpPr/>
          <p:nvPr/>
        </p:nvSpPr>
        <p:spPr>
          <a:xfrm>
            <a:off x="8463947" y="7639606"/>
            <a:ext cx="570620" cy="6096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Shape 765"/>
          <p:cNvSpPr/>
          <p:nvPr/>
        </p:nvSpPr>
        <p:spPr>
          <a:xfrm>
            <a:off x="6426154" y="7641418"/>
            <a:ext cx="474398" cy="60960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Shape 766"/>
          <p:cNvSpPr/>
          <p:nvPr/>
        </p:nvSpPr>
        <p:spPr>
          <a:xfrm>
            <a:off x="6367540" y="7601506"/>
            <a:ext cx="26563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1100000010</a:t>
            </a:r>
          </a:p>
        </p:txBody>
      </p:sp>
      <p:sp>
        <p:nvSpPr>
          <p:cNvPr id="16" name="Shape 767"/>
          <p:cNvSpPr/>
          <p:nvPr/>
        </p:nvSpPr>
        <p:spPr>
          <a:xfrm>
            <a:off x="3726829" y="7692146"/>
            <a:ext cx="245948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i="1"/>
            </a:lvl1pPr>
          </a:lstStyle>
          <a:p>
            <a:r>
              <a:rPr dirty="0"/>
              <a:t>XOR produces</a:t>
            </a:r>
          </a:p>
        </p:txBody>
      </p:sp>
      <p:sp>
        <p:nvSpPr>
          <p:cNvPr id="17" name="Shape 768"/>
          <p:cNvSpPr/>
          <p:nvPr/>
        </p:nvSpPr>
        <p:spPr>
          <a:xfrm>
            <a:off x="9165636" y="7692146"/>
            <a:ext cx="26611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i="1"/>
            </a:lvl1pPr>
          </a:lstStyle>
          <a:p>
            <a:r>
              <a:rPr dirty="0"/>
              <a:t>= 2 mismatches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1736948" y="2031183"/>
            <a:ext cx="953090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2. Pre-computation of Mismatch values for Hamming distance Computation</a:t>
            </a:r>
            <a:endParaRPr sz="1200"/>
          </a:p>
        </p:txBody>
      </p:sp>
      <p:sp>
        <p:nvSpPr>
          <p:cNvPr id="998" name="Shape 998"/>
          <p:cNvSpPr/>
          <p:nvPr/>
        </p:nvSpPr>
        <p:spPr>
          <a:xfrm>
            <a:off x="1265728" y="4760578"/>
            <a:ext cx="10473344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Originally, EMS-GT counts each pairs of bits in the XOR result for the Hamming distance computation.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1736948" y="2031183"/>
            <a:ext cx="953090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2. Pre-computation of Mismatch values for Hamming distance Computation</a:t>
            </a:r>
            <a:endParaRPr sz="1200"/>
          </a:p>
        </p:txBody>
      </p:sp>
      <p:sp>
        <p:nvSpPr>
          <p:cNvPr id="1002" name="Shape 1002"/>
          <p:cNvSpPr/>
          <p:nvPr/>
        </p:nvSpPr>
        <p:spPr>
          <a:xfrm>
            <a:off x="1265728" y="4486642"/>
            <a:ext cx="10473344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We can improve this by referring to a pre-computed mismatch count values instead of counting the pair of bits every Hamming distance computation.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/>
        </p:nvSpPr>
        <p:spPr>
          <a:xfrm>
            <a:off x="6645648" y="5104870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5305310" y="447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4670310" y="44881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3330948" y="447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3997210" y="447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2669572" y="447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2015034" y="447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619229" y="647700"/>
            <a:ext cx="1216937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Pre-computation of Mismatch values</a:t>
            </a:r>
            <a:endParaRPr sz="1200"/>
          </a:p>
        </p:txBody>
      </p:sp>
      <p:sp>
        <p:nvSpPr>
          <p:cNvPr id="1013" name="Shape 1013"/>
          <p:cNvSpPr/>
          <p:nvPr/>
        </p:nvSpPr>
        <p:spPr>
          <a:xfrm>
            <a:off x="7734935" y="4482570"/>
            <a:ext cx="1773131" cy="4381501"/>
          </a:xfrm>
          <a:prstGeom prst="rect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1853496" y="4514320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1010010111010000</a:t>
            </a:r>
          </a:p>
        </p:txBody>
      </p:sp>
      <p:sp>
        <p:nvSpPr>
          <p:cNvPr id="1015" name="Shape 1015"/>
          <p:cNvSpPr/>
          <p:nvPr/>
        </p:nvSpPr>
        <p:spPr>
          <a:xfrm>
            <a:off x="7734935" y="4482570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7734935" y="5104870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7734935" y="5727170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7734935" y="6349470"/>
            <a:ext cx="1773131" cy="622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8402246" y="4501620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6</a:t>
            </a:r>
          </a:p>
        </p:txBody>
      </p:sp>
      <p:sp>
        <p:nvSpPr>
          <p:cNvPr id="1020" name="Shape 1020"/>
          <p:cNvSpPr/>
          <p:nvPr/>
        </p:nvSpPr>
        <p:spPr>
          <a:xfrm>
            <a:off x="8414946" y="5136620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7</a:t>
            </a:r>
          </a:p>
        </p:txBody>
      </p:sp>
      <p:sp>
        <p:nvSpPr>
          <p:cNvPr id="1021" name="Shape 1021"/>
          <p:cNvSpPr/>
          <p:nvPr/>
        </p:nvSpPr>
        <p:spPr>
          <a:xfrm>
            <a:off x="8402246" y="5758920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7</a:t>
            </a:r>
          </a:p>
        </p:txBody>
      </p:sp>
      <p:sp>
        <p:nvSpPr>
          <p:cNvPr id="1022" name="Shape 1022"/>
          <p:cNvSpPr/>
          <p:nvPr/>
        </p:nvSpPr>
        <p:spPr>
          <a:xfrm>
            <a:off x="8414946" y="6393920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7</a:t>
            </a:r>
          </a:p>
        </p:txBody>
      </p:sp>
      <p:sp>
        <p:nvSpPr>
          <p:cNvPr id="1023" name="Shape 1023"/>
          <p:cNvSpPr/>
          <p:nvPr/>
        </p:nvSpPr>
        <p:spPr>
          <a:xfrm>
            <a:off x="8438405" y="7028920"/>
            <a:ext cx="253820" cy="97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1024" name="Shape 1024"/>
          <p:cNvSpPr/>
          <p:nvPr/>
        </p:nvSpPr>
        <p:spPr>
          <a:xfrm>
            <a:off x="7734935" y="3394542"/>
            <a:ext cx="1773131" cy="108802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8481890" y="3311176"/>
            <a:ext cx="253821" cy="975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30000"/>
              </a:lnSpc>
            </a:lvl1pPr>
          </a:lstStyle>
          <a:p>
            <a:r>
              <a:t>...</a:t>
            </a:r>
          </a:p>
        </p:txBody>
      </p:sp>
      <p:sp>
        <p:nvSpPr>
          <p:cNvPr id="1026" name="Shape 1026"/>
          <p:cNvSpPr/>
          <p:nvPr/>
        </p:nvSpPr>
        <p:spPr>
          <a:xfrm>
            <a:off x="5305310" y="5110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4670310" y="51231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3330948" y="5110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3997210" y="5110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2669572" y="5110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2015034" y="5110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6626110" y="5739870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5305310" y="574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4650772" y="57581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3311410" y="574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3997210" y="574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2689110" y="574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2015034" y="5745403"/>
            <a:ext cx="556719" cy="58501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5965710" y="6374870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5266234" y="6380404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x="4650772" y="6393104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3311410" y="6380404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3997210" y="6380404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2689110" y="6380404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2015034" y="6380404"/>
            <a:ext cx="556719" cy="585017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9870996" y="4552012"/>
            <a:ext cx="110286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42448</a:t>
            </a:r>
          </a:p>
        </p:txBody>
      </p:sp>
      <p:sp>
        <p:nvSpPr>
          <p:cNvPr id="1050" name="Shape 1050"/>
          <p:cNvSpPr/>
          <p:nvPr/>
        </p:nvSpPr>
        <p:spPr>
          <a:xfrm>
            <a:off x="9843120" y="5162020"/>
            <a:ext cx="110286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42449</a:t>
            </a:r>
          </a:p>
        </p:txBody>
      </p:sp>
      <p:sp>
        <p:nvSpPr>
          <p:cNvPr id="1051" name="Shape 1051"/>
          <p:cNvSpPr/>
          <p:nvPr/>
        </p:nvSpPr>
        <p:spPr>
          <a:xfrm>
            <a:off x="9843120" y="5797020"/>
            <a:ext cx="110286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42450</a:t>
            </a:r>
          </a:p>
        </p:txBody>
      </p:sp>
      <p:sp>
        <p:nvSpPr>
          <p:cNvPr id="1052" name="Shape 1052"/>
          <p:cNvSpPr/>
          <p:nvPr/>
        </p:nvSpPr>
        <p:spPr>
          <a:xfrm>
            <a:off x="9881220" y="6432019"/>
            <a:ext cx="110286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42451</a:t>
            </a:r>
          </a:p>
        </p:txBody>
      </p:sp>
      <p:sp>
        <p:nvSpPr>
          <p:cNvPr id="1053" name="Shape 1053"/>
          <p:cNvSpPr/>
          <p:nvPr/>
        </p:nvSpPr>
        <p:spPr>
          <a:xfrm>
            <a:off x="1265728" y="2200742"/>
            <a:ext cx="104733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The pre-computed array of mismatch values lookup</a:t>
            </a:r>
          </a:p>
        </p:txBody>
      </p:sp>
      <p:sp>
        <p:nvSpPr>
          <p:cNvPr id="52" name="Shape 1032"/>
          <p:cNvSpPr/>
          <p:nvPr/>
        </p:nvSpPr>
        <p:spPr>
          <a:xfrm>
            <a:off x="1853496" y="5149320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rPr dirty="0"/>
              <a:t>1010010111010001</a:t>
            </a:r>
          </a:p>
        </p:txBody>
      </p:sp>
      <p:sp>
        <p:nvSpPr>
          <p:cNvPr id="53" name="Shape 1040"/>
          <p:cNvSpPr/>
          <p:nvPr/>
        </p:nvSpPr>
        <p:spPr>
          <a:xfrm>
            <a:off x="1853496" y="5784320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rPr dirty="0"/>
              <a:t>1010010111010010</a:t>
            </a:r>
          </a:p>
        </p:txBody>
      </p:sp>
      <p:sp>
        <p:nvSpPr>
          <p:cNvPr id="54" name="Shape 1048"/>
          <p:cNvSpPr/>
          <p:nvPr/>
        </p:nvSpPr>
        <p:spPr>
          <a:xfrm>
            <a:off x="1934840" y="6416591"/>
            <a:ext cx="531209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rPr dirty="0" smtClean="0"/>
              <a:t>1010010111010</a:t>
            </a:r>
            <a:r>
              <a:rPr lang="en-US" dirty="0" smtClean="0"/>
              <a:t>1</a:t>
            </a:r>
            <a:r>
              <a:rPr dirty="0" smtClean="0"/>
              <a:t>00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619229" y="647700"/>
            <a:ext cx="1216937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Pre-computation of Mismatch values</a:t>
            </a:r>
            <a:endParaRPr sz="1200"/>
          </a:p>
        </p:txBody>
      </p:sp>
      <p:sp>
        <p:nvSpPr>
          <p:cNvPr id="1057" name="Shape 1057"/>
          <p:cNvSpPr/>
          <p:nvPr/>
        </p:nvSpPr>
        <p:spPr>
          <a:xfrm>
            <a:off x="1086128" y="1863959"/>
            <a:ext cx="108071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Improved Hamming distance computation:</a:t>
            </a:r>
          </a:p>
        </p:txBody>
      </p:sp>
      <p:sp>
        <p:nvSpPr>
          <p:cNvPr id="1058" name="Shape 1058"/>
          <p:cNvSpPr/>
          <p:nvPr/>
        </p:nvSpPr>
        <p:spPr>
          <a:xfrm>
            <a:off x="1272151" y="4003147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1010010111010000</a:t>
            </a:r>
          </a:p>
        </p:txBody>
      </p:sp>
      <p:sp>
        <p:nvSpPr>
          <p:cNvPr id="1059" name="Shape 1059"/>
          <p:cNvSpPr/>
          <p:nvPr/>
        </p:nvSpPr>
        <p:spPr>
          <a:xfrm>
            <a:off x="6593833" y="4003147"/>
            <a:ext cx="53934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1010010111010011</a:t>
            </a:r>
          </a:p>
        </p:txBody>
      </p:sp>
      <p:sp>
        <p:nvSpPr>
          <p:cNvPr id="1060" name="Shape 1060"/>
          <p:cNvSpPr/>
          <p:nvPr/>
        </p:nvSpPr>
        <p:spPr>
          <a:xfrm>
            <a:off x="1266818" y="2987625"/>
            <a:ext cx="1087419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i="1"/>
            </a:lvl1pPr>
          </a:lstStyle>
          <a:p>
            <a:r>
              <a:t>Example: Given a pre-computed values up to 16-bits and an XOR result: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/>
          <p:nvPr/>
        </p:nvSpPr>
        <p:spPr>
          <a:xfrm>
            <a:off x="6653349" y="5458344"/>
            <a:ext cx="5249005" cy="76731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1118169" y="5471044"/>
            <a:ext cx="5249005" cy="76731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619229" y="647700"/>
            <a:ext cx="1216937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Pre-computation of Mismatch values</a:t>
            </a:r>
            <a:endParaRPr sz="1200"/>
          </a:p>
        </p:txBody>
      </p:sp>
      <p:sp>
        <p:nvSpPr>
          <p:cNvPr id="1066" name="Shape 1066"/>
          <p:cNvSpPr/>
          <p:nvPr/>
        </p:nvSpPr>
        <p:spPr>
          <a:xfrm>
            <a:off x="1086128" y="1863959"/>
            <a:ext cx="108071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Improved Hamming distance computation: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272151" y="4003147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1010010111010000</a:t>
            </a:r>
          </a:p>
        </p:txBody>
      </p:sp>
      <p:sp>
        <p:nvSpPr>
          <p:cNvPr id="1068" name="Shape 1068"/>
          <p:cNvSpPr/>
          <p:nvPr/>
        </p:nvSpPr>
        <p:spPr>
          <a:xfrm>
            <a:off x="6593833" y="4003147"/>
            <a:ext cx="53934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1010010111010011</a:t>
            </a:r>
          </a:p>
        </p:txBody>
      </p:sp>
      <p:sp>
        <p:nvSpPr>
          <p:cNvPr id="1069" name="Shape 1069"/>
          <p:cNvSpPr/>
          <p:nvPr/>
        </p:nvSpPr>
        <p:spPr>
          <a:xfrm>
            <a:off x="6489700" y="4621724"/>
            <a:ext cx="0" cy="584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1038930" y="5575300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1010010111010000</a:t>
            </a:r>
          </a:p>
        </p:txBody>
      </p:sp>
      <p:sp>
        <p:nvSpPr>
          <p:cNvPr id="1071" name="Shape 1071"/>
          <p:cNvSpPr/>
          <p:nvPr/>
        </p:nvSpPr>
        <p:spPr>
          <a:xfrm>
            <a:off x="6593833" y="5527147"/>
            <a:ext cx="53934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1010010111010011</a:t>
            </a:r>
          </a:p>
        </p:txBody>
      </p:sp>
      <p:sp>
        <p:nvSpPr>
          <p:cNvPr id="1072" name="Shape 1072"/>
          <p:cNvSpPr/>
          <p:nvPr/>
        </p:nvSpPr>
        <p:spPr>
          <a:xfrm>
            <a:off x="1266818" y="2987625"/>
            <a:ext cx="1087419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i="1"/>
            </a:lvl1pPr>
          </a:lstStyle>
          <a:p>
            <a:r>
              <a:t>Example: Given a pre-computed values up to 16-bits and an XOR result: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49305" y="4237444"/>
            <a:ext cx="11506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Definition of terms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/>
        </p:nvSpPr>
        <p:spPr>
          <a:xfrm>
            <a:off x="6653349" y="5458344"/>
            <a:ext cx="5249005" cy="76731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1118169" y="5471044"/>
            <a:ext cx="5249005" cy="76731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619229" y="647700"/>
            <a:ext cx="1216937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Pre-computation of Mismatch values</a:t>
            </a:r>
            <a:endParaRPr sz="1200"/>
          </a:p>
        </p:txBody>
      </p:sp>
      <p:sp>
        <p:nvSpPr>
          <p:cNvPr id="1078" name="Shape 1078"/>
          <p:cNvSpPr/>
          <p:nvPr/>
        </p:nvSpPr>
        <p:spPr>
          <a:xfrm>
            <a:off x="1086128" y="1863959"/>
            <a:ext cx="108071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Improved Hamming distance computation:</a:t>
            </a:r>
          </a:p>
        </p:txBody>
      </p:sp>
      <p:sp>
        <p:nvSpPr>
          <p:cNvPr id="1079" name="Shape 1079"/>
          <p:cNvSpPr/>
          <p:nvPr/>
        </p:nvSpPr>
        <p:spPr>
          <a:xfrm>
            <a:off x="1272151" y="4003147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1010010111010000</a:t>
            </a:r>
          </a:p>
        </p:txBody>
      </p:sp>
      <p:sp>
        <p:nvSpPr>
          <p:cNvPr id="1080" name="Shape 1080"/>
          <p:cNvSpPr/>
          <p:nvPr/>
        </p:nvSpPr>
        <p:spPr>
          <a:xfrm>
            <a:off x="6593833" y="4003147"/>
            <a:ext cx="53934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1010010111010011</a:t>
            </a:r>
          </a:p>
        </p:txBody>
      </p:sp>
      <p:sp>
        <p:nvSpPr>
          <p:cNvPr id="1081" name="Shape 1081"/>
          <p:cNvSpPr/>
          <p:nvPr/>
        </p:nvSpPr>
        <p:spPr>
          <a:xfrm>
            <a:off x="6489700" y="4621724"/>
            <a:ext cx="0" cy="584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1038930" y="5575300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1010010111010000</a:t>
            </a:r>
          </a:p>
        </p:txBody>
      </p:sp>
      <p:sp>
        <p:nvSpPr>
          <p:cNvPr id="1083" name="Shape 1083"/>
          <p:cNvSpPr/>
          <p:nvPr/>
        </p:nvSpPr>
        <p:spPr>
          <a:xfrm>
            <a:off x="6593833" y="5527147"/>
            <a:ext cx="53934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1010010111010011</a:t>
            </a:r>
          </a:p>
        </p:txBody>
      </p:sp>
      <p:sp>
        <p:nvSpPr>
          <p:cNvPr id="1084" name="Shape 1084"/>
          <p:cNvSpPr/>
          <p:nvPr/>
        </p:nvSpPr>
        <p:spPr>
          <a:xfrm>
            <a:off x="1266818" y="2987625"/>
            <a:ext cx="1087419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i="1"/>
            </a:lvl1pPr>
          </a:lstStyle>
          <a:p>
            <a:r>
              <a:t>Example: Given a pre-computed values up to 16-bits and an XOR result: </a:t>
            </a:r>
          </a:p>
        </p:txBody>
      </p:sp>
      <p:sp>
        <p:nvSpPr>
          <p:cNvPr id="1085" name="Shape 1085"/>
          <p:cNvSpPr/>
          <p:nvPr/>
        </p:nvSpPr>
        <p:spPr>
          <a:xfrm>
            <a:off x="9290551" y="6466079"/>
            <a:ext cx="1" cy="584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9093599" y="7087504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6653349" y="5458344"/>
            <a:ext cx="5249005" cy="76731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1118169" y="5471044"/>
            <a:ext cx="5249005" cy="767312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619229" y="647700"/>
            <a:ext cx="1216937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Pre-computation of Mismatch values</a:t>
            </a:r>
            <a:endParaRPr sz="1200"/>
          </a:p>
        </p:txBody>
      </p:sp>
      <p:sp>
        <p:nvSpPr>
          <p:cNvPr id="1092" name="Shape 1092"/>
          <p:cNvSpPr/>
          <p:nvPr/>
        </p:nvSpPr>
        <p:spPr>
          <a:xfrm>
            <a:off x="1086128" y="1863959"/>
            <a:ext cx="108071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Improved Hamming distance computation:</a:t>
            </a:r>
          </a:p>
        </p:txBody>
      </p:sp>
      <p:sp>
        <p:nvSpPr>
          <p:cNvPr id="1093" name="Shape 1093"/>
          <p:cNvSpPr/>
          <p:nvPr/>
        </p:nvSpPr>
        <p:spPr>
          <a:xfrm>
            <a:off x="1272151" y="4003147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1010010111010000</a:t>
            </a:r>
          </a:p>
        </p:txBody>
      </p:sp>
      <p:sp>
        <p:nvSpPr>
          <p:cNvPr id="1094" name="Shape 1094"/>
          <p:cNvSpPr/>
          <p:nvPr/>
        </p:nvSpPr>
        <p:spPr>
          <a:xfrm>
            <a:off x="6593833" y="4003147"/>
            <a:ext cx="53934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1010010111010011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489700" y="4621724"/>
            <a:ext cx="0" cy="584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96" name="Shape 1096"/>
          <p:cNvSpPr/>
          <p:nvPr/>
        </p:nvSpPr>
        <p:spPr>
          <a:xfrm>
            <a:off x="1038930" y="5575300"/>
            <a:ext cx="53934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1010010111010000</a:t>
            </a:r>
          </a:p>
        </p:txBody>
      </p:sp>
      <p:sp>
        <p:nvSpPr>
          <p:cNvPr id="1097" name="Shape 1097"/>
          <p:cNvSpPr/>
          <p:nvPr/>
        </p:nvSpPr>
        <p:spPr>
          <a:xfrm>
            <a:off x="6593833" y="5527147"/>
            <a:ext cx="53934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000" spc="929"/>
            </a:lvl1pPr>
          </a:lstStyle>
          <a:p>
            <a:r>
              <a:t>1010010111010011</a:t>
            </a:r>
          </a:p>
        </p:txBody>
      </p:sp>
      <p:sp>
        <p:nvSpPr>
          <p:cNvPr id="1098" name="Shape 1098"/>
          <p:cNvSpPr/>
          <p:nvPr/>
        </p:nvSpPr>
        <p:spPr>
          <a:xfrm>
            <a:off x="1266818" y="2987625"/>
            <a:ext cx="1087419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i="1"/>
            </a:lvl1pPr>
          </a:lstStyle>
          <a:p>
            <a:r>
              <a:t>Example: Given a pre-computed values up to 16-bits and an XOR result: </a:t>
            </a:r>
          </a:p>
        </p:txBody>
      </p:sp>
      <p:sp>
        <p:nvSpPr>
          <p:cNvPr id="1099" name="Shape 1099"/>
          <p:cNvSpPr/>
          <p:nvPr/>
        </p:nvSpPr>
        <p:spPr>
          <a:xfrm>
            <a:off x="9290551" y="6466079"/>
            <a:ext cx="1" cy="584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3742671" y="6466079"/>
            <a:ext cx="1" cy="5842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3558419" y="7163704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</a:t>
            </a:r>
          </a:p>
        </p:txBody>
      </p:sp>
      <p:sp>
        <p:nvSpPr>
          <p:cNvPr id="1102" name="Shape 1102"/>
          <p:cNvSpPr/>
          <p:nvPr/>
        </p:nvSpPr>
        <p:spPr>
          <a:xfrm>
            <a:off x="9093599" y="7087504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7</a:t>
            </a:r>
          </a:p>
        </p:txBody>
      </p:sp>
      <p:sp>
        <p:nvSpPr>
          <p:cNvPr id="1103" name="Shape 1103"/>
          <p:cNvSpPr/>
          <p:nvPr/>
        </p:nvSpPr>
        <p:spPr>
          <a:xfrm>
            <a:off x="3230091" y="8354448"/>
            <a:ext cx="21734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 + 7 = 13</a:t>
            </a:r>
          </a:p>
        </p:txBody>
      </p:sp>
      <p:sp>
        <p:nvSpPr>
          <p:cNvPr id="1104" name="Shape 1104"/>
          <p:cNvSpPr/>
          <p:nvPr/>
        </p:nvSpPr>
        <p:spPr>
          <a:xfrm>
            <a:off x="5675941" y="8411596"/>
            <a:ext cx="4501802" cy="53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the hamming distance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749305" y="4237444"/>
            <a:ext cx="11506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Methods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846468" y="629282"/>
            <a:ext cx="953090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Methods</a:t>
            </a:r>
            <a:endParaRPr sz="1200"/>
          </a:p>
        </p:txBody>
      </p:sp>
      <p:sp>
        <p:nvSpPr>
          <p:cNvPr id="1111" name="Shape 1111"/>
          <p:cNvSpPr/>
          <p:nvPr/>
        </p:nvSpPr>
        <p:spPr>
          <a:xfrm>
            <a:off x="815353" y="2233215"/>
            <a:ext cx="110402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Dataset</a:t>
            </a:r>
          </a:p>
        </p:txBody>
      </p:sp>
      <p:sp>
        <p:nvSpPr>
          <p:cNvPr id="1112" name="Shape 1112"/>
          <p:cNvSpPr/>
          <p:nvPr/>
        </p:nvSpPr>
        <p:spPr>
          <a:xfrm>
            <a:off x="1098828" y="3659004"/>
            <a:ext cx="10473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i="1"/>
            </a:lvl1pPr>
          </a:lstStyle>
          <a:p>
            <a:r>
              <a:t>20 DNA sequences (n)</a:t>
            </a:r>
          </a:p>
        </p:txBody>
      </p:sp>
      <p:sp>
        <p:nvSpPr>
          <p:cNvPr id="1113" name="Shape 1113"/>
          <p:cNvSpPr/>
          <p:nvPr/>
        </p:nvSpPr>
        <p:spPr>
          <a:xfrm>
            <a:off x="1098828" y="5084965"/>
            <a:ext cx="10473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i="1"/>
            </a:lvl1pPr>
          </a:lstStyle>
          <a:p>
            <a:r>
              <a:t>each sequence is 600 characters long (m)</a:t>
            </a:r>
          </a:p>
        </p:txBody>
      </p:sp>
      <p:sp>
        <p:nvSpPr>
          <p:cNvPr id="1114" name="Shape 1114"/>
          <p:cNvSpPr/>
          <p:nvPr/>
        </p:nvSpPr>
        <p:spPr>
          <a:xfrm>
            <a:off x="1265728" y="6660786"/>
            <a:ext cx="10473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i="1"/>
            </a:lvl1pPr>
          </a:lstStyle>
          <a:p>
            <a:r>
              <a:t>used (l, d)-challenge instances, where l &lt; 18.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846468" y="629282"/>
            <a:ext cx="953090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Methods</a:t>
            </a:r>
            <a:endParaRPr sz="1200"/>
          </a:p>
        </p:txBody>
      </p:sp>
      <p:sp>
        <p:nvSpPr>
          <p:cNvPr id="1118" name="Shape 1118"/>
          <p:cNvSpPr/>
          <p:nvPr/>
        </p:nvSpPr>
        <p:spPr>
          <a:xfrm>
            <a:off x="969895" y="2298964"/>
            <a:ext cx="110650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Evaluation</a:t>
            </a:r>
          </a:p>
        </p:txBody>
      </p:sp>
      <p:sp>
        <p:nvSpPr>
          <p:cNvPr id="1119" name="Shape 1119"/>
          <p:cNvSpPr/>
          <p:nvPr/>
        </p:nvSpPr>
        <p:spPr>
          <a:xfrm>
            <a:off x="1875118" y="3790839"/>
            <a:ext cx="9254565" cy="2613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R="457200" indent="457200" defTabSz="457200">
              <a:lnSpc>
                <a:spcPct val="120000"/>
              </a:lnSpc>
              <a:defRPr i="1"/>
            </a:pPr>
            <a:r>
              <a:t>Runtime evaluation of EMS-GT, qPMS9 and EMS-GT2 using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(9, 2), (11, 3), (13, 4), (15, 5) and (17, 6) </a:t>
            </a:r>
            <a:r>
              <a:t>challenge instances over 20 iterations each.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749305" y="4237444"/>
            <a:ext cx="115061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Performance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25" name="Shape 1125"/>
          <p:cNvSpPr/>
          <p:nvPr/>
        </p:nvSpPr>
        <p:spPr>
          <a:xfrm>
            <a:off x="928314" y="755650"/>
            <a:ext cx="1186029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Performance:</a:t>
            </a:r>
          </a:p>
        </p:txBody>
      </p:sp>
      <p:graphicFrame>
        <p:nvGraphicFramePr>
          <p:cNvPr id="1126" name="Table 1126"/>
          <p:cNvGraphicFramePr/>
          <p:nvPr/>
        </p:nvGraphicFramePr>
        <p:xfrm>
          <a:off x="1979060" y="2961924"/>
          <a:ext cx="9046678" cy="6029454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1319946"/>
                <a:gridCol w="2477389"/>
                <a:gridCol w="2541268"/>
                <a:gridCol w="2708075"/>
              </a:tblGrid>
              <a:tr h="100490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qPMS9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EMS-GT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EMS-GT2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00490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i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(9, 2)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0.60 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0.04 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0.05 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0490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i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(11, 3)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1.26 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 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0.26 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0490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i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(13, 4)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4.58 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1.03 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0.82 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0490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i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(15, 5)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25.73 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12.39 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10.43 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0490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i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(17, 6)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123.17 s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143.87 s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111.22 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7" name="Shape 1127"/>
          <p:cNvSpPr/>
          <p:nvPr/>
        </p:nvSpPr>
        <p:spPr>
          <a:xfrm>
            <a:off x="1265728" y="1868312"/>
            <a:ext cx="1047334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indent="457200" defTabSz="457200">
              <a:lnSpc>
                <a:spcPct val="120000"/>
              </a:lnSpc>
              <a:defRPr sz="3200" i="1"/>
            </a:lvl1pPr>
          </a:lstStyle>
          <a:p>
            <a:r>
              <a:t>Experimentation Results: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928314" y="755650"/>
            <a:ext cx="1186029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r>
              <a:t>Conclusions:</a:t>
            </a:r>
          </a:p>
        </p:txBody>
      </p:sp>
      <p:sp>
        <p:nvSpPr>
          <p:cNvPr id="1131" name="Shape 1131"/>
          <p:cNvSpPr/>
          <p:nvPr/>
        </p:nvSpPr>
        <p:spPr>
          <a:xfrm>
            <a:off x="1998979" y="2388405"/>
            <a:ext cx="90068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/>
            </a:pPr>
            <a:r>
              <a:t>EMS-GT2 is efficient in finding short motifs </a:t>
            </a:r>
          </a:p>
          <a:p>
            <a:pPr>
              <a:defRPr i="1"/>
            </a:pPr>
            <a:r>
              <a:t>where l &lt; 18 </a:t>
            </a:r>
          </a:p>
        </p:txBody>
      </p:sp>
      <p:sp>
        <p:nvSpPr>
          <p:cNvPr id="1132" name="Shape 1132"/>
          <p:cNvSpPr/>
          <p:nvPr/>
        </p:nvSpPr>
        <p:spPr>
          <a:xfrm>
            <a:off x="1460709" y="4605361"/>
            <a:ext cx="1008338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/>
            </a:pPr>
            <a:r>
              <a:t>EMS-GT2 proved its competitiveness by beating qPMS9 in all (l, d)-challenge instances </a:t>
            </a:r>
          </a:p>
          <a:p>
            <a:pPr>
              <a:defRPr i="1"/>
            </a:pPr>
            <a:r>
              <a:t>where l &lt; 18.</a:t>
            </a:r>
          </a:p>
        </p:txBody>
      </p:sp>
      <p:sp>
        <p:nvSpPr>
          <p:cNvPr id="1133" name="Shape 1133"/>
          <p:cNvSpPr/>
          <p:nvPr/>
        </p:nvSpPr>
        <p:spPr>
          <a:xfrm>
            <a:off x="1460709" y="7368416"/>
            <a:ext cx="100833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In practice, motifs are typically 10 base pairs.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854858" y="680759"/>
            <a:ext cx="32548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Definition of Terms</a:t>
            </a:r>
          </a:p>
        </p:txBody>
      </p:sp>
      <p:sp>
        <p:nvSpPr>
          <p:cNvPr id="183" name="Shape 183"/>
          <p:cNvSpPr/>
          <p:nvPr/>
        </p:nvSpPr>
        <p:spPr>
          <a:xfrm>
            <a:off x="5643226" y="3611081"/>
            <a:ext cx="13845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i="1"/>
              <a:t>l</a:t>
            </a:r>
            <a:r>
              <a:t>-mer:</a:t>
            </a:r>
          </a:p>
        </p:txBody>
      </p:sp>
      <p:sp>
        <p:nvSpPr>
          <p:cNvPr id="184" name="Shape 184"/>
          <p:cNvSpPr/>
          <p:nvPr/>
        </p:nvSpPr>
        <p:spPr>
          <a:xfrm>
            <a:off x="2629292" y="4347339"/>
            <a:ext cx="7746216" cy="116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3200"/>
            </a:pPr>
            <a:r>
              <a:t>- a string of length </a:t>
            </a:r>
            <a:r>
              <a:rPr i="1"/>
              <a:t>l  </a:t>
            </a:r>
            <a:r>
              <a:t>in the alphabet Σ</a:t>
            </a:r>
          </a:p>
          <a:p>
            <a:pPr algn="l">
              <a:lnSpc>
                <a:spcPct val="120000"/>
              </a:lnSpc>
              <a:defRPr sz="3200" i="1"/>
            </a:pPr>
            <a:r>
              <a:t>in this context we use Σ = {a, c, g, t} </a:t>
            </a:r>
          </a:p>
        </p:txBody>
      </p:sp>
      <p:sp>
        <p:nvSpPr>
          <p:cNvPr id="185" name="Shape 185"/>
          <p:cNvSpPr/>
          <p:nvPr/>
        </p:nvSpPr>
        <p:spPr>
          <a:xfrm>
            <a:off x="802995" y="1442426"/>
            <a:ext cx="1106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3037</Words>
  <Application>Microsoft Macintosh PowerPoint</Application>
  <PresentationFormat>Custom</PresentationFormat>
  <Paragraphs>597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White</vt:lpstr>
      <vt:lpstr>EMS-GT2: An Improved Exact Solution for the  (l, d)-Planted Motif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EMS-GT2: An Improved Exact Solution for the  (l, d)-Planted Motif Problem </dc:title>
  <cp:lastModifiedBy>Mark Ronquillo</cp:lastModifiedBy>
  <cp:revision>13</cp:revision>
  <dcterms:modified xsi:type="dcterms:W3CDTF">2016-08-29T00:43:16Z</dcterms:modified>
</cp:coreProperties>
</file>