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72"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Titles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Product Owner</c:v>
                </c:pt>
                <c:pt idx="1">
                  <c:v>Scrum Master</c:v>
                </c:pt>
                <c:pt idx="2">
                  <c:v>Developer</c:v>
                </c:pt>
                <c:pt idx="3">
                  <c:v>Tester</c:v>
                </c:pt>
              </c:strCache>
            </c:strRef>
          </c:cat>
          <c:val>
            <c:numRef>
              <c:f>Sheet1!$B$2:$B$5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5FB7-4D00-B967-2C7BF23FD95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593B2F6-3689-4DF2-BB2A-A6D8ABBB7350}" type="datetimeFigureOut">
              <a:rPr lang="en-US" smtClean="0"/>
              <a:t>2/16/2021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227690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3B2F6-3689-4DF2-BB2A-A6D8ABBB7350}"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282902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93B2F6-3689-4DF2-BB2A-A6D8ABBB7350}"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87798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93B2F6-3689-4DF2-BB2A-A6D8ABBB7350}"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3020342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93B2F6-3689-4DF2-BB2A-A6D8ABBB7350}"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2141932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93B2F6-3689-4DF2-BB2A-A6D8ABBB7350}"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4135151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93B2F6-3689-4DF2-BB2A-A6D8ABBB7350}" type="datetimeFigureOut">
              <a:rPr lang="en-US" smtClean="0"/>
              <a:t>2/16/2021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1711795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593B2F6-3689-4DF2-BB2A-A6D8ABBB7350}"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1337819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593B2F6-3689-4DF2-BB2A-A6D8ABBB7350}"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54089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3B2F6-3689-4DF2-BB2A-A6D8ABBB7350}"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234197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93B2F6-3689-4DF2-BB2A-A6D8ABBB7350}"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228641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93B2F6-3689-4DF2-BB2A-A6D8ABBB7350}"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378845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93B2F6-3689-4DF2-BB2A-A6D8ABBB7350}"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319907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93B2F6-3689-4DF2-BB2A-A6D8ABBB7350}" type="datetimeFigureOut">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93012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3B2F6-3689-4DF2-BB2A-A6D8ABBB7350}" type="datetimeFigureOut">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260489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3B2F6-3689-4DF2-BB2A-A6D8ABBB7350}"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334548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3B2F6-3689-4DF2-BB2A-A6D8ABBB7350}"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F3E229-4323-44ED-90E5-7738AD6C7030}" type="slidenum">
              <a:rPr lang="en-US" smtClean="0"/>
              <a:t>‹#›</a:t>
            </a:fld>
            <a:endParaRPr lang="en-US"/>
          </a:p>
        </p:txBody>
      </p:sp>
    </p:spTree>
    <p:extLst>
      <p:ext uri="{BB962C8B-B14F-4D97-AF65-F5344CB8AC3E}">
        <p14:creationId xmlns:p14="http://schemas.microsoft.com/office/powerpoint/2010/main" val="233215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593B2F6-3689-4DF2-BB2A-A6D8ABBB7350}" type="datetimeFigureOut">
              <a:rPr lang="en-US" smtClean="0"/>
              <a:t>2/16/2021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5F3E229-4323-44ED-90E5-7738AD6C7030}" type="slidenum">
              <a:rPr lang="en-US" smtClean="0"/>
              <a:t>‹#›</a:t>
            </a:fld>
            <a:endParaRPr lang="en-US"/>
          </a:p>
        </p:txBody>
      </p:sp>
    </p:spTree>
    <p:extLst>
      <p:ext uri="{BB962C8B-B14F-4D97-AF65-F5344CB8AC3E}">
        <p14:creationId xmlns:p14="http://schemas.microsoft.com/office/powerpoint/2010/main" val="17974865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22C9-84ED-4020-96FB-71076411ADC9}"/>
              </a:ext>
            </a:extLst>
          </p:cNvPr>
          <p:cNvSpPr>
            <a:spLocks noGrp="1"/>
          </p:cNvSpPr>
          <p:nvPr>
            <p:ph type="ctrTitle"/>
          </p:nvPr>
        </p:nvSpPr>
        <p:spPr>
          <a:xfrm>
            <a:off x="1154955" y="1056443"/>
            <a:ext cx="8825658" cy="1899821"/>
          </a:xfrm>
        </p:spPr>
        <p:txBody>
          <a:bodyPr/>
          <a:lstStyle/>
          <a:p>
            <a:pPr algn="r"/>
            <a:r>
              <a:rPr lang="en-US" sz="9600" dirty="0">
                <a:latin typeface="Biome" panose="020B0502040204020203" pitchFamily="34" charset="0"/>
                <a:cs typeface="Biome" panose="020B0502040204020203" pitchFamily="34" charset="0"/>
              </a:rPr>
              <a:t>Agile</a:t>
            </a:r>
          </a:p>
        </p:txBody>
      </p:sp>
      <p:sp>
        <p:nvSpPr>
          <p:cNvPr id="3" name="Subtitle 2">
            <a:extLst>
              <a:ext uri="{FF2B5EF4-FFF2-40B4-BE49-F238E27FC236}">
                <a16:creationId xmlns:a16="http://schemas.microsoft.com/office/drawing/2014/main" id="{156DA071-2355-48AE-B4BC-5435944252CB}"/>
              </a:ext>
            </a:extLst>
          </p:cNvPr>
          <p:cNvSpPr>
            <a:spLocks noGrp="1"/>
          </p:cNvSpPr>
          <p:nvPr>
            <p:ph type="subTitle" idx="1"/>
          </p:nvPr>
        </p:nvSpPr>
        <p:spPr>
          <a:xfrm>
            <a:off x="1154955" y="3338004"/>
            <a:ext cx="8825658" cy="563733"/>
          </a:xfrm>
        </p:spPr>
        <p:txBody>
          <a:bodyPr/>
          <a:lstStyle/>
          <a:p>
            <a:pPr algn="r"/>
            <a:r>
              <a:rPr lang="en-US" dirty="0">
                <a:latin typeface="Biome" panose="020B0503030204020804" pitchFamily="34" charset="0"/>
                <a:cs typeface="Biome" panose="020B0503030204020804" pitchFamily="34" charset="0"/>
              </a:rPr>
              <a:t>SNHU Travel Web Development Team</a:t>
            </a:r>
          </a:p>
        </p:txBody>
      </p:sp>
    </p:spTree>
    <p:extLst>
      <p:ext uri="{BB962C8B-B14F-4D97-AF65-F5344CB8AC3E}">
        <p14:creationId xmlns:p14="http://schemas.microsoft.com/office/powerpoint/2010/main" val="29879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E757-3848-4A41-9E14-AB4ADC8F8C30}"/>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Testing</a:t>
            </a:r>
          </a:p>
        </p:txBody>
      </p:sp>
      <p:sp>
        <p:nvSpPr>
          <p:cNvPr id="3" name="Content Placeholder 2">
            <a:extLst>
              <a:ext uri="{FF2B5EF4-FFF2-40B4-BE49-F238E27FC236}">
                <a16:creationId xmlns:a16="http://schemas.microsoft.com/office/drawing/2014/main" id="{291630F9-E086-4A78-98BF-65DC2D4C79ED}"/>
              </a:ext>
            </a:extLst>
          </p:cNvPr>
          <p:cNvSpPr>
            <a:spLocks noGrp="1"/>
          </p:cNvSpPr>
          <p:nvPr>
            <p:ph idx="1"/>
          </p:nvPr>
        </p:nvSpPr>
        <p:spPr>
          <a:xfrm>
            <a:off x="5231704" y="2530256"/>
            <a:ext cx="5853830" cy="4121063"/>
          </a:xfrm>
        </p:spPr>
        <p:txBody>
          <a:bodyPr>
            <a:normAutofit/>
          </a:bodyPr>
          <a:lstStyle/>
          <a:p>
            <a:r>
              <a:rPr lang="en-US" sz="3200" dirty="0">
                <a:latin typeface="Biome" panose="020B0503030204020804" pitchFamily="34" charset="0"/>
                <a:cs typeface="Biome" panose="020B0503030204020804" pitchFamily="34" charset="0"/>
              </a:rPr>
              <a:t>Testing is done in tandem with development, and it is here that the Testers work to identify bugs in the working code being developed so they can get feedback swiftly to the Developers.</a:t>
            </a:r>
          </a:p>
        </p:txBody>
      </p:sp>
      <p:pic>
        <p:nvPicPr>
          <p:cNvPr id="5" name="Picture 4" descr="Graphical user interface, application&#10;&#10;Description automatically generated">
            <a:extLst>
              <a:ext uri="{FF2B5EF4-FFF2-40B4-BE49-F238E27FC236}">
                <a16:creationId xmlns:a16="http://schemas.microsoft.com/office/drawing/2014/main" id="{1EA4A87E-0B7D-4CC3-9003-7FC2B281F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605" y="2756991"/>
            <a:ext cx="4107702" cy="3667591"/>
          </a:xfrm>
          <a:prstGeom prst="rect">
            <a:avLst/>
          </a:prstGeom>
        </p:spPr>
      </p:pic>
    </p:spTree>
    <p:extLst>
      <p:ext uri="{BB962C8B-B14F-4D97-AF65-F5344CB8AC3E}">
        <p14:creationId xmlns:p14="http://schemas.microsoft.com/office/powerpoint/2010/main" val="150088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41E6-A3B4-459F-A46E-713342D5D9AF}"/>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Delivery</a:t>
            </a:r>
          </a:p>
        </p:txBody>
      </p:sp>
      <p:sp>
        <p:nvSpPr>
          <p:cNvPr id="3" name="Content Placeholder 2">
            <a:extLst>
              <a:ext uri="{FF2B5EF4-FFF2-40B4-BE49-F238E27FC236}">
                <a16:creationId xmlns:a16="http://schemas.microsoft.com/office/drawing/2014/main" id="{B2C90ED9-9D5E-47AA-B0BF-41DD3DE308C5}"/>
              </a:ext>
            </a:extLst>
          </p:cNvPr>
          <p:cNvSpPr>
            <a:spLocks noGrp="1"/>
          </p:cNvSpPr>
          <p:nvPr>
            <p:ph idx="1"/>
          </p:nvPr>
        </p:nvSpPr>
        <p:spPr>
          <a:xfrm>
            <a:off x="1154955" y="3752850"/>
            <a:ext cx="4043346" cy="2266950"/>
          </a:xfrm>
        </p:spPr>
        <p:txBody>
          <a:bodyPr>
            <a:normAutofit/>
          </a:bodyPr>
          <a:lstStyle/>
          <a:p>
            <a:r>
              <a:rPr lang="en-US" sz="3200" dirty="0">
                <a:latin typeface="Biome" panose="020B0503030204020804" pitchFamily="34" charset="0"/>
                <a:cs typeface="Biome" panose="020B0503030204020804" pitchFamily="34" charset="0"/>
              </a:rPr>
              <a:t>The working code is handed over to the client for inspection.</a:t>
            </a:r>
          </a:p>
        </p:txBody>
      </p:sp>
      <p:pic>
        <p:nvPicPr>
          <p:cNvPr id="5" name="Picture 4" descr="A picture containing clipart&#10;&#10;Description automatically generated">
            <a:extLst>
              <a:ext uri="{FF2B5EF4-FFF2-40B4-BE49-F238E27FC236}">
                <a16:creationId xmlns:a16="http://schemas.microsoft.com/office/drawing/2014/main" id="{5FB0DCB6-D226-454C-93D9-B815405A8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756" y="3124200"/>
            <a:ext cx="4445232" cy="3163866"/>
          </a:xfrm>
          <a:prstGeom prst="rect">
            <a:avLst/>
          </a:prstGeom>
        </p:spPr>
      </p:pic>
    </p:spTree>
    <p:extLst>
      <p:ext uri="{BB962C8B-B14F-4D97-AF65-F5344CB8AC3E}">
        <p14:creationId xmlns:p14="http://schemas.microsoft.com/office/powerpoint/2010/main" val="271682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EDCE-FEE8-4D23-A30C-2EB98DD76FBF}"/>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Feedback</a:t>
            </a:r>
          </a:p>
        </p:txBody>
      </p:sp>
      <p:sp>
        <p:nvSpPr>
          <p:cNvPr id="3" name="Content Placeholder 2">
            <a:extLst>
              <a:ext uri="{FF2B5EF4-FFF2-40B4-BE49-F238E27FC236}">
                <a16:creationId xmlns:a16="http://schemas.microsoft.com/office/drawing/2014/main" id="{C2FC587E-4F06-4F64-8075-D20F730D299F}"/>
              </a:ext>
            </a:extLst>
          </p:cNvPr>
          <p:cNvSpPr>
            <a:spLocks noGrp="1"/>
          </p:cNvSpPr>
          <p:nvPr>
            <p:ph idx="1"/>
          </p:nvPr>
        </p:nvSpPr>
        <p:spPr>
          <a:xfrm>
            <a:off x="5862181" y="2968668"/>
            <a:ext cx="5761972" cy="3889332"/>
          </a:xfrm>
        </p:spPr>
        <p:txBody>
          <a:bodyPr>
            <a:normAutofit/>
          </a:bodyPr>
          <a:lstStyle/>
          <a:p>
            <a:r>
              <a:rPr lang="en-US" sz="3200" dirty="0">
                <a:latin typeface="Biome" panose="020B0503030204020804" pitchFamily="34" charset="0"/>
                <a:cs typeface="Biome" panose="020B0503030204020804" pitchFamily="34" charset="0"/>
              </a:rPr>
              <a:t>The client and potential users meet with the Product Owner and discuss what work needs to be done to satisfy the client’s needs.</a:t>
            </a:r>
          </a:p>
        </p:txBody>
      </p:sp>
      <p:pic>
        <p:nvPicPr>
          <p:cNvPr id="5" name="Picture 4" descr="Graphical user interface, application&#10;&#10;Description automatically generated">
            <a:extLst>
              <a:ext uri="{FF2B5EF4-FFF2-40B4-BE49-F238E27FC236}">
                <a16:creationId xmlns:a16="http://schemas.microsoft.com/office/drawing/2014/main" id="{FB82FB58-5F33-4178-9712-7877D7173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08" y="2537565"/>
            <a:ext cx="3962400" cy="3962400"/>
          </a:xfrm>
          <a:prstGeom prst="rect">
            <a:avLst/>
          </a:prstGeom>
        </p:spPr>
      </p:pic>
    </p:spTree>
    <p:extLst>
      <p:ext uri="{BB962C8B-B14F-4D97-AF65-F5344CB8AC3E}">
        <p14:creationId xmlns:p14="http://schemas.microsoft.com/office/powerpoint/2010/main" val="198303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8C1B-8836-49F0-BA19-76F8D31572C5}"/>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Waterfall vs. Agile</a:t>
            </a:r>
          </a:p>
        </p:txBody>
      </p:sp>
      <p:sp>
        <p:nvSpPr>
          <p:cNvPr id="3" name="Content Placeholder 2">
            <a:extLst>
              <a:ext uri="{FF2B5EF4-FFF2-40B4-BE49-F238E27FC236}">
                <a16:creationId xmlns:a16="http://schemas.microsoft.com/office/drawing/2014/main" id="{C789002E-D66D-4E84-BBBF-DCC4B7FBEDF1}"/>
              </a:ext>
            </a:extLst>
          </p:cNvPr>
          <p:cNvSpPr>
            <a:spLocks noGrp="1"/>
          </p:cNvSpPr>
          <p:nvPr>
            <p:ph idx="1"/>
          </p:nvPr>
        </p:nvSpPr>
        <p:spPr>
          <a:xfrm>
            <a:off x="350729" y="2931090"/>
            <a:ext cx="5536504" cy="3926910"/>
          </a:xfrm>
        </p:spPr>
        <p:txBody>
          <a:bodyPr>
            <a:normAutofit/>
          </a:bodyPr>
          <a:lstStyle/>
          <a:p>
            <a:r>
              <a:rPr lang="en-US" sz="3200" dirty="0">
                <a:latin typeface="Biome" panose="020B0503030204020804" pitchFamily="34" charset="0"/>
                <a:cs typeface="Biome" panose="020B0503030204020804" pitchFamily="34" charset="0"/>
              </a:rPr>
              <a:t>Waterfall and Agile are two very different development ideologies, each with their own unique methods for getting work done on a development team.</a:t>
            </a:r>
          </a:p>
        </p:txBody>
      </p:sp>
      <p:pic>
        <p:nvPicPr>
          <p:cNvPr id="5" name="Picture 4" descr="A picture containing text, sign, hitting&#10;&#10;Description automatically generated">
            <a:extLst>
              <a:ext uri="{FF2B5EF4-FFF2-40B4-BE49-F238E27FC236}">
                <a16:creationId xmlns:a16="http://schemas.microsoft.com/office/drawing/2014/main" id="{136E95FF-6EBF-4C2B-B0D2-4E1595488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323" y="4144615"/>
            <a:ext cx="3810000" cy="2276475"/>
          </a:xfrm>
          <a:prstGeom prst="rect">
            <a:avLst/>
          </a:prstGeom>
        </p:spPr>
      </p:pic>
    </p:spTree>
    <p:extLst>
      <p:ext uri="{BB962C8B-B14F-4D97-AF65-F5344CB8AC3E}">
        <p14:creationId xmlns:p14="http://schemas.microsoft.com/office/powerpoint/2010/main" val="286456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0268-8234-4BAC-9458-6769B9BB2A86}"/>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Waterfall</a:t>
            </a:r>
          </a:p>
        </p:txBody>
      </p:sp>
      <p:sp>
        <p:nvSpPr>
          <p:cNvPr id="3" name="Content Placeholder 2">
            <a:extLst>
              <a:ext uri="{FF2B5EF4-FFF2-40B4-BE49-F238E27FC236}">
                <a16:creationId xmlns:a16="http://schemas.microsoft.com/office/drawing/2014/main" id="{E7FCAD7B-B8B6-41C5-B9AB-E30EE59C5AB0}"/>
              </a:ext>
            </a:extLst>
          </p:cNvPr>
          <p:cNvSpPr>
            <a:spLocks noGrp="1"/>
          </p:cNvSpPr>
          <p:nvPr>
            <p:ph idx="1"/>
          </p:nvPr>
        </p:nvSpPr>
        <p:spPr>
          <a:xfrm>
            <a:off x="1154954" y="2603500"/>
            <a:ext cx="9684496" cy="3416300"/>
          </a:xfrm>
        </p:spPr>
        <p:txBody>
          <a:bodyPr>
            <a:noAutofit/>
          </a:bodyPr>
          <a:lstStyle/>
          <a:p>
            <a:r>
              <a:rPr lang="en-US" sz="3200" dirty="0">
                <a:latin typeface="Biome" panose="020B0503030204020804" pitchFamily="34" charset="0"/>
                <a:cs typeface="Biome" panose="020B0503030204020804" pitchFamily="34" charset="0"/>
              </a:rPr>
              <a:t>Waterfall is a more traditional style with a top-down approach where planning is done in the management tier, then work is handed down the chain of command until it reaches the eyes of the developer, who then puts himself to getting the code written in accordance with rigid guidelines.</a:t>
            </a:r>
          </a:p>
        </p:txBody>
      </p:sp>
    </p:spTree>
    <p:extLst>
      <p:ext uri="{BB962C8B-B14F-4D97-AF65-F5344CB8AC3E}">
        <p14:creationId xmlns:p14="http://schemas.microsoft.com/office/powerpoint/2010/main" val="304274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E7FB-C1F7-443D-8728-80E436387172}"/>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Agile</a:t>
            </a:r>
          </a:p>
        </p:txBody>
      </p:sp>
      <p:sp>
        <p:nvSpPr>
          <p:cNvPr id="3" name="Content Placeholder 2">
            <a:extLst>
              <a:ext uri="{FF2B5EF4-FFF2-40B4-BE49-F238E27FC236}">
                <a16:creationId xmlns:a16="http://schemas.microsoft.com/office/drawing/2014/main" id="{E924D38F-A3A8-4A01-B0CD-7990AF7B0A24}"/>
              </a:ext>
            </a:extLst>
          </p:cNvPr>
          <p:cNvSpPr>
            <a:spLocks noGrp="1"/>
          </p:cNvSpPr>
          <p:nvPr>
            <p:ph idx="1"/>
          </p:nvPr>
        </p:nvSpPr>
        <p:spPr>
          <a:xfrm>
            <a:off x="1154954" y="2981324"/>
            <a:ext cx="9313021" cy="3038475"/>
          </a:xfrm>
        </p:spPr>
        <p:txBody>
          <a:bodyPr>
            <a:normAutofit/>
          </a:bodyPr>
          <a:lstStyle/>
          <a:p>
            <a:r>
              <a:rPr lang="en-US" sz="3200" dirty="0">
                <a:latin typeface="Biome" panose="020B0503030204020804" pitchFamily="34" charset="0"/>
                <a:cs typeface="Biome" panose="020B0503030204020804" pitchFamily="34" charset="0"/>
              </a:rPr>
              <a:t>In opposition with Waterfall, Agile demands the power be placed in the hands of the developer, who only uses the user stories given him/her by the Product Owner as a rough guideline for creating work based on the needs of the client.</a:t>
            </a:r>
          </a:p>
        </p:txBody>
      </p:sp>
    </p:spTree>
    <p:extLst>
      <p:ext uri="{BB962C8B-B14F-4D97-AF65-F5344CB8AC3E}">
        <p14:creationId xmlns:p14="http://schemas.microsoft.com/office/powerpoint/2010/main" val="114257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392E-32E2-417E-8F91-11EF304C8F82}"/>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When to use Waterfall</a:t>
            </a:r>
          </a:p>
        </p:txBody>
      </p:sp>
      <p:sp>
        <p:nvSpPr>
          <p:cNvPr id="3" name="Content Placeholder 2">
            <a:extLst>
              <a:ext uri="{FF2B5EF4-FFF2-40B4-BE49-F238E27FC236}">
                <a16:creationId xmlns:a16="http://schemas.microsoft.com/office/drawing/2014/main" id="{7883A040-E9A7-46CC-A6AA-00A5A5D03CF1}"/>
              </a:ext>
            </a:extLst>
          </p:cNvPr>
          <p:cNvSpPr>
            <a:spLocks noGrp="1"/>
          </p:cNvSpPr>
          <p:nvPr>
            <p:ph idx="1"/>
          </p:nvPr>
        </p:nvSpPr>
        <p:spPr>
          <a:xfrm>
            <a:off x="1154954" y="3429000"/>
            <a:ext cx="9455896" cy="2590800"/>
          </a:xfrm>
        </p:spPr>
        <p:txBody>
          <a:bodyPr>
            <a:normAutofit/>
          </a:bodyPr>
          <a:lstStyle/>
          <a:p>
            <a:r>
              <a:rPr lang="en-US" sz="3200" dirty="0">
                <a:latin typeface="Biome" panose="020B0503030204020804" pitchFamily="34" charset="0"/>
                <a:cs typeface="Biome" panose="020B0503030204020804" pitchFamily="34" charset="0"/>
              </a:rPr>
              <a:t>Waterfall is better used at the management level, where the need for organized command-and-control structure helps to keep the company in order.</a:t>
            </a:r>
          </a:p>
        </p:txBody>
      </p:sp>
    </p:spTree>
    <p:extLst>
      <p:ext uri="{BB962C8B-B14F-4D97-AF65-F5344CB8AC3E}">
        <p14:creationId xmlns:p14="http://schemas.microsoft.com/office/powerpoint/2010/main" val="95574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32F6-97FF-4679-91C3-BBFD794BC51E}"/>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When to use Agile</a:t>
            </a:r>
          </a:p>
        </p:txBody>
      </p:sp>
      <p:sp>
        <p:nvSpPr>
          <p:cNvPr id="3" name="Content Placeholder 2">
            <a:extLst>
              <a:ext uri="{FF2B5EF4-FFF2-40B4-BE49-F238E27FC236}">
                <a16:creationId xmlns:a16="http://schemas.microsoft.com/office/drawing/2014/main" id="{403D3E9D-2F8C-4E07-9267-7572D0D59E1A}"/>
              </a:ext>
            </a:extLst>
          </p:cNvPr>
          <p:cNvSpPr>
            <a:spLocks noGrp="1"/>
          </p:cNvSpPr>
          <p:nvPr>
            <p:ph idx="1"/>
          </p:nvPr>
        </p:nvSpPr>
        <p:spPr>
          <a:xfrm>
            <a:off x="1154954" y="2809874"/>
            <a:ext cx="8825659" cy="3209925"/>
          </a:xfrm>
        </p:spPr>
        <p:txBody>
          <a:bodyPr>
            <a:normAutofit/>
          </a:bodyPr>
          <a:lstStyle/>
          <a:p>
            <a:r>
              <a:rPr lang="en-US" sz="3200" dirty="0">
                <a:latin typeface="Biome" panose="020B0503030204020804" pitchFamily="34" charset="0"/>
                <a:cs typeface="Biome" panose="020B0503030204020804" pitchFamily="34" charset="0"/>
              </a:rPr>
              <a:t>Agile works best at the bottom rungs of the command chain, where the developers may be left in charge of exploring code creatively and using their own inspirations design and innovate in accordance with the needs of the client.</a:t>
            </a:r>
          </a:p>
        </p:txBody>
      </p:sp>
    </p:spTree>
    <p:extLst>
      <p:ext uri="{BB962C8B-B14F-4D97-AF65-F5344CB8AC3E}">
        <p14:creationId xmlns:p14="http://schemas.microsoft.com/office/powerpoint/2010/main" val="52294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A545-D2C3-4CFA-B3C7-6BB33E96169C}"/>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Citations</a:t>
            </a:r>
          </a:p>
        </p:txBody>
      </p:sp>
      <p:sp>
        <p:nvSpPr>
          <p:cNvPr id="3" name="Content Placeholder 2">
            <a:extLst>
              <a:ext uri="{FF2B5EF4-FFF2-40B4-BE49-F238E27FC236}">
                <a16:creationId xmlns:a16="http://schemas.microsoft.com/office/drawing/2014/main" id="{D644A60E-ADB9-4979-B004-74F762506ABF}"/>
              </a:ext>
            </a:extLst>
          </p:cNvPr>
          <p:cNvSpPr>
            <a:spLocks noGrp="1"/>
          </p:cNvSpPr>
          <p:nvPr>
            <p:ph idx="1"/>
          </p:nvPr>
        </p:nvSpPr>
        <p:spPr>
          <a:xfrm>
            <a:off x="1154954" y="2971800"/>
            <a:ext cx="8825659" cy="3048000"/>
          </a:xfrm>
        </p:spPr>
        <p:txBody>
          <a:bodyPr/>
          <a:lstStyle/>
          <a:p>
            <a:r>
              <a:rPr lang="en-US" dirty="0">
                <a:latin typeface="Biome" panose="020B0503030204020804" pitchFamily="34" charset="0"/>
                <a:cs typeface="Biome" panose="020B0503030204020804" pitchFamily="34" charset="0"/>
              </a:rPr>
              <a:t>Rigby, D., Elk, S., &amp; </a:t>
            </a:r>
            <a:r>
              <a:rPr lang="en-US" dirty="0" err="1">
                <a:latin typeface="Biome" panose="020B0503030204020804" pitchFamily="34" charset="0"/>
                <a:cs typeface="Biome" panose="020B0503030204020804" pitchFamily="34" charset="0"/>
              </a:rPr>
              <a:t>Berez</a:t>
            </a:r>
            <a:r>
              <a:rPr lang="en-US" dirty="0">
                <a:latin typeface="Biome" panose="020B0503030204020804" pitchFamily="34" charset="0"/>
                <a:cs typeface="Biome" panose="020B0503030204020804" pitchFamily="34" charset="0"/>
              </a:rPr>
              <a:t>, S. (2020). Doing Agile Right: Transformation Without Chaos (Illustrated ed.). Harvard Business Review Press.</a:t>
            </a:r>
          </a:p>
          <a:p>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Layton, M. C., </a:t>
            </a:r>
            <a:r>
              <a:rPr lang="en-US" dirty="0" err="1">
                <a:latin typeface="Biome" panose="020B0503030204020804" pitchFamily="34" charset="0"/>
                <a:cs typeface="Biome" panose="020B0503030204020804" pitchFamily="34" charset="0"/>
              </a:rPr>
              <a:t>Ostermiller</a:t>
            </a:r>
            <a:r>
              <a:rPr lang="en-US" dirty="0">
                <a:latin typeface="Biome" panose="020B0503030204020804" pitchFamily="34" charset="0"/>
                <a:cs typeface="Biome" panose="020B0503030204020804" pitchFamily="34" charset="0"/>
              </a:rPr>
              <a:t>, S. J., &amp; </a:t>
            </a:r>
            <a:r>
              <a:rPr lang="en-US" dirty="0" err="1">
                <a:latin typeface="Biome" panose="020B0503030204020804" pitchFamily="34" charset="0"/>
                <a:cs typeface="Biome" panose="020B0503030204020804" pitchFamily="34" charset="0"/>
              </a:rPr>
              <a:t>Kynaston</a:t>
            </a:r>
            <a:r>
              <a:rPr lang="en-US" dirty="0">
                <a:latin typeface="Biome" panose="020B0503030204020804" pitchFamily="34" charset="0"/>
                <a:cs typeface="Biome" panose="020B0503030204020804" pitchFamily="34" charset="0"/>
              </a:rPr>
              <a:t>, D. J. (2020). Agile Project Management For Dummies, 3rd Edition (3rd ed.). For Dummies.</a:t>
            </a:r>
          </a:p>
          <a:p>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Cobb, C. G. (2015). The Project Manager’s Guide to Mastering Agile: Principles and Practices for an Adaptive Approach (1st ed.). Wiley.</a:t>
            </a:r>
          </a:p>
        </p:txBody>
      </p:sp>
    </p:spTree>
    <p:extLst>
      <p:ext uri="{BB962C8B-B14F-4D97-AF65-F5344CB8AC3E}">
        <p14:creationId xmlns:p14="http://schemas.microsoft.com/office/powerpoint/2010/main" val="427006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AD8C-A495-4F7E-9676-0E153414E5F5}"/>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Agile Jobs</a:t>
            </a:r>
          </a:p>
        </p:txBody>
      </p:sp>
      <p:graphicFrame>
        <p:nvGraphicFramePr>
          <p:cNvPr id="6" name="Content Placeholder 5">
            <a:extLst>
              <a:ext uri="{FF2B5EF4-FFF2-40B4-BE49-F238E27FC236}">
                <a16:creationId xmlns:a16="http://schemas.microsoft.com/office/drawing/2014/main" id="{D5CC0930-0ECA-4243-A5C5-B1F41340B641}"/>
              </a:ext>
            </a:extLst>
          </p:cNvPr>
          <p:cNvGraphicFramePr>
            <a:graphicFrameLocks noGrp="1"/>
          </p:cNvGraphicFramePr>
          <p:nvPr>
            <p:ph idx="1"/>
            <p:extLst>
              <p:ext uri="{D42A27DB-BD31-4B8C-83A1-F6EECF244321}">
                <p14:modId xmlns:p14="http://schemas.microsoft.com/office/powerpoint/2010/main" val="1105368047"/>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0488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6249-6CAF-4C3E-A02F-D67E04AE45EA}"/>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Product Owner</a:t>
            </a:r>
          </a:p>
        </p:txBody>
      </p:sp>
      <p:sp>
        <p:nvSpPr>
          <p:cNvPr id="3" name="Content Placeholder 2">
            <a:extLst>
              <a:ext uri="{FF2B5EF4-FFF2-40B4-BE49-F238E27FC236}">
                <a16:creationId xmlns:a16="http://schemas.microsoft.com/office/drawing/2014/main" id="{6F459F6B-A2F7-4CA0-BEBD-0533B30C01C9}"/>
              </a:ext>
            </a:extLst>
          </p:cNvPr>
          <p:cNvSpPr>
            <a:spLocks noGrp="1"/>
          </p:cNvSpPr>
          <p:nvPr>
            <p:ph idx="1"/>
          </p:nvPr>
        </p:nvSpPr>
        <p:spPr>
          <a:xfrm>
            <a:off x="1154955" y="2438400"/>
            <a:ext cx="5436346" cy="4305300"/>
          </a:xfrm>
        </p:spPr>
        <p:txBody>
          <a:bodyPr>
            <a:normAutofit/>
          </a:bodyPr>
          <a:lstStyle/>
          <a:p>
            <a:r>
              <a:rPr lang="en-US" sz="3200" dirty="0">
                <a:latin typeface="Biome" panose="020B0503030204020804" pitchFamily="34" charset="0"/>
                <a:ea typeface="Calibri" panose="020F0502020204030204" pitchFamily="34" charset="0"/>
                <a:cs typeface="Biome" panose="020B0503030204020804" pitchFamily="34" charset="0"/>
              </a:rPr>
              <a:t>M</a:t>
            </a:r>
            <a:r>
              <a:rPr lang="en-US" sz="3200" dirty="0">
                <a:effectLst/>
                <a:latin typeface="Biome" panose="020B0503030204020804" pitchFamily="34" charset="0"/>
                <a:ea typeface="Calibri" panose="020F0502020204030204" pitchFamily="34" charset="0"/>
                <a:cs typeface="Biome" panose="020B0503030204020804" pitchFamily="34" charset="0"/>
              </a:rPr>
              <a:t>eets regularly with the clients and potential users of the software product, then issues user stories into the product backlog describing the needs of the users.</a:t>
            </a:r>
            <a:endParaRPr lang="en-US" sz="3200" dirty="0">
              <a:latin typeface="Biome" panose="020B0503030204020804" pitchFamily="34" charset="0"/>
              <a:cs typeface="Biome" panose="020B0503030204020804" pitchFamily="34" charset="0"/>
            </a:endParaRPr>
          </a:p>
        </p:txBody>
      </p:sp>
      <p:pic>
        <p:nvPicPr>
          <p:cNvPr id="5" name="Picture 4" descr="A picture containing text&#10;&#10;Description automatically generated">
            <a:extLst>
              <a:ext uri="{FF2B5EF4-FFF2-40B4-BE49-F238E27FC236}">
                <a16:creationId xmlns:a16="http://schemas.microsoft.com/office/drawing/2014/main" id="{5F7FAB51-66BF-4C74-8CC2-6625ABA95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158" y="3832964"/>
            <a:ext cx="5377842" cy="3025036"/>
          </a:xfrm>
          <a:prstGeom prst="rect">
            <a:avLst/>
          </a:prstGeom>
        </p:spPr>
      </p:pic>
    </p:spTree>
    <p:extLst>
      <p:ext uri="{BB962C8B-B14F-4D97-AF65-F5344CB8AC3E}">
        <p14:creationId xmlns:p14="http://schemas.microsoft.com/office/powerpoint/2010/main" val="183335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FFC1-C178-496D-A3B2-A82645D012F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Scrum Master</a:t>
            </a:r>
          </a:p>
        </p:txBody>
      </p:sp>
      <p:sp>
        <p:nvSpPr>
          <p:cNvPr id="3" name="Content Placeholder 2">
            <a:extLst>
              <a:ext uri="{FF2B5EF4-FFF2-40B4-BE49-F238E27FC236}">
                <a16:creationId xmlns:a16="http://schemas.microsoft.com/office/drawing/2014/main" id="{4A440D33-A196-4FAC-9852-A6C9D68A858F}"/>
              </a:ext>
            </a:extLst>
          </p:cNvPr>
          <p:cNvSpPr>
            <a:spLocks noGrp="1"/>
          </p:cNvSpPr>
          <p:nvPr>
            <p:ph idx="1"/>
          </p:nvPr>
        </p:nvSpPr>
        <p:spPr>
          <a:xfrm>
            <a:off x="5413201" y="2575925"/>
            <a:ext cx="6778799" cy="3819525"/>
          </a:xfrm>
        </p:spPr>
        <p:txBody>
          <a:bodyPr>
            <a:normAutofit fontScale="92500" lnSpcReduction="10000"/>
          </a:bodyPr>
          <a:lstStyle/>
          <a:p>
            <a:r>
              <a:rPr lang="en-US" sz="3200" dirty="0">
                <a:latin typeface="Biome" panose="020B0503030204020804" pitchFamily="34" charset="0"/>
                <a:cs typeface="Biome" panose="020B0503030204020804" pitchFamily="34" charset="0"/>
              </a:rPr>
              <a:t>Organizes the daily scrum and meets regularly with the Product Owner and the clients. Keeps the developers motivated, but from a distance, in order to give space for creativity and innovation to flourish. Also manages the product backlog.</a:t>
            </a:r>
          </a:p>
        </p:txBody>
      </p:sp>
      <p:pic>
        <p:nvPicPr>
          <p:cNvPr id="7" name="Picture 6" descr="Text, calendar&#10;&#10;Description automatically generated">
            <a:extLst>
              <a:ext uri="{FF2B5EF4-FFF2-40B4-BE49-F238E27FC236}">
                <a16:creationId xmlns:a16="http://schemas.microsoft.com/office/drawing/2014/main" id="{26A5CA24-C154-4B10-B142-BD1656365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13601"/>
            <a:ext cx="5234487" cy="2944399"/>
          </a:xfrm>
          <a:prstGeom prst="rect">
            <a:avLst/>
          </a:prstGeom>
        </p:spPr>
      </p:pic>
    </p:spTree>
    <p:extLst>
      <p:ext uri="{BB962C8B-B14F-4D97-AF65-F5344CB8AC3E}">
        <p14:creationId xmlns:p14="http://schemas.microsoft.com/office/powerpoint/2010/main" val="362778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F631-9F2B-44BD-88AE-57B1FF8487E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Developer</a:t>
            </a:r>
          </a:p>
        </p:txBody>
      </p:sp>
      <p:sp>
        <p:nvSpPr>
          <p:cNvPr id="3" name="Content Placeholder 2">
            <a:extLst>
              <a:ext uri="{FF2B5EF4-FFF2-40B4-BE49-F238E27FC236}">
                <a16:creationId xmlns:a16="http://schemas.microsoft.com/office/drawing/2014/main" id="{3BC32645-414C-4C77-8C05-0AF4F1589729}"/>
              </a:ext>
            </a:extLst>
          </p:cNvPr>
          <p:cNvSpPr>
            <a:spLocks noGrp="1"/>
          </p:cNvSpPr>
          <p:nvPr>
            <p:ph idx="1"/>
          </p:nvPr>
        </p:nvSpPr>
        <p:spPr>
          <a:xfrm>
            <a:off x="212942" y="3219450"/>
            <a:ext cx="7427935" cy="3638550"/>
          </a:xfrm>
        </p:spPr>
        <p:txBody>
          <a:bodyPr>
            <a:normAutofit/>
          </a:bodyPr>
          <a:lstStyle/>
          <a:p>
            <a:r>
              <a:rPr lang="en-US" sz="3200" dirty="0">
                <a:latin typeface="Biome" panose="020B0503030204020804" pitchFamily="34" charset="0"/>
                <a:cs typeface="Biome" panose="020B0503030204020804" pitchFamily="34" charset="0"/>
              </a:rPr>
              <a:t>Pulls user stories off the product backlog and writes the code prescribed by the Product Owner in accordance with the needs of the users and the clients. Works in tandem with the Testers.</a:t>
            </a:r>
          </a:p>
        </p:txBody>
      </p:sp>
      <p:pic>
        <p:nvPicPr>
          <p:cNvPr id="5" name="Picture 4" descr="Icon&#10;&#10;Description automatically generated">
            <a:extLst>
              <a:ext uri="{FF2B5EF4-FFF2-40B4-BE49-F238E27FC236}">
                <a16:creationId xmlns:a16="http://schemas.microsoft.com/office/drawing/2014/main" id="{87FF72AB-3F28-459C-ADE1-ACB48514E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358" y="4103338"/>
            <a:ext cx="3908642" cy="2754662"/>
          </a:xfrm>
          <a:prstGeom prst="rect">
            <a:avLst/>
          </a:prstGeom>
        </p:spPr>
      </p:pic>
    </p:spTree>
    <p:extLst>
      <p:ext uri="{BB962C8B-B14F-4D97-AF65-F5344CB8AC3E}">
        <p14:creationId xmlns:p14="http://schemas.microsoft.com/office/powerpoint/2010/main" val="293900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063A-399C-46D3-8F2B-FE1D5D0125E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Tester</a:t>
            </a:r>
          </a:p>
        </p:txBody>
      </p:sp>
      <p:sp>
        <p:nvSpPr>
          <p:cNvPr id="3" name="Content Placeholder 2">
            <a:extLst>
              <a:ext uri="{FF2B5EF4-FFF2-40B4-BE49-F238E27FC236}">
                <a16:creationId xmlns:a16="http://schemas.microsoft.com/office/drawing/2014/main" id="{88EB3D5F-56CF-4A64-B3A4-DB24D91E4EC1}"/>
              </a:ext>
            </a:extLst>
          </p:cNvPr>
          <p:cNvSpPr>
            <a:spLocks noGrp="1"/>
          </p:cNvSpPr>
          <p:nvPr>
            <p:ph idx="1"/>
          </p:nvPr>
        </p:nvSpPr>
        <p:spPr>
          <a:xfrm>
            <a:off x="5285984" y="2730674"/>
            <a:ext cx="6906015" cy="4127326"/>
          </a:xfrm>
        </p:spPr>
        <p:txBody>
          <a:bodyPr>
            <a:normAutofit/>
          </a:bodyPr>
          <a:lstStyle/>
          <a:p>
            <a:r>
              <a:rPr lang="en-US" sz="3200" dirty="0">
                <a:latin typeface="Biome" panose="020B0503030204020804" pitchFamily="34" charset="0"/>
                <a:cs typeface="Biome" panose="020B0503030204020804" pitchFamily="34" charset="0"/>
              </a:rPr>
              <a:t>Writes code to test the validity of the code being written by the Developers. Testers work in tandem with Developers in order to find bugs early and get the issues refactored swiftly by the Developers.</a:t>
            </a:r>
          </a:p>
        </p:txBody>
      </p:sp>
      <p:pic>
        <p:nvPicPr>
          <p:cNvPr id="7" name="Picture 6" descr="A picture containing text, weapon&#10;&#10;Description automatically generated">
            <a:extLst>
              <a:ext uri="{FF2B5EF4-FFF2-40B4-BE49-F238E27FC236}">
                <a16:creationId xmlns:a16="http://schemas.microsoft.com/office/drawing/2014/main" id="{41919BF7-9957-4074-A0FB-DED17BFDF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01" y="2388199"/>
            <a:ext cx="2179744" cy="4127326"/>
          </a:xfrm>
          <a:prstGeom prst="rect">
            <a:avLst/>
          </a:prstGeom>
        </p:spPr>
      </p:pic>
    </p:spTree>
    <p:extLst>
      <p:ext uri="{BB962C8B-B14F-4D97-AF65-F5344CB8AC3E}">
        <p14:creationId xmlns:p14="http://schemas.microsoft.com/office/powerpoint/2010/main" val="211935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3DC5-CEAF-46BD-A4EC-1FB12C7DE4E3}"/>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Agile Phases</a:t>
            </a:r>
          </a:p>
        </p:txBody>
      </p:sp>
      <p:sp>
        <p:nvSpPr>
          <p:cNvPr id="3" name="Content Placeholder 2">
            <a:extLst>
              <a:ext uri="{FF2B5EF4-FFF2-40B4-BE49-F238E27FC236}">
                <a16:creationId xmlns:a16="http://schemas.microsoft.com/office/drawing/2014/main" id="{CFDA0D24-ED7E-41F1-A1D6-10D796C1B163}"/>
              </a:ext>
            </a:extLst>
          </p:cNvPr>
          <p:cNvSpPr>
            <a:spLocks noGrp="1"/>
          </p:cNvSpPr>
          <p:nvPr>
            <p:ph idx="1"/>
          </p:nvPr>
        </p:nvSpPr>
        <p:spPr>
          <a:xfrm>
            <a:off x="7048500" y="2771774"/>
            <a:ext cx="2932113" cy="3590925"/>
          </a:xfrm>
        </p:spPr>
        <p:txBody>
          <a:bodyPr/>
          <a:lstStyle/>
          <a:p>
            <a:r>
              <a:rPr lang="en-US" dirty="0">
                <a:latin typeface="Biome" panose="020B0503030204020804" pitchFamily="34" charset="0"/>
                <a:cs typeface="Biome" panose="020B0503030204020804" pitchFamily="34" charset="0"/>
              </a:rPr>
              <a:t>Requirements</a:t>
            </a:r>
          </a:p>
          <a:p>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Development</a:t>
            </a:r>
          </a:p>
          <a:p>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Testing</a:t>
            </a:r>
          </a:p>
          <a:p>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Delivery</a:t>
            </a:r>
          </a:p>
          <a:p>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Feedback</a:t>
            </a:r>
          </a:p>
        </p:txBody>
      </p:sp>
    </p:spTree>
    <p:extLst>
      <p:ext uri="{BB962C8B-B14F-4D97-AF65-F5344CB8AC3E}">
        <p14:creationId xmlns:p14="http://schemas.microsoft.com/office/powerpoint/2010/main" val="74846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5351-39F8-4783-804C-85D3DF63B822}"/>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Requirements</a:t>
            </a:r>
          </a:p>
        </p:txBody>
      </p:sp>
      <p:sp>
        <p:nvSpPr>
          <p:cNvPr id="3" name="Content Placeholder 2">
            <a:extLst>
              <a:ext uri="{FF2B5EF4-FFF2-40B4-BE49-F238E27FC236}">
                <a16:creationId xmlns:a16="http://schemas.microsoft.com/office/drawing/2014/main" id="{27ACBAA9-4FE7-4A63-9603-D7F9D24F3AD7}"/>
              </a:ext>
            </a:extLst>
          </p:cNvPr>
          <p:cNvSpPr>
            <a:spLocks noGrp="1"/>
          </p:cNvSpPr>
          <p:nvPr>
            <p:ph idx="1"/>
          </p:nvPr>
        </p:nvSpPr>
        <p:spPr>
          <a:xfrm>
            <a:off x="1476375" y="4705350"/>
            <a:ext cx="10715625" cy="2495549"/>
          </a:xfrm>
        </p:spPr>
        <p:txBody>
          <a:bodyPr>
            <a:normAutofit/>
          </a:bodyPr>
          <a:lstStyle/>
          <a:p>
            <a:r>
              <a:rPr lang="en-US" sz="3200" dirty="0">
                <a:latin typeface="Biome" panose="020B0503030204020804" pitchFamily="34" charset="0"/>
                <a:cs typeface="Biome" panose="020B0503030204020804" pitchFamily="34" charset="0"/>
              </a:rPr>
              <a:t>During this phase, the Product Owner, Scrum Master, and the client work to identify the needs of the end user and create a series of user stories for the Developers to work from.</a:t>
            </a:r>
          </a:p>
        </p:txBody>
      </p:sp>
      <p:pic>
        <p:nvPicPr>
          <p:cNvPr id="5" name="Picture 4" descr="A picture containing text, clipart&#10;&#10;Description automatically generated">
            <a:extLst>
              <a:ext uri="{FF2B5EF4-FFF2-40B4-BE49-F238E27FC236}">
                <a16:creationId xmlns:a16="http://schemas.microsoft.com/office/drawing/2014/main" id="{6F9EABC0-72A8-4D60-89F5-0DC8BCB76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3568"/>
            <a:ext cx="6288065" cy="2389464"/>
          </a:xfrm>
          <a:prstGeom prst="rect">
            <a:avLst/>
          </a:prstGeom>
        </p:spPr>
      </p:pic>
    </p:spTree>
    <p:extLst>
      <p:ext uri="{BB962C8B-B14F-4D97-AF65-F5344CB8AC3E}">
        <p14:creationId xmlns:p14="http://schemas.microsoft.com/office/powerpoint/2010/main" val="236184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C7D4-E4BE-434A-ADB9-04776390DAC5}"/>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Development</a:t>
            </a:r>
          </a:p>
        </p:txBody>
      </p:sp>
      <p:sp>
        <p:nvSpPr>
          <p:cNvPr id="3" name="Content Placeholder 2">
            <a:extLst>
              <a:ext uri="{FF2B5EF4-FFF2-40B4-BE49-F238E27FC236}">
                <a16:creationId xmlns:a16="http://schemas.microsoft.com/office/drawing/2014/main" id="{1AB305B0-7C84-4576-B32B-352F6C7A1B80}"/>
              </a:ext>
            </a:extLst>
          </p:cNvPr>
          <p:cNvSpPr>
            <a:spLocks noGrp="1"/>
          </p:cNvSpPr>
          <p:nvPr>
            <p:ph idx="1"/>
          </p:nvPr>
        </p:nvSpPr>
        <p:spPr>
          <a:xfrm>
            <a:off x="1327761" y="3100192"/>
            <a:ext cx="6200383" cy="3757808"/>
          </a:xfrm>
        </p:spPr>
        <p:txBody>
          <a:bodyPr>
            <a:normAutofit/>
          </a:bodyPr>
          <a:lstStyle/>
          <a:p>
            <a:r>
              <a:rPr lang="en-US" sz="3200" dirty="0">
                <a:latin typeface="Biome" panose="020B0503030204020804" pitchFamily="34" charset="0"/>
                <a:cs typeface="Biome" panose="020B0503030204020804" pitchFamily="34" charset="0"/>
              </a:rPr>
              <a:t>During development, the Developers take user stories off the product backlog and begin writing code that satisfies the requirements of the story.</a:t>
            </a:r>
          </a:p>
        </p:txBody>
      </p:sp>
      <p:pic>
        <p:nvPicPr>
          <p:cNvPr id="5" name="Picture 4" descr="A picture containing text, LEGO, toy&#10;&#10;Description automatically generated">
            <a:extLst>
              <a:ext uri="{FF2B5EF4-FFF2-40B4-BE49-F238E27FC236}">
                <a16:creationId xmlns:a16="http://schemas.microsoft.com/office/drawing/2014/main" id="{41E84684-D16C-4DBD-BCE6-6F29B46B5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938" y="3559936"/>
            <a:ext cx="2143125" cy="2143125"/>
          </a:xfrm>
          <a:prstGeom prst="rect">
            <a:avLst/>
          </a:prstGeom>
        </p:spPr>
      </p:pic>
    </p:spTree>
    <p:extLst>
      <p:ext uri="{BB962C8B-B14F-4D97-AF65-F5344CB8AC3E}">
        <p14:creationId xmlns:p14="http://schemas.microsoft.com/office/powerpoint/2010/main" val="3941472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65</TotalTime>
  <Words>604</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Biome</vt:lpstr>
      <vt:lpstr>Century Gothic</vt:lpstr>
      <vt:lpstr>Wingdings 3</vt:lpstr>
      <vt:lpstr>Ion Boardroom</vt:lpstr>
      <vt:lpstr>Agile</vt:lpstr>
      <vt:lpstr>Agile Jobs</vt:lpstr>
      <vt:lpstr>Product Owner</vt:lpstr>
      <vt:lpstr>Scrum Master</vt:lpstr>
      <vt:lpstr>Developer</vt:lpstr>
      <vt:lpstr>Tester</vt:lpstr>
      <vt:lpstr>Agile Phases</vt:lpstr>
      <vt:lpstr>Requirements</vt:lpstr>
      <vt:lpstr>Development</vt:lpstr>
      <vt:lpstr>Testing</vt:lpstr>
      <vt:lpstr>Delivery</vt:lpstr>
      <vt:lpstr>Feedback</vt:lpstr>
      <vt:lpstr>Waterfall vs. Agile</vt:lpstr>
      <vt:lpstr>Waterfall</vt:lpstr>
      <vt:lpstr>Agile</vt:lpstr>
      <vt:lpstr>When to use Waterfall</vt:lpstr>
      <vt:lpstr>When to use Agile</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Rossmiller, Mark</dc:creator>
  <cp:lastModifiedBy>Rossmiller, Mark</cp:lastModifiedBy>
  <cp:revision>29</cp:revision>
  <dcterms:created xsi:type="dcterms:W3CDTF">2021-02-16T23:09:38Z</dcterms:created>
  <dcterms:modified xsi:type="dcterms:W3CDTF">2021-02-17T00:15:04Z</dcterms:modified>
</cp:coreProperties>
</file>