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60" r:id="rId3"/>
    <p:sldId id="256" r:id="rId4"/>
    <p:sldId id="257" r:id="rId5"/>
    <p:sldId id="274" r:id="rId6"/>
    <p:sldId id="275" r:id="rId7"/>
    <p:sldId id="276" r:id="rId8"/>
    <p:sldId id="272" r:id="rId9"/>
    <p:sldId id="271" r:id="rId10"/>
    <p:sldId id="262" r:id="rId11"/>
    <p:sldId id="263" r:id="rId12"/>
    <p:sldId id="273" r:id="rId13"/>
    <p:sldId id="264" r:id="rId14"/>
    <p:sldId id="265" r:id="rId15"/>
    <p:sldId id="266" r:id="rId16"/>
    <p:sldId id="267" r:id="rId17"/>
    <p:sldId id="268" r:id="rId18"/>
    <p:sldId id="269" r:id="rId19"/>
    <p:sldId id="270"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62C942-080E-4C38-A9A7-70BFAB3D17E7}" type="datetimeFigureOut">
              <a:rPr lang="en-US" smtClean="0"/>
              <a:pPr/>
              <a:t>8/18/2014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9A4146-BE7C-41C6-942A-59F0406B7360}" type="slidenum">
              <a:rPr lang="en-US" smtClean="0"/>
              <a:pPr/>
              <a:t>‹#›</a:t>
            </a:fld>
            <a:endParaRPr lang="en-US"/>
          </a:p>
        </p:txBody>
      </p:sp>
    </p:spTree>
    <p:extLst>
      <p:ext uri="{BB962C8B-B14F-4D97-AF65-F5344CB8AC3E}">
        <p14:creationId xmlns:p14="http://schemas.microsoft.com/office/powerpoint/2010/main" val="177645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Making extensibility and manageability</a:t>
            </a:r>
            <a:r>
              <a:rPr lang="en-US" baseline="0" dirty="0" smtClean="0"/>
              <a:t> easy </a:t>
            </a:r>
            <a:r>
              <a:rPr lang="en-US" dirty="0" smtClean="0"/>
              <a:t>is about finding the right abstractions. </a:t>
            </a:r>
            <a:r>
              <a:rPr lang="en-US" baseline="0" dirty="0" smtClean="0"/>
              <a:t>So, what are the main abstractions around which home technology is organized today? There are two.</a:t>
            </a:r>
          </a:p>
          <a:p>
            <a:endParaRPr lang="en-US" baseline="0" dirty="0" smtClean="0"/>
          </a:p>
          <a:p>
            <a:r>
              <a:rPr lang="en-US" baseline="0" dirty="0" smtClean="0"/>
              <a:t>The first abstraction is a network of devices. This viewpoint leads one to develop protocols by which devices can talk to each other, that is, interoperability protocols. It does not worry so much about how tasks are implemented on top of this network. </a:t>
            </a:r>
          </a:p>
          <a:p>
            <a:endParaRPr lang="en-US" baseline="0" dirty="0" smtClean="0"/>
          </a:p>
          <a:p>
            <a:r>
              <a:rPr lang="en-US" baseline="0" dirty="0" smtClean="0"/>
              <a:t>The second abstraction is of an appliance. This views technology as complete, closed systems. It leads to software that is coupled directly with the hardware and works only with the specific devices: vertical integration.</a:t>
            </a:r>
          </a:p>
        </p:txBody>
      </p:sp>
      <p:sp>
        <p:nvSpPr>
          <p:cNvPr id="4" name="Slide Number Placeholder 3"/>
          <p:cNvSpPr>
            <a:spLocks noGrp="1"/>
          </p:cNvSpPr>
          <p:nvPr>
            <p:ph type="sldNum" sz="quarter" idx="10"/>
          </p:nvPr>
        </p:nvSpPr>
        <p:spPr/>
        <p:txBody>
          <a:bodyPr/>
          <a:lstStyle/>
          <a:p>
            <a:fld id="{A2D4A376-B6F4-42E2-ABE2-255148FB0556}" type="slidenum">
              <a:rPr lang="en-US" smtClean="0"/>
              <a:pPr/>
              <a:t>5</a:t>
            </a:fld>
            <a:endParaRPr lang="en-US"/>
          </a:p>
        </p:txBody>
      </p:sp>
    </p:spTree>
    <p:extLst>
      <p:ext uri="{BB962C8B-B14F-4D97-AF65-F5344CB8AC3E}">
        <p14:creationId xmlns:p14="http://schemas.microsoft.com/office/powerpoint/2010/main" val="2084350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DC59AEF-9501-440A-BA93-151A4B7D523F}" type="slidenum">
              <a:rPr lang="en-US" smtClean="0"/>
              <a:pPr>
                <a:defRPr/>
              </a:pPr>
              <a:t>17</a:t>
            </a:fld>
            <a:endParaRPr lang="en-US"/>
          </a:p>
        </p:txBody>
      </p:sp>
    </p:spTree>
    <p:extLst>
      <p:ext uri="{BB962C8B-B14F-4D97-AF65-F5344CB8AC3E}">
        <p14:creationId xmlns:p14="http://schemas.microsoft.com/office/powerpoint/2010/main" val="3285162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104BCDC-1007-4167-A41D-016FE79703DB}" type="slidenum">
              <a:rPr lang="en-US" smtClean="0"/>
              <a:pPr>
                <a:defRPr/>
              </a:pPr>
              <a:t>18</a:t>
            </a:fld>
            <a:endParaRPr lang="en-US"/>
          </a:p>
        </p:txBody>
      </p:sp>
    </p:spTree>
    <p:extLst>
      <p:ext uri="{BB962C8B-B14F-4D97-AF65-F5344CB8AC3E}">
        <p14:creationId xmlns:p14="http://schemas.microsoft.com/office/powerpoint/2010/main" val="388063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different paradigm</a:t>
            </a:r>
            <a:r>
              <a:rPr lang="en-US" baseline="0" dirty="0" smtClean="0"/>
              <a:t> for organizing technology in the home</a:t>
            </a:r>
            <a:endParaRPr lang="en-US" dirty="0"/>
          </a:p>
        </p:txBody>
      </p:sp>
      <p:sp>
        <p:nvSpPr>
          <p:cNvPr id="4" name="Slide Number Placeholder 3"/>
          <p:cNvSpPr>
            <a:spLocks noGrp="1"/>
          </p:cNvSpPr>
          <p:nvPr>
            <p:ph type="sldNum" sz="quarter" idx="10"/>
          </p:nvPr>
        </p:nvSpPr>
        <p:spPr/>
        <p:txBody>
          <a:bodyPr/>
          <a:lstStyle/>
          <a:p>
            <a:fld id="{A2D4A376-B6F4-42E2-ABE2-255148FB0556}" type="slidenum">
              <a:rPr lang="en-US" smtClean="0"/>
              <a:pPr/>
              <a:t>6</a:t>
            </a:fld>
            <a:endParaRPr lang="en-US"/>
          </a:p>
        </p:txBody>
      </p:sp>
    </p:spTree>
    <p:extLst>
      <p:ext uri="{BB962C8B-B14F-4D97-AF65-F5344CB8AC3E}">
        <p14:creationId xmlns:p14="http://schemas.microsoft.com/office/powerpoint/2010/main" val="4017422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1160D52-D2F9-4DC6-AC4A-D2B36984564A}" type="slidenum">
              <a:rPr lang="en-US" smtClean="0"/>
              <a:pPr>
                <a:defRPr/>
              </a:pPr>
              <a:t>9</a:t>
            </a:fld>
            <a:endParaRPr lang="en-US"/>
          </a:p>
        </p:txBody>
      </p:sp>
    </p:spTree>
    <p:extLst>
      <p:ext uri="{BB962C8B-B14F-4D97-AF65-F5344CB8AC3E}">
        <p14:creationId xmlns:p14="http://schemas.microsoft.com/office/powerpoint/2010/main" val="3838605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40A1487-4D62-4C49-B2A5-9591929AF17F}" type="slidenum">
              <a:rPr lang="en-US" smtClean="0"/>
              <a:pPr>
                <a:defRPr/>
              </a:pPr>
              <a:t>10</a:t>
            </a:fld>
            <a:endParaRPr lang="en-US"/>
          </a:p>
        </p:txBody>
      </p:sp>
    </p:spTree>
    <p:extLst>
      <p:ext uri="{BB962C8B-B14F-4D97-AF65-F5344CB8AC3E}">
        <p14:creationId xmlns:p14="http://schemas.microsoft.com/office/powerpoint/2010/main" val="112230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8281F64D-DA50-487B-A97B-FC2B55234821}" type="slidenum">
              <a:rPr lang="en-US" smtClean="0"/>
              <a:pPr>
                <a:defRPr/>
              </a:pPr>
              <a:t>12</a:t>
            </a:fld>
            <a:endParaRPr lang="en-US"/>
          </a:p>
        </p:txBody>
      </p:sp>
    </p:spTree>
    <p:extLst>
      <p:ext uri="{BB962C8B-B14F-4D97-AF65-F5344CB8AC3E}">
        <p14:creationId xmlns:p14="http://schemas.microsoft.com/office/powerpoint/2010/main" val="3727831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5E49B2DE-6265-4CD5-A829-1E05B9575320}" type="slidenum">
              <a:rPr lang="en-US" smtClean="0"/>
              <a:pPr>
                <a:defRPr/>
              </a:pPr>
              <a:t>13</a:t>
            </a:fld>
            <a:endParaRPr lang="en-US"/>
          </a:p>
        </p:txBody>
      </p:sp>
    </p:spTree>
    <p:extLst>
      <p:ext uri="{BB962C8B-B14F-4D97-AF65-F5344CB8AC3E}">
        <p14:creationId xmlns:p14="http://schemas.microsoft.com/office/powerpoint/2010/main" val="422990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CB56E21-6AF9-41BC-AFCE-8E430AE6ADE5}" type="slidenum">
              <a:rPr lang="en-US" smtClean="0"/>
              <a:pPr>
                <a:defRPr/>
              </a:pPr>
              <a:t>14</a:t>
            </a:fld>
            <a:endParaRPr lang="en-US"/>
          </a:p>
        </p:txBody>
      </p:sp>
    </p:spTree>
    <p:extLst>
      <p:ext uri="{BB962C8B-B14F-4D97-AF65-F5344CB8AC3E}">
        <p14:creationId xmlns:p14="http://schemas.microsoft.com/office/powerpoint/2010/main" val="93755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13AC818-FAE1-4BFC-9F64-C86CE6745568}" type="slidenum">
              <a:rPr lang="en-US" smtClean="0"/>
              <a:pPr>
                <a:defRPr/>
              </a:pPr>
              <a:t>15</a:t>
            </a:fld>
            <a:endParaRPr lang="en-US"/>
          </a:p>
        </p:txBody>
      </p:sp>
    </p:spTree>
    <p:extLst>
      <p:ext uri="{BB962C8B-B14F-4D97-AF65-F5344CB8AC3E}">
        <p14:creationId xmlns:p14="http://schemas.microsoft.com/office/powerpoint/2010/main" val="2481669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A278252-30F1-45C6-B734-89A7722A1E7D}" type="slidenum">
              <a:rPr lang="en-US" smtClean="0"/>
              <a:pPr>
                <a:defRPr/>
              </a:pPr>
              <a:t>16</a:t>
            </a:fld>
            <a:endParaRPr lang="en-US"/>
          </a:p>
        </p:txBody>
      </p:sp>
    </p:spTree>
    <p:extLst>
      <p:ext uri="{BB962C8B-B14F-4D97-AF65-F5344CB8AC3E}">
        <p14:creationId xmlns:p14="http://schemas.microsoft.com/office/powerpoint/2010/main" val="3910094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B3846340-4931-46D3-B2D2-FD42EC8D582E}" type="datetimeFigureOut">
              <a:rPr lang="en-US"/>
              <a:pPr>
                <a:defRPr/>
              </a:pPr>
              <a:t>8/18/2014</a:t>
            </a:fld>
            <a:endParaRPr lang="en-US"/>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pPr>
              <a:defRPr/>
            </a:pPr>
            <a:fld id="{4FC7D869-D1AF-455C-A3CD-ACDF9278ED8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30375F5-0726-4DE9-809C-A754B09E519F}" type="datetimeFigureOut">
              <a:rPr lang="en-US"/>
              <a:pPr>
                <a:defRPr/>
              </a:pPr>
              <a:t>8/18/2014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87957E5-15E5-4483-BAF3-81E72D3DE02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4F37BD3F-3CD0-4D4D-B1C7-A563836432B1}" type="datetimeFigureOut">
              <a:rPr lang="en-US"/>
              <a:pPr>
                <a:defRPr/>
              </a:pPr>
              <a:t>8/18/2014</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910DB3BC-5D01-494B-BC45-E8FB174CC1A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97B52D8-A17C-4299-9E4E-1CC26ED777F4}" type="datetimeFigureOut">
              <a:rPr lang="en-US"/>
              <a:pPr>
                <a:defRPr/>
              </a:pPr>
              <a:t>8/18/2014</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43C78DFE-A872-4FCB-B3AA-4B176F28677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FA19F5CA-7FE8-4CEB-84B5-06159AC565F9}" type="datetimeFigureOut">
              <a:rPr lang="en-US"/>
              <a:pPr>
                <a:defRPr/>
              </a:pPr>
              <a:t>8/18/2014</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905F12A9-7E48-414C-8880-84304FEBC9EF}"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74AC734-9E95-4E5F-A462-9D36902D69CA}" type="datetimeFigureOut">
              <a:rPr lang="en-US"/>
              <a:pPr>
                <a:defRPr/>
              </a:pPr>
              <a:t>8/18/2014</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00E344CE-4561-4571-9877-3EFCDC6BA1F8}"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ECC81D0-8D21-4FDE-AD4F-C9AA937DA283}" type="datetimeFigureOut">
              <a:rPr lang="en-US"/>
              <a:pPr>
                <a:defRPr/>
              </a:pPr>
              <a:t>8/18/2014</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1CE05569-784C-4C9B-BE79-50FD5E9D3781}"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BFE0A4BF-186D-473E-B337-1E442D9C914C}" type="datetimeFigureOut">
              <a:rPr lang="en-US"/>
              <a:pPr>
                <a:defRPr/>
              </a:pPr>
              <a:t>8/18/2014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8EC22028-5E41-47D8-8E92-8DD67983359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DFF9148A-F176-4E06-9818-680D3ECBE2CD}" type="datetimeFigureOut">
              <a:rPr lang="en-US"/>
              <a:pPr>
                <a:defRPr/>
              </a:pPr>
              <a:t>8/18/2014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FD386457-D0B7-4EE5-BC99-BD63B03866F5}"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44EDA0A-300C-40DA-AD30-25BD29A1ABFE}" type="datetimeFigureOut">
              <a:rPr lang="en-US"/>
              <a:pPr>
                <a:defRPr/>
              </a:pPr>
              <a:t>8/18/2014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236B698-9C82-460C-A83C-AE6AFA96E6C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483AEA8-7035-4D53-AEBC-844644034AFD}" type="datetimeFigureOut">
              <a:rPr lang="en-US"/>
              <a:pPr>
                <a:defRPr/>
              </a:pPr>
              <a:t>8/18/2014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CC8243B-E6FF-47AE-B7C4-BC9A3233ABF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fld id="{44BAC20B-EEDA-4E0B-AC1F-582CADACF398}" type="datetimeFigureOut">
              <a:rPr lang="en-US"/>
              <a:pPr>
                <a:defRPr/>
              </a:pPr>
              <a:t>8/18/2014</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defRPr/>
            </a:pPr>
            <a:fld id="{88D60F94-C078-46E5-AD04-FA05F78FE43B}"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hyperlink" Target="http://www.bath-o-matic.com/flash/BOM_Demo_Popup.swf" TargetMode="Externa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lug in.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Rectangle 2"/>
          <p:cNvSpPr/>
          <p:nvPr/>
        </p:nvSpPr>
        <p:spPr>
          <a:xfrm>
            <a:off x="304800" y="762000"/>
            <a:ext cx="5181600" cy="2308324"/>
          </a:xfrm>
          <a:prstGeom prst="rect">
            <a:avLst/>
          </a:prstGeom>
          <a:ln>
            <a:solidFill>
              <a:schemeClr val="bg1">
                <a:lumMod val="50000"/>
              </a:schemeClr>
            </a:solidFill>
          </a:ln>
        </p:spPr>
        <p:txBody>
          <a:bodyPr wrap="square">
            <a:spAutoFit/>
          </a:bodyPr>
          <a:lstStyle/>
          <a:p>
            <a:pPr algn="ctr">
              <a:defRPr/>
            </a:pPr>
            <a:r>
              <a:rPr lang="en-US" sz="7200" b="1" dirty="0" smtClean="0">
                <a:ln w="11430"/>
                <a:solidFill>
                  <a:schemeClr val="bg1">
                    <a:lumMod val="50000"/>
                  </a:schemeClr>
                </a:solidFill>
                <a:effectLst>
                  <a:outerShdw blurRad="80000" dist="40000" dir="5040000" algn="tl">
                    <a:srgbClr val="000000">
                      <a:alpha val="30000"/>
                    </a:srgbClr>
                  </a:outerShdw>
                </a:effectLst>
              </a:rPr>
              <a:t>Home</a:t>
            </a:r>
            <a:r>
              <a:rPr lang="en-US" b="1" dirty="0" smtClean="0">
                <a:ln w="11430"/>
                <a:solidFill>
                  <a:schemeClr val="bg1">
                    <a:lumMod val="50000"/>
                  </a:schemeClr>
                </a:solidFill>
                <a:effectLst>
                  <a:outerShdw blurRad="80000" dist="40000" dir="5040000" algn="tl">
                    <a:srgbClr val="000000">
                      <a:alpha val="30000"/>
                    </a:srgbClr>
                  </a:outerShdw>
                </a:effectLst>
              </a:rPr>
              <a:t> </a:t>
            </a:r>
          </a:p>
          <a:p>
            <a:pPr algn="ctr">
              <a:defRPr/>
            </a:pPr>
            <a:r>
              <a:rPr lang="en-US" sz="7200" b="1" dirty="0" smtClean="0">
                <a:ln w="11430"/>
                <a:solidFill>
                  <a:schemeClr val="bg1">
                    <a:lumMod val="50000"/>
                  </a:schemeClr>
                </a:solidFill>
                <a:effectLst>
                  <a:outerShdw blurRad="80000" dist="40000" dir="5040000" algn="tl">
                    <a:srgbClr val="000000">
                      <a:alpha val="30000"/>
                    </a:srgbClr>
                  </a:outerShdw>
                </a:effectLst>
              </a:rPr>
              <a:t>Automation</a:t>
            </a:r>
            <a:endParaRPr lang="en-US" sz="7200" b="1" dirty="0">
              <a:ln w="11430"/>
              <a:solidFill>
                <a:schemeClr val="bg1">
                  <a:lumMod val="50000"/>
                </a:schemeClr>
              </a:solidFill>
              <a:effectLst>
                <a:outerShdw blurRad="80000" dist="40000" dir="5040000" algn="tl">
                  <a:srgbClr val="000000">
                    <a:alpha val="30000"/>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5562600" y="838200"/>
            <a:ext cx="3435246"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fontAlgn="auto" hangingPunct="1">
              <a:spcAft>
                <a:spcPts val="0"/>
              </a:spcAft>
              <a:defRPr/>
            </a:pPr>
            <a:r>
              <a:rPr lang="en-US" dirty="0" smtClean="0">
                <a:solidFill>
                  <a:schemeClr val="tx1">
                    <a:lumMod val="75000"/>
                  </a:schemeClr>
                </a:solidFill>
              </a:rPr>
              <a:t>RF (Radio Frequency) Systems</a:t>
            </a:r>
            <a:endParaRPr lang="en-US" dirty="0">
              <a:solidFill>
                <a:schemeClr val="tx1">
                  <a:lumMod val="75000"/>
                </a:schemeClr>
              </a:solidFill>
            </a:endParaRPr>
          </a:p>
        </p:txBody>
      </p:sp>
      <p:sp>
        <p:nvSpPr>
          <p:cNvPr id="17411" name="Text Placeholder 2"/>
          <p:cNvSpPr>
            <a:spLocks noGrp="1"/>
          </p:cNvSpPr>
          <p:nvPr>
            <p:ph type="body" idx="1"/>
          </p:nvPr>
        </p:nvSpPr>
        <p:spPr/>
        <p:txBody>
          <a:bodyPr/>
          <a:lstStyle/>
          <a:p>
            <a:pPr eaLnBrk="1" hangingPunct="1"/>
            <a:endParaRPr lang="en-US" smtClean="0"/>
          </a:p>
        </p:txBody>
      </p:sp>
      <p:sp>
        <p:nvSpPr>
          <p:cNvPr id="17412" name="Text Placeholder 3"/>
          <p:cNvSpPr>
            <a:spLocks noGrp="1"/>
          </p:cNvSpPr>
          <p:nvPr>
            <p:ph type="body" sz="half" idx="3"/>
          </p:nvPr>
        </p:nvSpPr>
        <p:spPr/>
        <p:txBody>
          <a:bodyPr/>
          <a:lstStyle/>
          <a:p>
            <a:pPr eaLnBrk="1" hangingPunct="1"/>
            <a:endParaRPr lang="en-US" smtClean="0"/>
          </a:p>
        </p:txBody>
      </p:sp>
      <p:pic>
        <p:nvPicPr>
          <p:cNvPr id="17413" name="Content Placeholder 6" descr="RF lighting.jpg"/>
          <p:cNvPicPr>
            <a:picLocks noGrp="1" noChangeAspect="1"/>
          </p:cNvPicPr>
          <p:nvPr>
            <p:ph sz="quarter" idx="2"/>
          </p:nvPr>
        </p:nvPicPr>
        <p:blipFill>
          <a:blip r:embed="rId3"/>
          <a:srcRect/>
          <a:stretch>
            <a:fillRect/>
          </a:stretch>
        </p:blipFill>
        <p:spPr>
          <a:xfrm>
            <a:off x="533400" y="1284288"/>
            <a:ext cx="5562600" cy="4160837"/>
          </a:xfrm>
        </p:spPr>
      </p:pic>
      <p:sp>
        <p:nvSpPr>
          <p:cNvPr id="17414" name="Content Placeholder 5"/>
          <p:cNvSpPr>
            <a:spLocks noGrp="1"/>
          </p:cNvSpPr>
          <p:nvPr>
            <p:ph sz="quarter" idx="4"/>
          </p:nvPr>
        </p:nvSpPr>
        <p:spPr>
          <a:xfrm>
            <a:off x="6400800" y="1517650"/>
            <a:ext cx="2286000" cy="3941763"/>
          </a:xfrm>
        </p:spPr>
        <p:txBody>
          <a:bodyPr/>
          <a:lstStyle/>
          <a:p>
            <a:pPr eaLnBrk="1" hangingPunct="1"/>
            <a:r>
              <a:rPr lang="en-US" dirty="0" smtClean="0"/>
              <a:t>Primary Use?</a:t>
            </a:r>
          </a:p>
          <a:p>
            <a:pPr lvl="1" eaLnBrk="1" hangingPunct="1"/>
            <a:r>
              <a:rPr lang="en-US" dirty="0" smtClean="0"/>
              <a:t>Remodel</a:t>
            </a:r>
          </a:p>
          <a:p>
            <a:pPr eaLnBrk="1" hangingPunct="1"/>
            <a:r>
              <a:rPr lang="en-US" dirty="0" smtClean="0"/>
              <a:t>Problems?</a:t>
            </a:r>
          </a:p>
          <a:p>
            <a:pPr lvl="1" eaLnBrk="1" hangingPunct="1"/>
            <a:r>
              <a:rPr lang="en-US" dirty="0" smtClean="0"/>
              <a:t>Interference</a:t>
            </a:r>
          </a:p>
          <a:p>
            <a:pPr lvl="1" eaLnBrk="1" hangingPunct="1"/>
            <a:r>
              <a:rPr lang="en-US" dirty="0" smtClean="0"/>
              <a:t>Slower</a:t>
            </a:r>
          </a:p>
          <a:p>
            <a:pPr lvl="1" eaLnBrk="1" hangingPunct="1"/>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sc_theater1_final_usm.jpg"/>
          <p:cNvPicPr>
            <a:picLocks noChangeAspect="1"/>
          </p:cNvPicPr>
          <p:nvPr/>
        </p:nvPicPr>
        <p:blipFill>
          <a:blip r:embed="rId2"/>
          <a:srcRect/>
          <a:stretch>
            <a:fillRect/>
          </a:stretch>
        </p:blipFill>
        <p:spPr bwMode="auto">
          <a:xfrm>
            <a:off x="26158" y="-85725"/>
            <a:ext cx="9144000" cy="6943725"/>
          </a:xfrm>
          <a:prstGeom prst="rect">
            <a:avLst/>
          </a:prstGeom>
          <a:noFill/>
          <a:ln w="9525">
            <a:noFill/>
            <a:miter lim="800000"/>
            <a:headEnd/>
            <a:tailEnd/>
          </a:ln>
        </p:spPr>
      </p:pic>
      <p:sp>
        <p:nvSpPr>
          <p:cNvPr id="5" name="Rectangle 4"/>
          <p:cNvSpPr/>
          <p:nvPr/>
        </p:nvSpPr>
        <p:spPr>
          <a:xfrm>
            <a:off x="1143000" y="2209800"/>
            <a:ext cx="6647974" cy="2585323"/>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Automated intelligent</a:t>
            </a:r>
          </a:p>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Lights</a:t>
            </a:r>
          </a:p>
          <a:p>
            <a:pPr algn="ct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Rectangle 6"/>
          <p:cNvSpPr/>
          <p:nvPr/>
        </p:nvSpPr>
        <p:spPr>
          <a:xfrm>
            <a:off x="762000" y="4419600"/>
            <a:ext cx="6629400" cy="175432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Which switch on/off</a:t>
            </a:r>
          </a:p>
          <a:p>
            <a:pPr algn="ctr"/>
            <a:r>
              <a:rPr lang="en-US"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By itself depending</a:t>
            </a:r>
          </a:p>
          <a:p>
            <a:pPr algn="ct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On the situation</a:t>
            </a:r>
            <a:endParaRPr lang="en-US" sz="36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fontAlgn="auto" hangingPunct="1">
              <a:spcAft>
                <a:spcPts val="0"/>
              </a:spcAft>
              <a:defRPr/>
            </a:pPr>
            <a:r>
              <a:rPr lang="en-US" dirty="0" smtClean="0">
                <a:solidFill>
                  <a:schemeClr val="tx1">
                    <a:lumMod val="75000"/>
                  </a:schemeClr>
                </a:solidFill>
              </a:rPr>
              <a:t>Where is Home Automation going?</a:t>
            </a:r>
            <a:endParaRPr lang="en-US" dirty="0">
              <a:solidFill>
                <a:schemeClr val="tx1">
                  <a:lumMod val="75000"/>
                </a:schemeClr>
              </a:solidFill>
            </a:endParaRPr>
          </a:p>
        </p:txBody>
      </p:sp>
      <p:sp>
        <p:nvSpPr>
          <p:cNvPr id="19459" name="Text Placeholder 2"/>
          <p:cNvSpPr>
            <a:spLocks noGrp="1"/>
          </p:cNvSpPr>
          <p:nvPr>
            <p:ph type="body" idx="1"/>
          </p:nvPr>
        </p:nvSpPr>
        <p:spPr/>
        <p:txBody>
          <a:bodyPr/>
          <a:lstStyle/>
          <a:p>
            <a:pPr eaLnBrk="1" hangingPunct="1"/>
            <a:endParaRPr lang="en-US" smtClean="0"/>
          </a:p>
        </p:txBody>
      </p:sp>
      <p:sp>
        <p:nvSpPr>
          <p:cNvPr id="19460" name="Text Placeholder 3"/>
          <p:cNvSpPr>
            <a:spLocks noGrp="1"/>
          </p:cNvSpPr>
          <p:nvPr>
            <p:ph type="body" sz="half" idx="3"/>
          </p:nvPr>
        </p:nvSpPr>
        <p:spPr/>
        <p:txBody>
          <a:bodyPr/>
          <a:lstStyle/>
          <a:p>
            <a:pPr eaLnBrk="1" hangingPunct="1"/>
            <a:endParaRPr lang="en-US" smtClean="0"/>
          </a:p>
        </p:txBody>
      </p:sp>
      <p:pic>
        <p:nvPicPr>
          <p:cNvPr id="7" name="Content Placeholder 6" descr="homeautomation.jpg"/>
          <p:cNvPicPr>
            <a:picLocks noGrp="1" noChangeAspect="1"/>
          </p:cNvPicPr>
          <p:nvPr>
            <p:ph sz="quarter" idx="2"/>
          </p:nvPr>
        </p:nvPicPr>
        <p:blipFill>
          <a:blip r:embed="rId3"/>
          <a:srcRect/>
          <a:stretch>
            <a:fillRect/>
          </a:stretch>
        </p:blipFill>
        <p:spPr>
          <a:xfrm>
            <a:off x="1219200" y="1143000"/>
            <a:ext cx="6705600" cy="5334000"/>
          </a:xfrm>
        </p:spPr>
      </p:pic>
      <p:sp>
        <p:nvSpPr>
          <p:cNvPr id="19462" name="Content Placeholder 5"/>
          <p:cNvSpPr>
            <a:spLocks noGrp="1"/>
          </p:cNvSpPr>
          <p:nvPr>
            <p:ph sz="quarter" idx="4"/>
          </p:nvPr>
        </p:nvSpPr>
        <p:spPr>
          <a:xfrm>
            <a:off x="4645025" y="1517650"/>
            <a:ext cx="4041775" cy="3941763"/>
          </a:xfrm>
        </p:spPr>
        <p:txBody>
          <a:bodyPr/>
          <a:lstStyle/>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defRPr/>
            </a:pPr>
            <a:r>
              <a:rPr lang="en-US" dirty="0" smtClean="0">
                <a:solidFill>
                  <a:srgbClr val="00B050"/>
                </a:solidFill>
              </a:rPr>
              <a:t>Green Building </a:t>
            </a:r>
            <a:r>
              <a:rPr lang="en-US" sz="2800" dirty="0" smtClean="0">
                <a:solidFill>
                  <a:schemeClr val="tx1">
                    <a:lumMod val="75000"/>
                  </a:schemeClr>
                </a:solidFill>
              </a:rPr>
              <a:t>and</a:t>
            </a:r>
            <a:r>
              <a:rPr lang="en-US" dirty="0" smtClean="0">
                <a:solidFill>
                  <a:srgbClr val="FFFF00"/>
                </a:solidFill>
              </a:rPr>
              <a:t> Safe Building</a:t>
            </a:r>
            <a:endParaRPr lang="en-US" dirty="0" smtClean="0">
              <a:solidFill>
                <a:srgbClr val="00B050"/>
              </a:solidFill>
            </a:endParaRPr>
          </a:p>
        </p:txBody>
      </p:sp>
      <p:sp>
        <p:nvSpPr>
          <p:cNvPr id="20483" name="Text Placeholder 2"/>
          <p:cNvSpPr>
            <a:spLocks noGrp="1"/>
          </p:cNvSpPr>
          <p:nvPr>
            <p:ph type="body" idx="1"/>
          </p:nvPr>
        </p:nvSpPr>
        <p:spPr/>
        <p:txBody>
          <a:bodyPr/>
          <a:lstStyle/>
          <a:p>
            <a:pPr eaLnBrk="1" hangingPunct="1"/>
            <a:endParaRPr lang="en-US" smtClean="0"/>
          </a:p>
        </p:txBody>
      </p:sp>
      <p:sp>
        <p:nvSpPr>
          <p:cNvPr id="20484" name="Text Placeholder 3"/>
          <p:cNvSpPr>
            <a:spLocks noGrp="1"/>
          </p:cNvSpPr>
          <p:nvPr>
            <p:ph type="body" sz="half" idx="3"/>
          </p:nvPr>
        </p:nvSpPr>
        <p:spPr/>
        <p:txBody>
          <a:bodyPr/>
          <a:lstStyle/>
          <a:p>
            <a:pPr eaLnBrk="1" hangingPunct="1"/>
            <a:endParaRPr lang="en-US" smtClean="0"/>
          </a:p>
        </p:txBody>
      </p:sp>
      <p:sp>
        <p:nvSpPr>
          <p:cNvPr id="20485" name="Content Placeholder 4"/>
          <p:cNvSpPr>
            <a:spLocks noGrp="1"/>
          </p:cNvSpPr>
          <p:nvPr>
            <p:ph sz="quarter" idx="2"/>
          </p:nvPr>
        </p:nvSpPr>
        <p:spPr>
          <a:xfrm>
            <a:off x="457200" y="1517650"/>
            <a:ext cx="4040188" cy="3941763"/>
          </a:xfrm>
        </p:spPr>
        <p:txBody>
          <a:bodyPr/>
          <a:lstStyle/>
          <a:p>
            <a:pPr eaLnBrk="1" hangingPunct="1"/>
            <a:r>
              <a:rPr lang="en-US" smtClean="0">
                <a:solidFill>
                  <a:srgbClr val="00B050"/>
                </a:solidFill>
              </a:rPr>
              <a:t>HVAC Control</a:t>
            </a:r>
          </a:p>
          <a:p>
            <a:pPr eaLnBrk="1" hangingPunct="1"/>
            <a:r>
              <a:rPr lang="en-US" smtClean="0">
                <a:solidFill>
                  <a:srgbClr val="00B050"/>
                </a:solidFill>
              </a:rPr>
              <a:t>Electricity consumption management</a:t>
            </a:r>
          </a:p>
          <a:p>
            <a:pPr lvl="1" eaLnBrk="1" hangingPunct="1"/>
            <a:r>
              <a:rPr lang="en-US" smtClean="0">
                <a:solidFill>
                  <a:srgbClr val="00B050"/>
                </a:solidFill>
              </a:rPr>
              <a:t>Lighting control</a:t>
            </a:r>
          </a:p>
          <a:p>
            <a:pPr lvl="2" eaLnBrk="1" hangingPunct="1"/>
            <a:r>
              <a:rPr lang="en-US" smtClean="0">
                <a:solidFill>
                  <a:srgbClr val="00B050"/>
                </a:solidFill>
              </a:rPr>
              <a:t>Regulated according to ambient light</a:t>
            </a:r>
          </a:p>
          <a:p>
            <a:pPr eaLnBrk="1" hangingPunct="1"/>
            <a:r>
              <a:rPr lang="en-US" smtClean="0">
                <a:solidFill>
                  <a:srgbClr val="00B050"/>
                </a:solidFill>
              </a:rPr>
              <a:t>Natural Light</a:t>
            </a:r>
          </a:p>
          <a:p>
            <a:pPr lvl="1" eaLnBrk="1" hangingPunct="1"/>
            <a:r>
              <a:rPr lang="en-US" smtClean="0">
                <a:solidFill>
                  <a:srgbClr val="00B050"/>
                </a:solidFill>
              </a:rPr>
              <a:t>Shades/Curtain control</a:t>
            </a:r>
          </a:p>
          <a:p>
            <a:pPr eaLnBrk="1" hangingPunct="1"/>
            <a:endParaRPr lang="en-US" smtClean="0"/>
          </a:p>
          <a:p>
            <a:pPr eaLnBrk="1" hangingPunct="1"/>
            <a:endParaRPr lang="en-US" smtClean="0"/>
          </a:p>
        </p:txBody>
      </p:sp>
      <p:sp>
        <p:nvSpPr>
          <p:cNvPr id="20486" name="Content Placeholder 5"/>
          <p:cNvSpPr>
            <a:spLocks noGrp="1"/>
          </p:cNvSpPr>
          <p:nvPr>
            <p:ph sz="quarter" idx="4"/>
          </p:nvPr>
        </p:nvSpPr>
        <p:spPr>
          <a:xfrm>
            <a:off x="4645025" y="1517650"/>
            <a:ext cx="4041775" cy="3941763"/>
          </a:xfrm>
        </p:spPr>
        <p:txBody>
          <a:bodyPr/>
          <a:lstStyle/>
          <a:p>
            <a:pPr eaLnBrk="1" hangingPunct="1"/>
            <a:r>
              <a:rPr lang="en-US" smtClean="0">
                <a:solidFill>
                  <a:srgbClr val="FFFF00"/>
                </a:solidFill>
              </a:rPr>
              <a:t>Security</a:t>
            </a:r>
          </a:p>
          <a:p>
            <a:pPr lvl="1" eaLnBrk="1" hangingPunct="1"/>
            <a:r>
              <a:rPr lang="en-US" smtClean="0">
                <a:solidFill>
                  <a:srgbClr val="FFFF00"/>
                </a:solidFill>
              </a:rPr>
              <a:t>Connections to cameras, alarms</a:t>
            </a:r>
          </a:p>
          <a:p>
            <a:pPr lvl="2" eaLnBrk="1" hangingPunct="1"/>
            <a:r>
              <a:rPr lang="en-US" smtClean="0">
                <a:solidFill>
                  <a:srgbClr val="FFFF00"/>
                </a:solidFill>
              </a:rPr>
              <a:t>Example: Flashing all lights if alarm goes off.</a:t>
            </a:r>
          </a:p>
          <a:p>
            <a:pPr lvl="2" eaLnBrk="1" hangingPunct="1"/>
            <a:r>
              <a:rPr lang="en-US" smtClean="0">
                <a:solidFill>
                  <a:srgbClr val="FFFF00"/>
                </a:solidFill>
              </a:rPr>
              <a:t>Flood warning</a:t>
            </a:r>
          </a:p>
          <a:p>
            <a:pPr eaLnBrk="1" hangingPunct="1"/>
            <a:endParaRPr lang="en-US" smtClean="0">
              <a:solidFill>
                <a:srgbClr val="FFFF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2"/>
          <p:cNvSpPr>
            <a:spLocks noGrp="1"/>
          </p:cNvSpPr>
          <p:nvPr>
            <p:ph type="body" idx="1"/>
          </p:nvPr>
        </p:nvSpPr>
        <p:spPr/>
        <p:txBody>
          <a:bodyPr/>
          <a:lstStyle/>
          <a:p>
            <a:pPr eaLnBrk="1" hangingPunct="1"/>
            <a:endParaRPr lang="en-US" smtClean="0"/>
          </a:p>
        </p:txBody>
      </p:sp>
      <p:sp>
        <p:nvSpPr>
          <p:cNvPr id="21508" name="Text Placeholder 3"/>
          <p:cNvSpPr>
            <a:spLocks noGrp="1"/>
          </p:cNvSpPr>
          <p:nvPr>
            <p:ph type="body" sz="half" idx="3"/>
          </p:nvPr>
        </p:nvSpPr>
        <p:spPr/>
        <p:txBody>
          <a:bodyPr/>
          <a:lstStyle/>
          <a:p>
            <a:pPr eaLnBrk="1" hangingPunct="1">
              <a:defRPr/>
            </a:pPr>
            <a:r>
              <a:rPr lang="en-US" dirty="0" smtClean="0">
                <a:solidFill>
                  <a:schemeClr val="tx1">
                    <a:lumMod val="75000"/>
                  </a:schemeClr>
                </a:solidFill>
              </a:rPr>
              <a:t>Control TV, Garage </a:t>
            </a:r>
            <a:r>
              <a:rPr lang="en-US" dirty="0" err="1" smtClean="0">
                <a:solidFill>
                  <a:schemeClr val="tx1">
                    <a:lumMod val="75000"/>
                  </a:schemeClr>
                </a:solidFill>
              </a:rPr>
              <a:t>Door,Security</a:t>
            </a:r>
            <a:r>
              <a:rPr lang="en-US" dirty="0" smtClean="0">
                <a:solidFill>
                  <a:schemeClr val="tx1">
                    <a:lumMod val="75000"/>
                  </a:schemeClr>
                </a:solidFill>
              </a:rPr>
              <a:t> systems anything you want!!</a:t>
            </a:r>
          </a:p>
        </p:txBody>
      </p:sp>
      <p:sp>
        <p:nvSpPr>
          <p:cNvPr id="21509" name="Content Placeholder 4"/>
          <p:cNvSpPr>
            <a:spLocks noGrp="1"/>
          </p:cNvSpPr>
          <p:nvPr>
            <p:ph sz="quarter" idx="2"/>
          </p:nvPr>
        </p:nvSpPr>
        <p:spPr>
          <a:xfrm>
            <a:off x="457200" y="1517650"/>
            <a:ext cx="4040188" cy="3941763"/>
          </a:xfrm>
        </p:spPr>
        <p:txBody>
          <a:bodyPr/>
          <a:lstStyle/>
          <a:p>
            <a:pPr eaLnBrk="1" hangingPunct="1">
              <a:defRPr/>
            </a:pPr>
            <a:r>
              <a:rPr lang="en-US" dirty="0" smtClean="0">
                <a:solidFill>
                  <a:schemeClr val="tx1">
                    <a:lumMod val="75000"/>
                  </a:schemeClr>
                </a:solidFill>
              </a:rPr>
              <a:t>Deadbolt Control</a:t>
            </a:r>
          </a:p>
        </p:txBody>
      </p:sp>
      <p:sp>
        <p:nvSpPr>
          <p:cNvPr id="21510" name="Content Placeholder 5"/>
          <p:cNvSpPr>
            <a:spLocks noGrp="1"/>
          </p:cNvSpPr>
          <p:nvPr>
            <p:ph sz="quarter" idx="4"/>
          </p:nvPr>
        </p:nvSpPr>
        <p:spPr>
          <a:xfrm>
            <a:off x="4645025" y="1517650"/>
            <a:ext cx="4041775" cy="3941763"/>
          </a:xfrm>
        </p:spPr>
        <p:txBody>
          <a:bodyPr/>
          <a:lstStyle/>
          <a:p>
            <a:pPr eaLnBrk="1" hangingPunct="1">
              <a:defRPr/>
            </a:pPr>
            <a:r>
              <a:rPr lang="en-US" dirty="0" smtClean="0">
                <a:solidFill>
                  <a:schemeClr val="tx1">
                    <a:lumMod val="75000"/>
                  </a:schemeClr>
                </a:solidFill>
              </a:rPr>
              <a:t>I-phone Apps/Controller</a:t>
            </a:r>
          </a:p>
        </p:txBody>
      </p:sp>
      <p:sp>
        <p:nvSpPr>
          <p:cNvPr id="7" name="Rectangle 6"/>
          <p:cNvSpPr/>
          <p:nvPr/>
        </p:nvSpPr>
        <p:spPr>
          <a:xfrm>
            <a:off x="304800" y="381000"/>
            <a:ext cx="8622810" cy="923330"/>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Where are We going?</a:t>
            </a:r>
          </a:p>
        </p:txBody>
      </p:sp>
      <p:pic>
        <p:nvPicPr>
          <p:cNvPr id="9" name="Picture 8" descr="SchlageLiNKmobileapplication-crop_270x339.jpg"/>
          <p:cNvPicPr>
            <a:picLocks noChangeAspect="1"/>
          </p:cNvPicPr>
          <p:nvPr/>
        </p:nvPicPr>
        <p:blipFill>
          <a:blip r:embed="rId3"/>
          <a:srcRect/>
          <a:stretch>
            <a:fillRect/>
          </a:stretch>
        </p:blipFill>
        <p:spPr bwMode="auto">
          <a:xfrm>
            <a:off x="685800" y="1981200"/>
            <a:ext cx="3429000" cy="4305300"/>
          </a:xfrm>
          <a:prstGeom prst="rect">
            <a:avLst/>
          </a:prstGeom>
          <a:noFill/>
          <a:ln w="9525">
            <a:noFill/>
            <a:miter lim="800000"/>
            <a:headEnd/>
            <a:tailEnd/>
          </a:ln>
        </p:spPr>
      </p:pic>
      <p:pic>
        <p:nvPicPr>
          <p:cNvPr id="10" name="Picture 9" descr="Lutron-iPhone-control.jpg"/>
          <p:cNvPicPr>
            <a:picLocks noChangeAspect="1"/>
          </p:cNvPicPr>
          <p:nvPr/>
        </p:nvPicPr>
        <p:blipFill>
          <a:blip r:embed="rId4"/>
          <a:srcRect/>
          <a:stretch>
            <a:fillRect/>
          </a:stretch>
        </p:blipFill>
        <p:spPr bwMode="auto">
          <a:xfrm>
            <a:off x="3733800" y="2514600"/>
            <a:ext cx="5238750" cy="2790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iterate type="lt">
                                    <p:tmPct val="0"/>
                                  </p:iterate>
                                  <p:childTnLst>
                                    <p:animScale>
                                      <p:cBhvr>
                                        <p:cTn id="6" dur="2000" fill="hold"/>
                                        <p:tgtEl>
                                          <p:spTgt spid="7"/>
                                        </p:tgtEl>
                                      </p:cBhvr>
                                      <p:by x="75000" y="75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1509">
                                            <p:txEl>
                                              <p:pRg st="0" end="0"/>
                                            </p:txEl>
                                          </p:spTgt>
                                        </p:tgtEl>
                                        <p:attrNameLst>
                                          <p:attrName>style.visibility</p:attrName>
                                        </p:attrNameLst>
                                      </p:cBhvr>
                                      <p:to>
                                        <p:strVal val="visible"/>
                                      </p:to>
                                    </p:set>
                                    <p:animEffect transition="in" filter="fade">
                                      <p:cBhvr>
                                        <p:cTn id="11" dur="2000"/>
                                        <p:tgtEl>
                                          <p:spTgt spid="2150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0 2.22222E-6 L -0.12083 -0.00278 " pathEditMode="relative" rAng="0" ptsTypes="AA">
                                      <p:cBhvr>
                                        <p:cTn id="18" dur="2000" fill="hold"/>
                                        <p:tgtEl>
                                          <p:spTgt spid="9"/>
                                        </p:tgtEl>
                                        <p:attrNameLst>
                                          <p:attrName>ppt_x</p:attrName>
                                          <p:attrName>ppt_y</p:attrName>
                                        </p:attrNameLst>
                                      </p:cBhvr>
                                      <p:rCtr x="-6000" y="-100"/>
                                    </p:animMotion>
                                  </p:childTnLst>
                                </p:cTn>
                              </p:par>
                              <p:par>
                                <p:cTn id="19" presetID="10" presetClass="entr" presetSubtype="0" fill="hold" grpId="0" nodeType="withEffect">
                                  <p:stCondLst>
                                    <p:cond delay="0"/>
                                  </p:stCondLst>
                                  <p:childTnLst>
                                    <p:set>
                                      <p:cBhvr>
                                        <p:cTn id="20" dur="1" fill="hold">
                                          <p:stCondLst>
                                            <p:cond delay="0"/>
                                          </p:stCondLst>
                                        </p:cTn>
                                        <p:tgtEl>
                                          <p:spTgt spid="21510">
                                            <p:txEl>
                                              <p:pRg st="0" end="0"/>
                                            </p:txEl>
                                          </p:spTgt>
                                        </p:tgtEl>
                                        <p:attrNameLst>
                                          <p:attrName>style.visibility</p:attrName>
                                        </p:attrNameLst>
                                      </p:cBhvr>
                                      <p:to>
                                        <p:strVal val="visible"/>
                                      </p:to>
                                    </p:set>
                                    <p:animEffect transition="in" filter="fade">
                                      <p:cBhvr>
                                        <p:cTn id="21" dur="2000"/>
                                        <p:tgtEl>
                                          <p:spTgt spid="21510">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0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8">
                                            <p:txEl>
                                              <p:pRg st="0" end="0"/>
                                            </p:txEl>
                                          </p:spTgt>
                                        </p:tgtEl>
                                        <p:attrNameLst>
                                          <p:attrName>style.visibility</p:attrName>
                                        </p:attrNameLst>
                                      </p:cBhvr>
                                      <p:to>
                                        <p:strVal val="visible"/>
                                      </p:to>
                                    </p:set>
                                    <p:animEffect transition="in" filter="fade">
                                      <p:cBhvr>
                                        <p:cTn id="27" dur="2000"/>
                                        <p:tgtEl>
                                          <p:spTgt spid="215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P spid="21509" grpId="0" build="p"/>
      <p:bldP spid="215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solidFill>
                  <a:schemeClr val="tx1">
                    <a:lumMod val="75000"/>
                  </a:schemeClr>
                </a:solidFill>
              </a:rPr>
              <a:t>BIOMETRICS</a:t>
            </a:r>
            <a:endParaRPr lang="en-US" dirty="0">
              <a:solidFill>
                <a:schemeClr val="tx1">
                  <a:lumMod val="75000"/>
                </a:schemeClr>
              </a:solidFill>
            </a:endParaRPr>
          </a:p>
        </p:txBody>
      </p:sp>
      <p:sp>
        <p:nvSpPr>
          <p:cNvPr id="23555" name="Text Placeholder 2"/>
          <p:cNvSpPr>
            <a:spLocks noGrp="1"/>
          </p:cNvSpPr>
          <p:nvPr>
            <p:ph type="body" idx="1"/>
          </p:nvPr>
        </p:nvSpPr>
        <p:spPr/>
        <p:txBody>
          <a:bodyPr/>
          <a:lstStyle/>
          <a:p>
            <a:endParaRPr lang="en-US" smtClean="0"/>
          </a:p>
        </p:txBody>
      </p:sp>
      <p:sp>
        <p:nvSpPr>
          <p:cNvPr id="23556" name="Text Placeholder 3"/>
          <p:cNvSpPr>
            <a:spLocks noGrp="1"/>
          </p:cNvSpPr>
          <p:nvPr>
            <p:ph type="body" sz="half" idx="3"/>
          </p:nvPr>
        </p:nvSpPr>
        <p:spPr/>
        <p:txBody>
          <a:bodyPr/>
          <a:lstStyle/>
          <a:p>
            <a:endParaRPr lang="en-US" smtClean="0"/>
          </a:p>
        </p:txBody>
      </p:sp>
      <p:pic>
        <p:nvPicPr>
          <p:cNvPr id="23557" name="Picture 8" descr="irisscan.jpg"/>
          <p:cNvPicPr>
            <a:picLocks noChangeAspect="1"/>
          </p:cNvPicPr>
          <p:nvPr/>
        </p:nvPicPr>
        <p:blipFill>
          <a:blip r:embed="rId3"/>
          <a:srcRect/>
          <a:stretch>
            <a:fillRect/>
          </a:stretch>
        </p:blipFill>
        <p:spPr bwMode="auto">
          <a:xfrm>
            <a:off x="3686175" y="1371600"/>
            <a:ext cx="5051425" cy="4419600"/>
          </a:xfrm>
          <a:prstGeom prst="rect">
            <a:avLst/>
          </a:prstGeom>
          <a:noFill/>
          <a:ln w="9525">
            <a:noFill/>
            <a:miter lim="800000"/>
            <a:headEnd/>
            <a:tailEnd/>
          </a:ln>
        </p:spPr>
      </p:pic>
      <p:pic>
        <p:nvPicPr>
          <p:cNvPr id="23558" name="Content Placeholder 13" descr="biometrics_sm.jpg"/>
          <p:cNvPicPr>
            <a:picLocks noGrp="1" noChangeAspect="1"/>
          </p:cNvPicPr>
          <p:nvPr>
            <p:ph sz="quarter" idx="2"/>
          </p:nvPr>
        </p:nvPicPr>
        <p:blipFill>
          <a:blip r:embed="rId4"/>
          <a:srcRect/>
          <a:stretch>
            <a:fillRect/>
          </a:stretch>
        </p:blipFill>
        <p:spPr>
          <a:xfrm>
            <a:off x="392113" y="1371600"/>
            <a:ext cx="3038475" cy="4419600"/>
          </a:xfrm>
        </p:spPr>
      </p:pic>
      <p:sp>
        <p:nvSpPr>
          <p:cNvPr id="23559" name="Content Placeholder 12"/>
          <p:cNvSpPr>
            <a:spLocks noGrp="1"/>
          </p:cNvSpPr>
          <p:nvPr>
            <p:ph sz="quarter" idx="4"/>
          </p:nvPr>
        </p:nvSpPr>
        <p:spPr>
          <a:xfrm>
            <a:off x="4645025" y="1517650"/>
            <a:ext cx="4041775" cy="3941763"/>
          </a:xfrm>
        </p:spPr>
        <p:txBody>
          <a:bodyPr/>
          <a:lstStyle/>
          <a:p>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solidFill>
                  <a:schemeClr val="tx1">
                    <a:lumMod val="75000"/>
                  </a:schemeClr>
                </a:solidFill>
              </a:rPr>
              <a:t>Vacant Home Capabilities:</a:t>
            </a:r>
            <a:endParaRPr lang="en-US" dirty="0">
              <a:solidFill>
                <a:schemeClr val="tx1">
                  <a:lumMod val="75000"/>
                </a:schemeClr>
              </a:solidFill>
            </a:endParaRPr>
          </a:p>
        </p:txBody>
      </p:sp>
      <p:sp>
        <p:nvSpPr>
          <p:cNvPr id="25603" name="Text Placeholder 2"/>
          <p:cNvSpPr>
            <a:spLocks noGrp="1"/>
          </p:cNvSpPr>
          <p:nvPr>
            <p:ph type="body" idx="1"/>
          </p:nvPr>
        </p:nvSpPr>
        <p:spPr/>
        <p:txBody>
          <a:bodyPr/>
          <a:lstStyle/>
          <a:p>
            <a:endParaRPr lang="en-US" smtClean="0"/>
          </a:p>
        </p:txBody>
      </p:sp>
      <p:sp>
        <p:nvSpPr>
          <p:cNvPr id="25604" name="Text Placeholder 3"/>
          <p:cNvSpPr>
            <a:spLocks noGrp="1"/>
          </p:cNvSpPr>
          <p:nvPr>
            <p:ph type="body" sz="half" idx="3"/>
          </p:nvPr>
        </p:nvSpPr>
        <p:spPr/>
        <p:txBody>
          <a:bodyPr/>
          <a:lstStyle/>
          <a:p>
            <a:endParaRPr lang="en-US" smtClean="0"/>
          </a:p>
        </p:txBody>
      </p:sp>
      <p:pic>
        <p:nvPicPr>
          <p:cNvPr id="25605" name="Content Placeholder 6" descr="remote_pet_feeding.jpg"/>
          <p:cNvPicPr>
            <a:picLocks noGrp="1" noChangeAspect="1"/>
          </p:cNvPicPr>
          <p:nvPr>
            <p:ph sz="quarter" idx="2"/>
          </p:nvPr>
        </p:nvPicPr>
        <p:blipFill>
          <a:blip r:embed="rId3"/>
          <a:srcRect/>
          <a:stretch>
            <a:fillRect/>
          </a:stretch>
        </p:blipFill>
        <p:spPr>
          <a:xfrm>
            <a:off x="381000" y="1524000"/>
            <a:ext cx="4217988" cy="4217988"/>
          </a:xfrm>
        </p:spPr>
      </p:pic>
      <p:sp>
        <p:nvSpPr>
          <p:cNvPr id="6" name="Content Placeholder 5"/>
          <p:cNvSpPr>
            <a:spLocks noGrp="1"/>
          </p:cNvSpPr>
          <p:nvPr>
            <p:ph sz="quarter" idx="4"/>
          </p:nvPr>
        </p:nvSpPr>
        <p:spPr>
          <a:xfrm>
            <a:off x="4648200" y="2286000"/>
            <a:ext cx="4041775" cy="3941763"/>
          </a:xfrm>
        </p:spPr>
        <p:txBody>
          <a:bodyPr/>
          <a:lstStyle/>
          <a:p>
            <a:pPr>
              <a:defRPr/>
            </a:pPr>
            <a:r>
              <a:rPr lang="en-US" dirty="0" smtClean="0">
                <a:solidFill>
                  <a:schemeClr val="tx1">
                    <a:lumMod val="75000"/>
                  </a:schemeClr>
                </a:solidFill>
              </a:rPr>
              <a:t>Feed and watch pets</a:t>
            </a:r>
          </a:p>
          <a:p>
            <a:pPr>
              <a:defRPr/>
            </a:pPr>
            <a:r>
              <a:rPr lang="en-US" dirty="0" smtClean="0">
                <a:solidFill>
                  <a:schemeClr val="tx1">
                    <a:lumMod val="75000"/>
                  </a:schemeClr>
                </a:solidFill>
              </a:rPr>
              <a:t>Water plants </a:t>
            </a:r>
          </a:p>
          <a:p>
            <a:pPr lvl="1">
              <a:defRPr/>
            </a:pPr>
            <a:r>
              <a:rPr lang="en-US" dirty="0" smtClean="0">
                <a:solidFill>
                  <a:schemeClr val="tx1">
                    <a:lumMod val="75000"/>
                  </a:schemeClr>
                </a:solidFill>
              </a:rPr>
              <a:t>Interior and Exterior</a:t>
            </a:r>
          </a:p>
          <a:p>
            <a:pPr>
              <a:defRPr/>
            </a:pPr>
            <a:r>
              <a:rPr lang="en-US" dirty="0" smtClean="0">
                <a:solidFill>
                  <a:schemeClr val="tx1">
                    <a:lumMod val="75000"/>
                  </a:schemeClr>
                </a:solidFill>
              </a:rPr>
              <a:t>Presence Simulation</a:t>
            </a:r>
          </a:p>
          <a:p>
            <a:pPr lvl="1">
              <a:defRPr/>
            </a:pPr>
            <a:r>
              <a:rPr lang="en-US" dirty="0" smtClean="0">
                <a:solidFill>
                  <a:schemeClr val="tx1">
                    <a:lumMod val="75000"/>
                  </a:schemeClr>
                </a:solidFill>
              </a:rPr>
              <a:t>Lighting, TV, anything – pre-programmed schedule</a:t>
            </a:r>
            <a:endParaRPr lang="en-US" dirty="0">
              <a:solidFill>
                <a:schemeClr val="tx1">
                  <a:lumMod val="7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solidFill>
                  <a:schemeClr val="tx1">
                    <a:lumMod val="75000"/>
                  </a:schemeClr>
                </a:solidFill>
              </a:rPr>
              <a:t>Water Management</a:t>
            </a:r>
            <a:endParaRPr lang="en-US" dirty="0">
              <a:solidFill>
                <a:schemeClr val="tx1">
                  <a:lumMod val="75000"/>
                </a:schemeClr>
              </a:solidFill>
            </a:endParaRPr>
          </a:p>
        </p:txBody>
      </p:sp>
      <p:sp>
        <p:nvSpPr>
          <p:cNvPr id="3" name="Text Placeholder 2"/>
          <p:cNvSpPr>
            <a:spLocks noGrp="1"/>
          </p:cNvSpPr>
          <p:nvPr>
            <p:ph type="body" idx="1"/>
          </p:nvPr>
        </p:nvSpPr>
        <p:spPr>
          <a:xfrm>
            <a:off x="2590800" y="5867400"/>
            <a:ext cx="4040188" cy="838200"/>
          </a:xfrm>
        </p:spPr>
        <p:txBody>
          <a:bodyPr/>
          <a:lstStyle/>
          <a:p>
            <a:pPr algn="ctr">
              <a:defRPr/>
            </a:pPr>
            <a:r>
              <a:rPr lang="en-US" dirty="0" smtClean="0">
                <a:solidFill>
                  <a:schemeClr val="tx1">
                    <a:lumMod val="75000"/>
                  </a:schemeClr>
                </a:solidFill>
              </a:rPr>
              <a:t>Sensor Faucet</a:t>
            </a:r>
            <a:endParaRPr lang="en-US" dirty="0">
              <a:solidFill>
                <a:schemeClr val="tx1">
                  <a:lumMod val="75000"/>
                </a:schemeClr>
              </a:solidFill>
            </a:endParaRPr>
          </a:p>
        </p:txBody>
      </p:sp>
      <p:sp>
        <p:nvSpPr>
          <p:cNvPr id="4" name="Text Placeholder 3"/>
          <p:cNvSpPr>
            <a:spLocks noGrp="1"/>
          </p:cNvSpPr>
          <p:nvPr>
            <p:ph type="body" sz="half" idx="3"/>
          </p:nvPr>
        </p:nvSpPr>
        <p:spPr>
          <a:xfrm>
            <a:off x="5102225" y="2895600"/>
            <a:ext cx="4041775" cy="838200"/>
          </a:xfrm>
        </p:spPr>
        <p:txBody>
          <a:bodyPr/>
          <a:lstStyle/>
          <a:p>
            <a:pPr>
              <a:defRPr/>
            </a:pPr>
            <a:r>
              <a:rPr lang="en-US" dirty="0" smtClean="0">
                <a:solidFill>
                  <a:schemeClr val="tx1">
                    <a:lumMod val="75000"/>
                  </a:schemeClr>
                </a:solidFill>
              </a:rPr>
              <a:t>Programmed bath cycles</a:t>
            </a:r>
            <a:endParaRPr lang="en-US" dirty="0">
              <a:solidFill>
                <a:schemeClr val="tx1">
                  <a:lumMod val="75000"/>
                </a:schemeClr>
              </a:solidFill>
            </a:endParaRPr>
          </a:p>
        </p:txBody>
      </p:sp>
      <p:pic>
        <p:nvPicPr>
          <p:cNvPr id="7" name="Content Placeholder 6" descr="ezfaucet.jpg"/>
          <p:cNvPicPr>
            <a:picLocks noGrp="1" noChangeAspect="1"/>
          </p:cNvPicPr>
          <p:nvPr>
            <p:ph sz="quarter" idx="2"/>
          </p:nvPr>
        </p:nvPicPr>
        <p:blipFill>
          <a:blip r:embed="rId3"/>
          <a:srcRect/>
          <a:stretch>
            <a:fillRect/>
          </a:stretch>
        </p:blipFill>
        <p:spPr>
          <a:xfrm>
            <a:off x="1814512" y="1295400"/>
            <a:ext cx="7329488" cy="4495800"/>
          </a:xfrm>
        </p:spPr>
      </p:pic>
      <p:pic>
        <p:nvPicPr>
          <p:cNvPr id="9" name="Picture 8" descr="iPhone%20and%20bathomatic%20app%20[RGB].jpg"/>
          <p:cNvPicPr>
            <a:picLocks noChangeAspect="1"/>
          </p:cNvPicPr>
          <p:nvPr/>
        </p:nvPicPr>
        <p:blipFill>
          <a:blip r:embed="rId4"/>
          <a:srcRect/>
          <a:stretch>
            <a:fillRect/>
          </a:stretch>
        </p:blipFill>
        <p:spPr bwMode="auto">
          <a:xfrm>
            <a:off x="304800" y="1295400"/>
            <a:ext cx="4629150" cy="4648200"/>
          </a:xfrm>
          <a:prstGeom prst="rect">
            <a:avLst/>
          </a:prstGeom>
          <a:noFill/>
          <a:ln w="9525">
            <a:noFill/>
            <a:miter lim="800000"/>
            <a:headEnd/>
            <a:tailEnd/>
          </a:ln>
        </p:spPr>
      </p:pic>
      <p:sp>
        <p:nvSpPr>
          <p:cNvPr id="10" name="Content Placeholder 9"/>
          <p:cNvSpPr>
            <a:spLocks noGrp="1"/>
          </p:cNvSpPr>
          <p:nvPr>
            <p:ph sz="quarter" idx="4"/>
          </p:nvPr>
        </p:nvSpPr>
        <p:spPr>
          <a:xfrm>
            <a:off x="5102225" y="3429000"/>
            <a:ext cx="4041775" cy="3941763"/>
          </a:xfrm>
        </p:spPr>
        <p:txBody>
          <a:bodyPr/>
          <a:lstStyle/>
          <a:p>
            <a:r>
              <a:rPr lang="en-US" smtClean="0">
                <a:hlinkClick r:id="rId5"/>
              </a:rPr>
              <a:t>Bathomatic DEMO</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2000"/>
                                        <p:tgtEl>
                                          <p:spTgt spid="7"/>
                                        </p:tgtEl>
                                      </p:cBhvr>
                                    </p:animEffect>
                                    <p:set>
                                      <p:cBhvr>
                                        <p:cTn id="15" dur="1" fill="hold">
                                          <p:stCondLst>
                                            <p:cond delay="19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2000"/>
                                        <p:tgtEl>
                                          <p:spTgt spid="3">
                                            <p:txEl>
                                              <p:pRg st="0" end="0"/>
                                            </p:txEl>
                                          </p:spTgt>
                                        </p:tgtEl>
                                      </p:cBhvr>
                                    </p:animEffect>
                                    <p:set>
                                      <p:cBhvr>
                                        <p:cTn id="18" dur="1" fill="hold">
                                          <p:stCondLst>
                                            <p:cond delay="1999"/>
                                          </p:stCondLst>
                                        </p:cTn>
                                        <p:tgtEl>
                                          <p:spTgt spid="3">
                                            <p:txEl>
                                              <p:pRg st="0" end="0"/>
                                            </p:txEl>
                                          </p:spTgt>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0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2000"/>
                                        <p:tgtEl>
                                          <p:spTgt spid="4">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build="p"/>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solidFill>
                  <a:schemeClr val="tx1">
                    <a:lumMod val="75000"/>
                  </a:schemeClr>
                </a:solidFill>
              </a:rPr>
              <a:t>Automated Cabinets</a:t>
            </a:r>
            <a:endParaRPr lang="en-US" dirty="0">
              <a:solidFill>
                <a:schemeClr val="tx1">
                  <a:lumMod val="75000"/>
                </a:schemeClr>
              </a:solidFill>
            </a:endParaRPr>
          </a:p>
        </p:txBody>
      </p:sp>
      <p:sp>
        <p:nvSpPr>
          <p:cNvPr id="28676" name="Text Placeholder 3"/>
          <p:cNvSpPr>
            <a:spLocks noGrp="1"/>
          </p:cNvSpPr>
          <p:nvPr>
            <p:ph type="body" sz="half" idx="3"/>
          </p:nvPr>
        </p:nvSpPr>
        <p:spPr/>
        <p:txBody>
          <a:bodyPr/>
          <a:lstStyle/>
          <a:p>
            <a:endParaRPr lang="en-US" smtClean="0"/>
          </a:p>
        </p:txBody>
      </p:sp>
      <p:sp>
        <p:nvSpPr>
          <p:cNvPr id="28677" name="Content Placeholder 4"/>
          <p:cNvSpPr>
            <a:spLocks noGrp="1"/>
          </p:cNvSpPr>
          <p:nvPr>
            <p:ph sz="quarter" idx="2"/>
          </p:nvPr>
        </p:nvSpPr>
        <p:spPr>
          <a:xfrm>
            <a:off x="457200" y="1517650"/>
            <a:ext cx="4040188" cy="3941763"/>
          </a:xfrm>
        </p:spPr>
        <p:txBody>
          <a:bodyPr/>
          <a:lstStyle/>
          <a:p>
            <a:endParaRPr lang="en-US" smtClean="0"/>
          </a:p>
        </p:txBody>
      </p:sp>
      <p:pic>
        <p:nvPicPr>
          <p:cNvPr id="28678" name="Content Placeholder 6" descr="anvil motion kitchen.png"/>
          <p:cNvPicPr>
            <a:picLocks noGrp="1" noChangeAspect="1"/>
          </p:cNvPicPr>
          <p:nvPr>
            <p:ph sz="quarter" idx="4"/>
          </p:nvPr>
        </p:nvPicPr>
        <p:blipFill>
          <a:blip r:embed="rId3"/>
          <a:srcRect/>
          <a:stretch>
            <a:fillRect/>
          </a:stretch>
        </p:blipFill>
        <p:spPr>
          <a:xfrm>
            <a:off x="838200" y="1143000"/>
            <a:ext cx="7610475" cy="5105400"/>
          </a:xfrm>
        </p:spPr>
      </p:pic>
      <p:sp>
        <p:nvSpPr>
          <p:cNvPr id="7" name="Text Placeholder 6"/>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Rectangle 1"/>
          <p:cNvSpPr/>
          <p:nvPr/>
        </p:nvSpPr>
        <p:spPr>
          <a:xfrm>
            <a:off x="990600" y="457200"/>
            <a:ext cx="7162800" cy="2585323"/>
          </a:xfrm>
          <a:prstGeom prst="rect">
            <a:avLst/>
          </a:prstGeom>
          <a:noFill/>
        </p:spPr>
        <p:txBody>
          <a:bodyPr wrap="square" lIns="91440" tIns="45720" rIns="91440" bIns="45720">
            <a:spAutoFit/>
          </a:bodyPr>
          <a:lstStyle/>
          <a:p>
            <a:pPr algn="ctr"/>
            <a:r>
              <a:rPr lang="en-US" sz="54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Practical Applications </a:t>
            </a:r>
          </a:p>
          <a:p>
            <a:pPr algn="ct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Of</a:t>
            </a:r>
          </a:p>
          <a:p>
            <a:pPr algn="ct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Home Automation</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5" name="Rectangle 4"/>
          <p:cNvSpPr/>
          <p:nvPr/>
        </p:nvSpPr>
        <p:spPr>
          <a:xfrm>
            <a:off x="228600" y="3810000"/>
            <a:ext cx="8762999" cy="1077218"/>
          </a:xfrm>
          <a:prstGeom prst="rect">
            <a:avLst/>
          </a:prstGeom>
          <a:noFill/>
        </p:spPr>
        <p:txBody>
          <a:bodyPr wrap="square" lIns="91440" tIns="45720" rIns="91440" bIns="45720">
            <a:spAutoFit/>
          </a:bodyPr>
          <a:lstStyle/>
          <a:p>
            <a:pPr algn="ctr"/>
            <a:r>
              <a:rPr lang="en-US"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Using home Automation to turn your House</a:t>
            </a:r>
          </a:p>
          <a:p>
            <a:pPr algn="ctr"/>
            <a:r>
              <a:rPr lang="en-US"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into a SMART House</a:t>
            </a:r>
            <a:endParaRPr lang="en-US" sz="3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solidFill>
                  <a:schemeClr val="tx2">
                    <a:lumMod val="75000"/>
                  </a:schemeClr>
                </a:solidFill>
                <a:latin typeface="Times New Roman" pitchFamily="18" charset="0"/>
                <a:cs typeface="Times New Roman" pitchFamily="18" charset="0"/>
              </a:rPr>
              <a:t>Managing your home just got </a:t>
            </a:r>
            <a:br>
              <a:rPr lang="en-US" i="1" dirty="0" smtClean="0">
                <a:solidFill>
                  <a:schemeClr val="tx2">
                    <a:lumMod val="75000"/>
                  </a:schemeClr>
                </a:solidFill>
                <a:latin typeface="Times New Roman" pitchFamily="18" charset="0"/>
                <a:cs typeface="Times New Roman" pitchFamily="18" charset="0"/>
              </a:rPr>
            </a:br>
            <a:r>
              <a:rPr lang="en-US" i="1" dirty="0" smtClean="0">
                <a:solidFill>
                  <a:schemeClr val="tx2">
                    <a:lumMod val="75000"/>
                  </a:schemeClr>
                </a:solidFill>
                <a:latin typeface="Times New Roman" pitchFamily="18" charset="0"/>
                <a:cs typeface="Times New Roman" pitchFamily="18" charset="0"/>
              </a:rPr>
              <a:t>Easier</a:t>
            </a:r>
            <a:endParaRPr lang="en-US" i="1" dirty="0">
              <a:solidFill>
                <a:schemeClr val="tx2">
                  <a:lumMod val="75000"/>
                </a:schemeClr>
              </a:solidFill>
              <a:latin typeface="Times New Roman" pitchFamily="18" charset="0"/>
              <a:cs typeface="Times New Roman" pitchFamily="18" charset="0"/>
            </a:endParaRPr>
          </a:p>
        </p:txBody>
      </p:sp>
      <p:pic>
        <p:nvPicPr>
          <p:cNvPr id="4" name="Content Placeholder 3" descr="HA1.png"/>
          <p:cNvPicPr>
            <a:picLocks noGrp="1" noChangeAspect="1"/>
          </p:cNvPicPr>
          <p:nvPr>
            <p:ph idx="1"/>
          </p:nvPr>
        </p:nvPicPr>
        <p:blipFill>
          <a:blip r:embed="rId2"/>
          <a:stretch>
            <a:fillRect/>
          </a:stretch>
        </p:blipFill>
        <p:spPr>
          <a:xfrm>
            <a:off x="1600199" y="1981559"/>
            <a:ext cx="6545911" cy="4144604"/>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6DCAC"/>
            </a:gs>
            <a:gs pos="12000">
              <a:srgbClr val="E6D78A"/>
            </a:gs>
            <a:gs pos="30000">
              <a:srgbClr val="C7AC4C"/>
            </a:gs>
            <a:gs pos="45000">
              <a:srgbClr val="E6D78A"/>
            </a:gs>
            <a:gs pos="77000">
              <a:srgbClr val="C7AC4C"/>
            </a:gs>
            <a:gs pos="100000">
              <a:srgbClr val="E6DCAC"/>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50000"/>
                  </a:schemeClr>
                </a:solidFill>
                <a:latin typeface="Algerian" pitchFamily="82" charset="0"/>
              </a:rPr>
              <a:t>Connected devices for the home</a:t>
            </a:r>
            <a:endParaRPr lang="en-US" dirty="0">
              <a:solidFill>
                <a:schemeClr val="bg1">
                  <a:lumMod val="50000"/>
                </a:schemeClr>
              </a:solidFill>
              <a:latin typeface="Algerian" pitchFamily="82" charset="0"/>
            </a:endParaRPr>
          </a:p>
        </p:txBody>
      </p:sp>
      <p:sp>
        <p:nvSpPr>
          <p:cNvPr id="3" name="Content Placeholder 2"/>
          <p:cNvSpPr>
            <a:spLocks noGrp="1"/>
          </p:cNvSpPr>
          <p:nvPr>
            <p:ph idx="1"/>
          </p:nvPr>
        </p:nvSpPr>
        <p:spPr/>
        <p:txBody>
          <a:bodyPr>
            <a:normAutofit/>
          </a:bodyPr>
          <a:lstStyle/>
          <a:p>
            <a:pPr marL="0" indent="0">
              <a:buNone/>
            </a:pPr>
            <a:r>
              <a:rPr lang="en-US" dirty="0">
                <a:solidFill>
                  <a:schemeClr val="accent5">
                    <a:lumMod val="75000"/>
                  </a:schemeClr>
                </a:solidFill>
              </a:rPr>
              <a:t>I</a:t>
            </a:r>
            <a:r>
              <a:rPr lang="en-US" dirty="0" smtClean="0">
                <a:solidFill>
                  <a:schemeClr val="accent5">
                    <a:lumMod val="75000"/>
                  </a:schemeClr>
                </a:solidFill>
              </a:rPr>
              <a:t>nexpensive</a:t>
            </a:r>
          </a:p>
          <a:p>
            <a:pPr marL="0" indent="0">
              <a:buNone/>
            </a:pPr>
            <a:endParaRPr lang="en-US" dirty="0" smtClean="0">
              <a:solidFill>
                <a:schemeClr val="accent5">
                  <a:lumMod val="75000"/>
                </a:schemeClr>
              </a:solidFill>
            </a:endParaRPr>
          </a:p>
          <a:p>
            <a:pPr marL="0" indent="0">
              <a:buNone/>
            </a:pPr>
            <a:r>
              <a:rPr lang="en-US" dirty="0" smtClean="0">
                <a:solidFill>
                  <a:schemeClr val="accent5">
                    <a:lumMod val="75000"/>
                  </a:schemeClr>
                </a:solidFill>
              </a:rPr>
              <a:t>Need </a:t>
            </a:r>
            <a:r>
              <a:rPr lang="en-US" dirty="0">
                <a:solidFill>
                  <a:schemeClr val="accent5">
                    <a:lumMod val="75000"/>
                  </a:schemeClr>
                </a:solidFill>
              </a:rPr>
              <a:t>“no new wires”</a:t>
            </a:r>
          </a:p>
          <a:p>
            <a:pPr lvl="1"/>
            <a:r>
              <a:rPr lang="en-US" dirty="0" smtClean="0">
                <a:solidFill>
                  <a:schemeClr val="accent5">
                    <a:lumMod val="75000"/>
                  </a:schemeClr>
                </a:solidFill>
              </a:rPr>
              <a:t>Use regular voltage or batteries</a:t>
            </a:r>
          </a:p>
          <a:p>
            <a:pPr lvl="1"/>
            <a:r>
              <a:rPr lang="en-US" dirty="0">
                <a:solidFill>
                  <a:schemeClr val="accent5">
                    <a:lumMod val="75000"/>
                  </a:schemeClr>
                </a:solidFill>
              </a:rPr>
              <a:t>Wireless </a:t>
            </a:r>
            <a:r>
              <a:rPr lang="en-US" dirty="0" smtClean="0">
                <a:solidFill>
                  <a:schemeClr val="accent5">
                    <a:lumMod val="75000"/>
                  </a:schemeClr>
                </a:solidFill>
              </a:rPr>
              <a:t>communication</a:t>
            </a:r>
            <a:endParaRPr lang="en-US" dirty="0">
              <a:solidFill>
                <a:schemeClr val="accent5">
                  <a:lumMod val="75000"/>
                </a:schemeClr>
              </a:solidFill>
            </a:endParaRPr>
          </a:p>
          <a:p>
            <a:pPr marL="0" indent="0">
              <a:buNone/>
            </a:pPr>
            <a:endParaRPr lang="en-US" dirty="0" smtClean="0">
              <a:solidFill>
                <a:schemeClr val="accent5">
                  <a:lumMod val="75000"/>
                </a:schemeClr>
              </a:solidFill>
            </a:endParaRPr>
          </a:p>
          <a:p>
            <a:pPr marL="0" indent="0">
              <a:buNone/>
            </a:pPr>
            <a:r>
              <a:rPr lang="en-US" dirty="0" smtClean="0">
                <a:solidFill>
                  <a:schemeClr val="accent5">
                    <a:lumMod val="75000"/>
                  </a:schemeClr>
                </a:solidFill>
              </a:rPr>
              <a:t>Use maturing, reliable standards</a:t>
            </a:r>
          </a:p>
          <a:p>
            <a:pPr lvl="1"/>
            <a:r>
              <a:rPr lang="en-US" dirty="0" smtClean="0">
                <a:solidFill>
                  <a:schemeClr val="accent5">
                    <a:lumMod val="75000"/>
                  </a:schemeClr>
                </a:solidFill>
              </a:rPr>
              <a:t>Z-Wave, </a:t>
            </a:r>
            <a:r>
              <a:rPr lang="en-US" dirty="0" err="1" smtClean="0">
                <a:solidFill>
                  <a:schemeClr val="accent5">
                    <a:lumMod val="75000"/>
                  </a:schemeClr>
                </a:solidFill>
              </a:rPr>
              <a:t>ZigBee</a:t>
            </a:r>
            <a:r>
              <a:rPr lang="en-US" dirty="0" smtClean="0">
                <a:solidFill>
                  <a:schemeClr val="accent5">
                    <a:lumMod val="75000"/>
                  </a:schemeClr>
                </a:solidFill>
              </a:rPr>
              <a:t>, </a:t>
            </a:r>
            <a:r>
              <a:rPr lang="en-US" dirty="0" err="1" smtClean="0">
                <a:solidFill>
                  <a:schemeClr val="accent5">
                    <a:lumMod val="75000"/>
                  </a:schemeClr>
                </a:solidFill>
              </a:rPr>
              <a:t>Powerline</a:t>
            </a:r>
            <a:endParaRPr lang="en-US" dirty="0" smtClean="0">
              <a:solidFill>
                <a:schemeClr val="accent5">
                  <a:lumMod val="75000"/>
                </a:schemeClr>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1676400"/>
            <a:ext cx="6286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24" y="1665872"/>
            <a:ext cx="409575" cy="58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9100" y="4393800"/>
            <a:ext cx="571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6125" y="2628900"/>
            <a:ext cx="68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9443" y="3429000"/>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1950" y="3429000"/>
            <a:ext cx="6286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6225" y="266700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descr="http://www.z-wave.com/modules/Products/images/products/2gig_g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4550" y="5395123"/>
            <a:ext cx="854050" cy="62467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ww.z-wave.com/modules/Products/images/products/aeon_energy_illuminator.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2775" y="4329900"/>
            <a:ext cx="895350" cy="71401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www.aeon-labs.com/site/storage/products/images/medium/DoorWindowsSensor_126045840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01015" y="5414147"/>
            <a:ext cx="666719" cy="52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350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r>
              <a:rPr lang="en-US" dirty="0" smtClean="0"/>
              <a:t>Existing abstractions for home tech</a:t>
            </a:r>
            <a:endParaRPr lang="en-US" dirty="0"/>
          </a:p>
        </p:txBody>
      </p:sp>
      <p:sp>
        <p:nvSpPr>
          <p:cNvPr id="3" name="Content Placeholder 2"/>
          <p:cNvSpPr>
            <a:spLocks noGrp="1"/>
          </p:cNvSpPr>
          <p:nvPr>
            <p:ph idx="1"/>
          </p:nvPr>
        </p:nvSpPr>
        <p:spPr>
          <a:xfrm>
            <a:off x="457200" y="1828800"/>
            <a:ext cx="5562600" cy="4297363"/>
          </a:xfrm>
        </p:spPr>
        <p:txBody>
          <a:bodyPr>
            <a:noAutofit/>
          </a:bodyPr>
          <a:lstStyle/>
          <a:p>
            <a:pPr marL="0" indent="0">
              <a:buNone/>
            </a:pPr>
            <a:r>
              <a:rPr lang="en-US" dirty="0"/>
              <a:t>Network of devices</a:t>
            </a:r>
          </a:p>
          <a:p>
            <a:pPr lvl="1"/>
            <a:r>
              <a:rPr lang="en-US" dirty="0"/>
              <a:t>Interoperability </a:t>
            </a:r>
            <a:r>
              <a:rPr lang="en-US" dirty="0" smtClean="0"/>
              <a:t>protocols</a:t>
            </a:r>
            <a:endParaRPr lang="en-US" dirty="0"/>
          </a:p>
          <a:p>
            <a:pPr lvl="2"/>
            <a:r>
              <a:rPr lang="en-US" dirty="0"/>
              <a:t>DLNA, Z-Wave, Speakeasy</a:t>
            </a:r>
            <a:r>
              <a:rPr lang="en-US" dirty="0" smtClean="0"/>
              <a:t>, …</a:t>
            </a:r>
            <a:endParaRPr lang="en-US" dirty="0"/>
          </a:p>
          <a:p>
            <a:pPr lvl="2"/>
            <a:r>
              <a:rPr lang="en-US" dirty="0" smtClean="0"/>
              <a:t>Open, low</a:t>
            </a:r>
            <a:r>
              <a:rPr lang="en-US" dirty="0"/>
              <a:t>-level device </a:t>
            </a:r>
            <a:r>
              <a:rPr lang="en-US" dirty="0" smtClean="0"/>
              <a:t>access</a:t>
            </a:r>
          </a:p>
          <a:p>
            <a:pPr lvl="2"/>
            <a:endParaRPr lang="en-US" dirty="0"/>
          </a:p>
          <a:p>
            <a:pPr marL="0" indent="0">
              <a:buNone/>
            </a:pPr>
            <a:r>
              <a:rPr lang="en-US" dirty="0" smtClean="0"/>
              <a:t>Appliance</a:t>
            </a:r>
            <a:endParaRPr lang="en-US" dirty="0"/>
          </a:p>
          <a:p>
            <a:pPr lvl="1"/>
            <a:r>
              <a:rPr lang="en-US" dirty="0" smtClean="0"/>
              <a:t>Monolithic systems</a:t>
            </a:r>
          </a:p>
          <a:p>
            <a:pPr lvl="2"/>
            <a:r>
              <a:rPr lang="en-US" dirty="0" err="1" smtClean="0"/>
              <a:t>Crestron</a:t>
            </a:r>
            <a:r>
              <a:rPr lang="en-US" dirty="0"/>
              <a:t>, Control4, </a:t>
            </a:r>
            <a:r>
              <a:rPr lang="en-US" dirty="0" err="1"/>
              <a:t>EasyLiving</a:t>
            </a:r>
            <a:r>
              <a:rPr lang="en-US" dirty="0"/>
              <a:t>, </a:t>
            </a:r>
            <a:r>
              <a:rPr lang="en-US" dirty="0" smtClean="0"/>
              <a:t>…</a:t>
            </a:r>
          </a:p>
          <a:p>
            <a:pPr lvl="2"/>
            <a:r>
              <a:rPr lang="en-US" dirty="0" smtClean="0"/>
              <a:t>Fixed tasks over fixed devices</a:t>
            </a:r>
            <a:endParaRPr lang="en-US" dirty="0"/>
          </a:p>
        </p:txBody>
      </p:sp>
      <p:pic>
        <p:nvPicPr>
          <p:cNvPr id="4" name="Picture 23" descr="http://tompelt.files.wordpress.com/2009/10/thermostat.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0327"/>
          <a:stretch/>
        </p:blipFill>
        <p:spPr bwMode="auto">
          <a:xfrm>
            <a:off x="7887742" y="1828800"/>
            <a:ext cx="951458" cy="6617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amera-trimmed.png"/>
          <p:cNvPicPr>
            <a:picLocks noChangeAspect="1"/>
          </p:cNvPicPr>
          <p:nvPr/>
        </p:nvPicPr>
        <p:blipFill>
          <a:blip r:embed="rId5" cstate="print"/>
          <a:stretch>
            <a:fillRect/>
          </a:stretch>
        </p:blipFill>
        <p:spPr>
          <a:xfrm>
            <a:off x="7010400" y="3287191"/>
            <a:ext cx="948715" cy="751409"/>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19800" y="1817058"/>
            <a:ext cx="362665" cy="697542"/>
          </a:xfrm>
          <a:prstGeom prst="rect">
            <a:avLst/>
          </a:prstGeom>
        </p:spPr>
      </p:pic>
      <p:pic>
        <p:nvPicPr>
          <p:cNvPr id="10" name="Picture 23" descr="http://tompelt.files.wordpress.com/2009/10/thermosta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4311" y="5450091"/>
            <a:ext cx="951458" cy="73790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16"/>
          <p:cNvGrpSpPr/>
          <p:nvPr/>
        </p:nvGrpSpPr>
        <p:grpSpPr>
          <a:xfrm>
            <a:off x="6088010" y="5406998"/>
            <a:ext cx="1463780" cy="751409"/>
            <a:chOff x="6190535" y="5105400"/>
            <a:chExt cx="1463780" cy="751409"/>
          </a:xfrm>
        </p:grpSpPr>
        <p:pic>
          <p:nvPicPr>
            <p:cNvPr id="11" name="Picture 10" descr="camera-trimmed.png"/>
            <p:cNvPicPr>
              <a:picLocks noChangeAspect="1"/>
            </p:cNvPicPr>
            <p:nvPr/>
          </p:nvPicPr>
          <p:blipFill>
            <a:blip r:embed="rId5" cstate="print"/>
            <a:stretch>
              <a:fillRect/>
            </a:stretch>
          </p:blipFill>
          <p:spPr>
            <a:xfrm>
              <a:off x="6705600" y="5105400"/>
              <a:ext cx="948715" cy="751409"/>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90535" y="5159267"/>
              <a:ext cx="362665" cy="697542"/>
            </a:xfrm>
            <a:prstGeom prst="rect">
              <a:avLst/>
            </a:prstGeom>
          </p:spPr>
        </p:pic>
      </p:grpSp>
      <p:sp>
        <p:nvSpPr>
          <p:cNvPr id="13" name="Rectangle 12"/>
          <p:cNvSpPr/>
          <p:nvPr/>
        </p:nvSpPr>
        <p:spPr>
          <a:xfrm>
            <a:off x="5943600" y="4535691"/>
            <a:ext cx="1752601" cy="17127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848601" y="4535691"/>
            <a:ext cx="1182878" cy="17127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950932" y="4568798"/>
            <a:ext cx="978216" cy="646331"/>
          </a:xfrm>
          <a:prstGeom prst="rect">
            <a:avLst/>
          </a:prstGeom>
          <a:noFill/>
        </p:spPr>
        <p:txBody>
          <a:bodyPr wrap="square" rtlCol="0">
            <a:spAutoFit/>
          </a:bodyPr>
          <a:lstStyle/>
          <a:p>
            <a:pPr algn="ctr"/>
            <a:r>
              <a:rPr lang="en-US" dirty="0" smtClean="0"/>
              <a:t>Climate control</a:t>
            </a:r>
            <a:endParaRPr lang="en-US" dirty="0"/>
          </a:p>
        </p:txBody>
      </p:sp>
      <p:sp>
        <p:nvSpPr>
          <p:cNvPr id="18" name="TextBox 17"/>
          <p:cNvSpPr txBox="1"/>
          <p:nvPr/>
        </p:nvSpPr>
        <p:spPr>
          <a:xfrm>
            <a:off x="6054712" y="4568798"/>
            <a:ext cx="1530376" cy="646331"/>
          </a:xfrm>
          <a:prstGeom prst="rect">
            <a:avLst/>
          </a:prstGeom>
          <a:noFill/>
        </p:spPr>
        <p:txBody>
          <a:bodyPr wrap="square" rtlCol="0">
            <a:spAutoFit/>
          </a:bodyPr>
          <a:lstStyle/>
          <a:p>
            <a:pPr algn="ctr"/>
            <a:r>
              <a:rPr lang="en-US" dirty="0" smtClean="0"/>
              <a:t>Remote monitoring</a:t>
            </a:r>
            <a:endParaRPr lang="en-US" dirty="0"/>
          </a:p>
        </p:txBody>
      </p:sp>
      <p:pic>
        <p:nvPicPr>
          <p:cNvPr id="19" name="Picture 18" descr="wireless-waves.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643045">
            <a:off x="6747413" y="2334098"/>
            <a:ext cx="228600" cy="391258"/>
          </a:xfrm>
          <a:prstGeom prst="rect">
            <a:avLst/>
          </a:prstGeom>
        </p:spPr>
      </p:pic>
      <p:pic>
        <p:nvPicPr>
          <p:cNvPr id="20" name="Picture 19" descr="linksys-wrt54g.png"/>
          <p:cNvPicPr>
            <a:picLocks noChangeAspect="1"/>
          </p:cNvPicPr>
          <p:nvPr/>
        </p:nvPicPr>
        <p:blipFill>
          <a:blip r:embed="rId8" cstate="print"/>
          <a:stretch>
            <a:fillRect/>
          </a:stretch>
        </p:blipFill>
        <p:spPr>
          <a:xfrm>
            <a:off x="6934200" y="2490470"/>
            <a:ext cx="609600" cy="560832"/>
          </a:xfrm>
          <a:prstGeom prst="rect">
            <a:avLst/>
          </a:prstGeom>
        </p:spPr>
      </p:pic>
      <p:pic>
        <p:nvPicPr>
          <p:cNvPr id="21" name="Picture 20" descr="wireless-waves.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1834457">
            <a:off x="6377447" y="2311088"/>
            <a:ext cx="228600" cy="391258"/>
          </a:xfrm>
          <a:prstGeom prst="rect">
            <a:avLst/>
          </a:prstGeom>
        </p:spPr>
      </p:pic>
      <p:cxnSp>
        <p:nvCxnSpPr>
          <p:cNvPr id="23" name="Elbow Connector 22"/>
          <p:cNvCxnSpPr>
            <a:stCxn id="20" idx="2"/>
            <a:endCxn id="5" idx="3"/>
          </p:cNvCxnSpPr>
          <p:nvPr/>
        </p:nvCxnSpPr>
        <p:spPr>
          <a:xfrm rot="16200000" flipH="1">
            <a:off x="7293260" y="2997041"/>
            <a:ext cx="611594" cy="720115"/>
          </a:xfrm>
          <a:prstGeom prst="bentConnector4">
            <a:avLst>
              <a:gd name="adj1" fmla="val 19285"/>
              <a:gd name="adj2" fmla="val 131745"/>
            </a:avLst>
          </a:prstGeom>
        </p:spPr>
        <p:style>
          <a:lnRef idx="2">
            <a:schemeClr val="accent1"/>
          </a:lnRef>
          <a:fillRef idx="0">
            <a:schemeClr val="accent1"/>
          </a:fillRef>
          <a:effectRef idx="1">
            <a:schemeClr val="accent1"/>
          </a:effectRef>
          <a:fontRef idx="minor">
            <a:schemeClr val="tx1"/>
          </a:fontRef>
        </p:style>
      </p:cxnSp>
      <p:pic>
        <p:nvPicPr>
          <p:cNvPr id="24" name="Picture 23" descr="wireless-waves.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234527">
            <a:off x="7762979" y="2238786"/>
            <a:ext cx="228600" cy="391258"/>
          </a:xfrm>
          <a:prstGeom prst="rect">
            <a:avLst/>
          </a:prstGeom>
        </p:spPr>
      </p:pic>
      <p:pic>
        <p:nvPicPr>
          <p:cNvPr id="25" name="Picture 24" descr="wireless-waves.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885251">
            <a:off x="7286421" y="2309172"/>
            <a:ext cx="228600" cy="391258"/>
          </a:xfrm>
          <a:prstGeom prst="rect">
            <a:avLst/>
          </a:prstGeom>
        </p:spPr>
      </p:pic>
      <p:sp>
        <p:nvSpPr>
          <p:cNvPr id="7" name="Rounded Rectangle 6"/>
          <p:cNvSpPr/>
          <p:nvPr/>
        </p:nvSpPr>
        <p:spPr>
          <a:xfrm>
            <a:off x="346230" y="2427215"/>
            <a:ext cx="5425060" cy="152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Management is still hard</a:t>
            </a:r>
          </a:p>
          <a:p>
            <a:pPr marL="342900" indent="-342900">
              <a:buFont typeface="Arial"/>
              <a:buChar char="•"/>
            </a:pPr>
            <a:r>
              <a:rPr lang="en-US" sz="2400" dirty="0" smtClean="0"/>
              <a:t>Users must manage each device/task</a:t>
            </a:r>
          </a:p>
          <a:p>
            <a:pPr marL="342900" indent="-342900">
              <a:buFont typeface="Arial"/>
              <a:buChar char="•"/>
            </a:pPr>
            <a:r>
              <a:rPr lang="en-US" sz="2400" dirty="0" smtClean="0"/>
              <a:t>Developers must deal directly w/ h/w</a:t>
            </a:r>
            <a:endParaRPr lang="en-US" sz="2400" dirty="0"/>
          </a:p>
        </p:txBody>
      </p:sp>
      <p:sp>
        <p:nvSpPr>
          <p:cNvPr id="22" name="Rounded Rectangle 21"/>
          <p:cNvSpPr/>
          <p:nvPr/>
        </p:nvSpPr>
        <p:spPr>
          <a:xfrm>
            <a:off x="346230" y="4885136"/>
            <a:ext cx="5425060" cy="152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Extensibility is still hard</a:t>
            </a:r>
          </a:p>
          <a:p>
            <a:pPr marL="342900" indent="-342900">
              <a:buFont typeface="Arial"/>
              <a:buChar char="•"/>
            </a:pPr>
            <a:r>
              <a:rPr lang="en-US" sz="2400" dirty="0" smtClean="0"/>
              <a:t>Closed set of tasks</a:t>
            </a:r>
          </a:p>
          <a:p>
            <a:pPr marL="342900" indent="-342900">
              <a:buFont typeface="Arial"/>
              <a:buChar char="•"/>
            </a:pPr>
            <a:r>
              <a:rPr lang="en-US" sz="2400" dirty="0" smtClean="0"/>
              <a:t>Closed set of devices</a:t>
            </a:r>
            <a:endParaRPr lang="en-US" sz="2400" dirty="0"/>
          </a:p>
        </p:txBody>
      </p:sp>
    </p:spTree>
    <p:custDataLst>
      <p:tags r:id="rId1"/>
    </p:custDataLst>
    <p:extLst>
      <p:ext uri="{BB962C8B-B14F-4D97-AF65-F5344CB8AC3E}">
        <p14:creationId xmlns:p14="http://schemas.microsoft.com/office/powerpoint/2010/main" val="3323259678"/>
      </p:ext>
    </p:extLst>
  </p:cSld>
  <p:clrMapOvr>
    <a:masterClrMapping/>
  </p:clrMapOvr>
  <mc:AlternateContent xmlns:mc="http://schemas.openxmlformats.org/markup-compatibility/2006" xmlns:p14="http://schemas.microsoft.com/office/powerpoint/2010/main">
    <mc:Choice Requires="p14">
      <p:transition spd="slow" p14:dur="2000" advTm="93652"/>
    </mc:Choice>
    <mc:Fallback xmlns="">
      <p:transition spd="slow" advTm="936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i="1" dirty="0" smtClean="0">
                <a:solidFill>
                  <a:schemeClr val="accent5">
                    <a:lumMod val="60000"/>
                    <a:lumOff val="40000"/>
                  </a:schemeClr>
                </a:solidFill>
              </a:rPr>
              <a:t>Our abstraction</a:t>
            </a:r>
            <a:endParaRPr lang="en-US" b="1" i="1" dirty="0">
              <a:solidFill>
                <a:schemeClr val="accent5">
                  <a:lumMod val="60000"/>
                  <a:lumOff val="40000"/>
                </a:schemeClr>
              </a:solidFill>
            </a:endParaRPr>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dirty="0">
                <a:solidFill>
                  <a:schemeClr val="tx2">
                    <a:lumMod val="75000"/>
                  </a:schemeClr>
                </a:solidFill>
                <a:latin typeface="Aparajita" pitchFamily="34" charset="0"/>
                <a:cs typeface="Aparajita" pitchFamily="34" charset="0"/>
              </a:rPr>
              <a:t>View the home as a </a:t>
            </a:r>
            <a:r>
              <a:rPr lang="en-US" dirty="0" smtClean="0">
                <a:solidFill>
                  <a:schemeClr val="tx2">
                    <a:lumMod val="75000"/>
                  </a:schemeClr>
                </a:solidFill>
                <a:latin typeface="Aparajita" pitchFamily="34" charset="0"/>
                <a:cs typeface="Aparajita" pitchFamily="34" charset="0"/>
              </a:rPr>
              <a:t>computer</a:t>
            </a:r>
          </a:p>
          <a:p>
            <a:r>
              <a:rPr lang="en-US" dirty="0" smtClean="0">
                <a:solidFill>
                  <a:schemeClr val="tx2">
                    <a:lumMod val="75000"/>
                  </a:schemeClr>
                </a:solidFill>
                <a:latin typeface="Aparajita" pitchFamily="34" charset="0"/>
                <a:cs typeface="Aparajita" pitchFamily="34" charset="0"/>
              </a:rPr>
              <a:t>Networked devices =~ peripherals</a:t>
            </a:r>
            <a:endParaRPr lang="en-US" sz="600" dirty="0" smtClean="0">
              <a:solidFill>
                <a:schemeClr val="tx2">
                  <a:lumMod val="75000"/>
                </a:schemeClr>
              </a:solidFill>
              <a:latin typeface="Aparajita" pitchFamily="34" charset="0"/>
              <a:cs typeface="Aparajita" pitchFamily="34" charset="0"/>
            </a:endParaRPr>
          </a:p>
          <a:p>
            <a:r>
              <a:rPr lang="en-US" dirty="0" smtClean="0">
                <a:solidFill>
                  <a:schemeClr val="tx2">
                    <a:lumMod val="75000"/>
                  </a:schemeClr>
                </a:solidFill>
                <a:latin typeface="Aparajita" pitchFamily="34" charset="0"/>
                <a:cs typeface="Aparajita" pitchFamily="34" charset="0"/>
              </a:rPr>
              <a:t>Tasks over these devices =~ applications</a:t>
            </a:r>
          </a:p>
          <a:p>
            <a:endParaRPr lang="en-US" sz="200" dirty="0">
              <a:solidFill>
                <a:schemeClr val="tx2">
                  <a:lumMod val="75000"/>
                </a:schemeClr>
              </a:solidFill>
              <a:latin typeface="Aparajita" pitchFamily="34" charset="0"/>
              <a:cs typeface="Aparajita" pitchFamily="34" charset="0"/>
            </a:endParaRPr>
          </a:p>
          <a:p>
            <a:endParaRPr lang="en-US" sz="200" dirty="0">
              <a:solidFill>
                <a:schemeClr val="tx2">
                  <a:lumMod val="75000"/>
                </a:schemeClr>
              </a:solidFill>
              <a:latin typeface="Aparajita" pitchFamily="34" charset="0"/>
              <a:cs typeface="Aparajita" pitchFamily="34" charset="0"/>
            </a:endParaRPr>
          </a:p>
          <a:p>
            <a:r>
              <a:rPr lang="en-US" dirty="0" smtClean="0">
                <a:solidFill>
                  <a:schemeClr val="tx2">
                    <a:lumMod val="75000"/>
                  </a:schemeClr>
                </a:solidFill>
                <a:latin typeface="Aparajita" pitchFamily="34" charset="0"/>
                <a:cs typeface="Aparajita" pitchFamily="34" charset="0"/>
              </a:rPr>
              <a:t>Adding devices =~ adding a peripheral</a:t>
            </a:r>
            <a:endParaRPr lang="en-US" sz="600" dirty="0">
              <a:solidFill>
                <a:schemeClr val="tx2">
                  <a:lumMod val="75000"/>
                </a:schemeClr>
              </a:solidFill>
              <a:latin typeface="Aparajita" pitchFamily="34" charset="0"/>
              <a:cs typeface="Aparajita" pitchFamily="34" charset="0"/>
            </a:endParaRPr>
          </a:p>
          <a:p>
            <a:r>
              <a:rPr lang="en-US" dirty="0" smtClean="0">
                <a:solidFill>
                  <a:schemeClr val="tx2">
                    <a:lumMod val="75000"/>
                  </a:schemeClr>
                </a:solidFill>
                <a:latin typeface="Aparajita" pitchFamily="34" charset="0"/>
                <a:cs typeface="Aparajita" pitchFamily="34" charset="0"/>
              </a:rPr>
              <a:t>Adding tasks =~ installing an application</a:t>
            </a:r>
          </a:p>
          <a:p>
            <a:r>
              <a:rPr lang="en-US" dirty="0">
                <a:solidFill>
                  <a:schemeClr val="tx2">
                    <a:lumMod val="75000"/>
                  </a:schemeClr>
                </a:solidFill>
                <a:latin typeface="Aparajita" pitchFamily="34" charset="0"/>
                <a:cs typeface="Aparajita" pitchFamily="34" charset="0"/>
              </a:rPr>
              <a:t>Managing networked devices =~ managing </a:t>
            </a:r>
            <a:r>
              <a:rPr lang="en-US" dirty="0" smtClean="0">
                <a:solidFill>
                  <a:schemeClr val="tx2">
                    <a:lumMod val="75000"/>
                  </a:schemeClr>
                </a:solidFill>
                <a:latin typeface="Aparajita" pitchFamily="34" charset="0"/>
                <a:cs typeface="Aparajita" pitchFamily="34" charset="0"/>
              </a:rPr>
              <a:t>files</a:t>
            </a:r>
            <a:endParaRPr lang="en-US" dirty="0">
              <a:solidFill>
                <a:schemeClr val="tx2">
                  <a:lumMod val="75000"/>
                </a:schemeClr>
              </a:solidFill>
              <a:latin typeface="Aparajita" pitchFamily="34" charset="0"/>
              <a:cs typeface="Aparajita" pitchFamily="34" charset="0"/>
            </a:endParaRPr>
          </a:p>
        </p:txBody>
      </p:sp>
      <p:sp>
        <p:nvSpPr>
          <p:cNvPr id="4" name="TextBox 3"/>
          <p:cNvSpPr txBox="1"/>
          <p:nvPr/>
        </p:nvSpPr>
        <p:spPr>
          <a:xfrm>
            <a:off x="2196812" y="6400800"/>
            <a:ext cx="6947188" cy="369332"/>
          </a:xfrm>
          <a:prstGeom prst="rect">
            <a:avLst/>
          </a:prstGeom>
          <a:noFill/>
        </p:spPr>
        <p:txBody>
          <a:bodyPr wrap="square" rtlCol="0">
            <a:spAutoFit/>
          </a:bodyPr>
          <a:lstStyle/>
          <a:p>
            <a:r>
              <a:rPr lang="en-US" dirty="0" smtClean="0">
                <a:solidFill>
                  <a:schemeClr val="bg1">
                    <a:lumMod val="50000"/>
                  </a:schemeClr>
                </a:solidFill>
              </a:rPr>
              <a:t>[The home needs an operating system (and an app store), </a:t>
            </a:r>
            <a:r>
              <a:rPr lang="en-US" dirty="0" err="1" smtClean="0">
                <a:solidFill>
                  <a:schemeClr val="bg1">
                    <a:lumMod val="50000"/>
                  </a:schemeClr>
                </a:solidFill>
              </a:rPr>
              <a:t>HotNets</a:t>
            </a:r>
            <a:r>
              <a:rPr lang="en-US" dirty="0" smtClean="0">
                <a:solidFill>
                  <a:schemeClr val="bg1">
                    <a:lumMod val="50000"/>
                  </a:schemeClr>
                </a:solidFill>
              </a:rPr>
              <a:t> 2010]</a:t>
            </a:r>
            <a:endParaRPr lang="en-US" dirty="0">
              <a:solidFill>
                <a:schemeClr val="bg1">
                  <a:lumMod val="50000"/>
                </a:schemeClr>
              </a:solidFill>
            </a:endParaRPr>
          </a:p>
        </p:txBody>
      </p:sp>
    </p:spTree>
    <p:extLst>
      <p:ext uri="{BB962C8B-B14F-4D97-AF65-F5344CB8AC3E}">
        <p14:creationId xmlns:p14="http://schemas.microsoft.com/office/powerpoint/2010/main" val="680877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The 3C’s</a:t>
            </a:r>
            <a:endParaRPr lang="en-US" dirty="0">
              <a:solidFill>
                <a:schemeClr val="bg1">
                  <a:lumMod val="50000"/>
                </a:schemeClr>
              </a:solidFill>
            </a:endParaRPr>
          </a:p>
        </p:txBody>
      </p:sp>
      <p:sp>
        <p:nvSpPr>
          <p:cNvPr id="3" name="Content Placeholder 2"/>
          <p:cNvSpPr>
            <a:spLocks noGrp="1"/>
          </p:cNvSpPr>
          <p:nvPr>
            <p:ph idx="1"/>
          </p:nvPr>
        </p:nvSpPr>
        <p:spPr/>
        <p:txBody>
          <a:bodyPr/>
          <a:lstStyle/>
          <a:p>
            <a:pPr marL="550926" indent="-514350">
              <a:buFont typeface="Wingdings 2"/>
              <a:buChar char=""/>
              <a:defRPr/>
            </a:pPr>
            <a:r>
              <a:rPr lang="en-US" sz="2000" dirty="0" smtClean="0">
                <a:solidFill>
                  <a:schemeClr val="bg1">
                    <a:lumMod val="50000"/>
                  </a:schemeClr>
                </a:solidFill>
              </a:rPr>
              <a:t>Convenience</a:t>
            </a:r>
          </a:p>
          <a:p>
            <a:pPr marL="852678" lvl="1" indent="-514350">
              <a:buFont typeface="Wingdings 2"/>
              <a:buChar char=""/>
              <a:defRPr/>
            </a:pPr>
            <a:r>
              <a:rPr lang="en-US" sz="2000" dirty="0" smtClean="0">
                <a:solidFill>
                  <a:schemeClr val="bg1">
                    <a:lumMod val="50000"/>
                  </a:schemeClr>
                </a:solidFill>
              </a:rPr>
              <a:t>Accessibility from anywhere with internet connection</a:t>
            </a:r>
          </a:p>
          <a:p>
            <a:pPr marL="852678" lvl="1" indent="-514350">
              <a:buFont typeface="Wingdings 2"/>
              <a:buChar char=""/>
              <a:defRPr/>
            </a:pPr>
            <a:r>
              <a:rPr lang="en-US" sz="2000" dirty="0" smtClean="0">
                <a:solidFill>
                  <a:schemeClr val="bg1">
                    <a:lumMod val="50000"/>
                  </a:schemeClr>
                </a:solidFill>
              </a:rPr>
              <a:t>Laziness factor</a:t>
            </a:r>
          </a:p>
          <a:p>
            <a:pPr marL="852678" lvl="1" indent="-514350">
              <a:buFont typeface="Wingdings 2"/>
              <a:buChar char=""/>
              <a:defRPr/>
            </a:pPr>
            <a:r>
              <a:rPr lang="en-US" sz="2000" dirty="0" smtClean="0">
                <a:solidFill>
                  <a:schemeClr val="bg1">
                    <a:lumMod val="50000"/>
                  </a:schemeClr>
                </a:solidFill>
              </a:rPr>
              <a:t>Nikola Tesla – 1898 – first patented remote control</a:t>
            </a:r>
          </a:p>
          <a:p>
            <a:pPr marL="1135253" lvl="2" indent="-514350">
              <a:buFont typeface="Wingdings 2"/>
              <a:buChar char=""/>
              <a:defRPr/>
            </a:pPr>
            <a:r>
              <a:rPr lang="en-US" sz="2000" dirty="0" smtClean="0">
                <a:solidFill>
                  <a:schemeClr val="bg1">
                    <a:lumMod val="50000"/>
                  </a:schemeClr>
                </a:solidFill>
              </a:rPr>
              <a:t>First used for military</a:t>
            </a:r>
          </a:p>
          <a:p>
            <a:endParaRPr lang="en-US" dirty="0"/>
          </a:p>
        </p:txBody>
      </p:sp>
      <p:pic>
        <p:nvPicPr>
          <p:cNvPr id="4" name="Picture 3" descr="680px-Remote_controls.jpg"/>
          <p:cNvPicPr>
            <a:picLocks noChangeAspect="1"/>
          </p:cNvPicPr>
          <p:nvPr/>
        </p:nvPicPr>
        <p:blipFill>
          <a:blip r:embed="rId2"/>
          <a:srcRect/>
          <a:stretch>
            <a:fillRect/>
          </a:stretch>
        </p:blipFill>
        <p:spPr bwMode="auto">
          <a:xfrm>
            <a:off x="228600" y="3505200"/>
            <a:ext cx="8636000" cy="2959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a:bodyPr>
          <a:lstStyle/>
          <a:p>
            <a:r>
              <a:rPr lang="en-US" sz="2800" dirty="0" smtClean="0">
                <a:latin typeface="Times New Roman" pitchFamily="18" charset="0"/>
                <a:cs typeface="Times New Roman" pitchFamily="18" charset="0"/>
              </a:rPr>
              <a:t>The concept of home automation is to automate/semi-automate certain tasks that are performed several times a day. It is no limited to just lights and fans. It can be further expanded to everything in the house. </a:t>
            </a:r>
            <a:endParaRPr lang="en-US" sz="2800" dirty="0">
              <a:latin typeface="Times New Roman" pitchFamily="18" charset="0"/>
              <a:cs typeface="Times New Roman" pitchFamily="18" charset="0"/>
            </a:endParaRPr>
          </a:p>
        </p:txBody>
      </p:sp>
      <p:pic>
        <p:nvPicPr>
          <p:cNvPr id="1027" name="Picture 3"/>
          <p:cNvPicPr>
            <a:picLocks noGrp="1" noChangeAspect="1" noChangeArrowheads="1"/>
          </p:cNvPicPr>
          <p:nvPr>
            <p:ph idx="1"/>
          </p:nvPr>
        </p:nvPicPr>
        <p:blipFill>
          <a:blip r:embed="rId2"/>
          <a:srcRect/>
          <a:stretch>
            <a:fillRect/>
          </a:stretch>
        </p:blipFill>
        <p:spPr bwMode="auto">
          <a:xfrm>
            <a:off x="1295400" y="3048000"/>
            <a:ext cx="6305550" cy="3152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467600" cy="1143000"/>
          </a:xfrm>
        </p:spPr>
        <p:txBody>
          <a:bodyPr/>
          <a:lstStyle/>
          <a:p>
            <a:pPr eaLnBrk="1" hangingPunct="1">
              <a:defRPr/>
            </a:pPr>
            <a:r>
              <a:rPr lang="en-US" dirty="0" smtClean="0">
                <a:solidFill>
                  <a:schemeClr val="tx1">
                    <a:lumMod val="75000"/>
                  </a:schemeClr>
                </a:solidFill>
              </a:rPr>
              <a:t>Common 2009 Uses:</a:t>
            </a:r>
            <a:endParaRPr lang="en-US" dirty="0">
              <a:solidFill>
                <a:schemeClr val="tx1">
                  <a:lumMod val="75000"/>
                </a:schemeClr>
              </a:solidFill>
            </a:endParaRPr>
          </a:p>
        </p:txBody>
      </p:sp>
      <p:sp>
        <p:nvSpPr>
          <p:cNvPr id="3" name="Content Placeholder 2"/>
          <p:cNvSpPr>
            <a:spLocks noGrp="1"/>
          </p:cNvSpPr>
          <p:nvPr>
            <p:ph idx="1"/>
          </p:nvPr>
        </p:nvSpPr>
        <p:spPr/>
        <p:txBody>
          <a:bodyPr/>
          <a:lstStyle/>
          <a:p>
            <a:pPr eaLnBrk="1" hangingPunct="1">
              <a:defRPr/>
            </a:pPr>
            <a:r>
              <a:rPr lang="en-US" dirty="0" smtClean="0">
                <a:solidFill>
                  <a:schemeClr val="tx1">
                    <a:lumMod val="75000"/>
                  </a:schemeClr>
                </a:solidFill>
              </a:rPr>
              <a:t>HVAC</a:t>
            </a:r>
          </a:p>
          <a:p>
            <a:pPr lvl="1" eaLnBrk="1" hangingPunct="1">
              <a:defRPr/>
            </a:pPr>
            <a:r>
              <a:rPr lang="en-US" dirty="0" smtClean="0">
                <a:solidFill>
                  <a:schemeClr val="tx1">
                    <a:lumMod val="75000"/>
                  </a:schemeClr>
                </a:solidFill>
              </a:rPr>
              <a:t>Temperature and humidity control</a:t>
            </a:r>
          </a:p>
          <a:p>
            <a:pPr eaLnBrk="1" hangingPunct="1">
              <a:defRPr/>
            </a:pPr>
            <a:r>
              <a:rPr lang="en-US" dirty="0" smtClean="0">
                <a:solidFill>
                  <a:schemeClr val="tx1">
                    <a:lumMod val="75000"/>
                  </a:schemeClr>
                </a:solidFill>
              </a:rPr>
              <a:t>Lighting	</a:t>
            </a:r>
          </a:p>
          <a:p>
            <a:pPr lvl="1" eaLnBrk="1" hangingPunct="1">
              <a:defRPr/>
            </a:pPr>
            <a:r>
              <a:rPr lang="en-US" dirty="0" smtClean="0">
                <a:solidFill>
                  <a:schemeClr val="tx1">
                    <a:lumMod val="75000"/>
                  </a:schemeClr>
                </a:solidFill>
              </a:rPr>
              <a:t>Mood lighting</a:t>
            </a:r>
          </a:p>
          <a:p>
            <a:pPr lvl="1" eaLnBrk="1" hangingPunct="1">
              <a:defRPr/>
            </a:pPr>
            <a:r>
              <a:rPr lang="en-US" dirty="0" smtClean="0">
                <a:solidFill>
                  <a:schemeClr val="tx1">
                    <a:lumMod val="75000"/>
                  </a:schemeClr>
                </a:solidFill>
              </a:rPr>
              <a:t>Whole home control</a:t>
            </a:r>
          </a:p>
          <a:p>
            <a:pPr eaLnBrk="1" hangingPunct="1">
              <a:defRPr/>
            </a:pPr>
            <a:r>
              <a:rPr lang="en-US" dirty="0" smtClean="0">
                <a:solidFill>
                  <a:schemeClr val="tx1">
                    <a:lumMod val="75000"/>
                  </a:schemeClr>
                </a:solidFill>
              </a:rPr>
              <a:t>Audio/Video</a:t>
            </a:r>
          </a:p>
          <a:p>
            <a:pPr lvl="1" eaLnBrk="1" hangingPunct="1">
              <a:defRPr/>
            </a:pPr>
            <a:r>
              <a:rPr lang="en-US" dirty="0" smtClean="0">
                <a:solidFill>
                  <a:schemeClr val="tx1">
                    <a:lumMod val="75000"/>
                  </a:schemeClr>
                </a:solidFill>
              </a:rPr>
              <a:t>Whole home entertainment systems</a:t>
            </a:r>
          </a:p>
          <a:p>
            <a:pPr lvl="2" eaLnBrk="1" hangingPunct="1">
              <a:defRPr/>
            </a:pPr>
            <a:r>
              <a:rPr lang="en-US" dirty="0" smtClean="0">
                <a:solidFill>
                  <a:schemeClr val="tx1">
                    <a:lumMod val="75000"/>
                  </a:schemeClr>
                </a:solidFill>
              </a:rPr>
              <a:t>One location for hardware</a:t>
            </a:r>
          </a:p>
          <a:p>
            <a:pPr eaLnBrk="1" hangingPunct="1">
              <a:defRPr/>
            </a:pPr>
            <a:r>
              <a:rPr lang="en-US" dirty="0" smtClean="0">
                <a:solidFill>
                  <a:schemeClr val="tx1">
                    <a:lumMod val="75000"/>
                  </a:schemeClr>
                </a:solidFill>
              </a:rPr>
              <a:t>Intercom Systems</a:t>
            </a:r>
          </a:p>
          <a:p>
            <a:pPr eaLnBrk="1" hangingPunct="1">
              <a:defRPr/>
            </a:pPr>
            <a:endParaRPr lang="en-US" dirty="0" smtClean="0">
              <a:solidFill>
                <a:schemeClr val="tx1">
                  <a:lumMod val="75000"/>
                </a:schemeClr>
              </a:solidFill>
            </a:endParaRPr>
          </a:p>
          <a:p>
            <a:pPr eaLnBrk="1" hangingPunct="1">
              <a:buFont typeface="Wingdings 2" pitchFamily="18" charset="2"/>
              <a:buNone/>
              <a:defRPr/>
            </a:pPr>
            <a:endParaRPr lang="en-US" dirty="0">
              <a:solidFill>
                <a:schemeClr val="tx1">
                  <a:lumMod val="75000"/>
                </a:schemeClr>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15.3|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510</Words>
  <Application>Microsoft Office PowerPoint</Application>
  <PresentationFormat>On-screen Show (4:3)</PresentationFormat>
  <Paragraphs>118</Paragraphs>
  <Slides>19</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Algerian</vt:lpstr>
      <vt:lpstr>Aparajita</vt:lpstr>
      <vt:lpstr>Arial</vt:lpstr>
      <vt:lpstr>Calibri</vt:lpstr>
      <vt:lpstr>Franklin Gothic Book</vt:lpstr>
      <vt:lpstr>Times New Roman</vt:lpstr>
      <vt:lpstr>Wingdings 2</vt:lpstr>
      <vt:lpstr>Office Theme</vt:lpstr>
      <vt:lpstr>Technic</vt:lpstr>
      <vt:lpstr>PowerPoint Presentation</vt:lpstr>
      <vt:lpstr>PowerPoint Presentation</vt:lpstr>
      <vt:lpstr>Managing your home just got  Easier</vt:lpstr>
      <vt:lpstr>Connected devices for the home</vt:lpstr>
      <vt:lpstr>Existing abstractions for home tech</vt:lpstr>
      <vt:lpstr>Our abstraction</vt:lpstr>
      <vt:lpstr>The 3C’s</vt:lpstr>
      <vt:lpstr>The concept of home automation is to automate/semi-automate certain tasks that are performed several times a day. It is no limited to just lights and fans. It can be further expanded to everything in the house. </vt:lpstr>
      <vt:lpstr>Common 2009 Uses:</vt:lpstr>
      <vt:lpstr>RF (Radio Frequency) Systems</vt:lpstr>
      <vt:lpstr>PowerPoint Presentation</vt:lpstr>
      <vt:lpstr>Where is Home Automation going?</vt:lpstr>
      <vt:lpstr>Green Building and Safe Building</vt:lpstr>
      <vt:lpstr>PowerPoint Presentation</vt:lpstr>
      <vt:lpstr>BIOMETRICS</vt:lpstr>
      <vt:lpstr>Vacant Home Capabilities:</vt:lpstr>
      <vt:lpstr>Water Management</vt:lpstr>
      <vt:lpstr>Automated Cabinets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ADRISH CHATTERJEE</dc:creator>
  <cp:lastModifiedBy>Trishit Dutta</cp:lastModifiedBy>
  <cp:revision>22</cp:revision>
  <dcterms:created xsi:type="dcterms:W3CDTF">2006-08-16T00:00:00Z</dcterms:created>
  <dcterms:modified xsi:type="dcterms:W3CDTF">2014-08-18T15:05:49Z</dcterms:modified>
</cp:coreProperties>
</file>