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2" r:id="rId10"/>
    <p:sldId id="263" r:id="rId11"/>
    <p:sldId id="264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Дмитрий Малахов" userId="97d1b113da9cff97" providerId="LiveId" clId="{66E44C78-CCDE-45C7-92CC-4FB5A931582B}"/>
    <pc:docChg chg="undo custSel modSld">
      <pc:chgData name="Дмитрий Малахов" userId="97d1b113da9cff97" providerId="LiveId" clId="{66E44C78-CCDE-45C7-92CC-4FB5A931582B}" dt="2025-04-15T20:10:00.581" v="885" actId="20577"/>
      <pc:docMkLst>
        <pc:docMk/>
      </pc:docMkLst>
      <pc:sldChg chg="modSp mod">
        <pc:chgData name="Дмитрий Малахов" userId="97d1b113da9cff97" providerId="LiveId" clId="{66E44C78-CCDE-45C7-92CC-4FB5A931582B}" dt="2025-04-15T20:10:00.581" v="885" actId="20577"/>
        <pc:sldMkLst>
          <pc:docMk/>
          <pc:sldMk cId="4273087174" sldId="260"/>
        </pc:sldMkLst>
        <pc:spChg chg="mod">
          <ac:chgData name="Дмитрий Малахов" userId="97d1b113da9cff97" providerId="LiveId" clId="{66E44C78-CCDE-45C7-92CC-4FB5A931582B}" dt="2025-04-15T20:10:00.581" v="885" actId="20577"/>
          <ac:spMkLst>
            <pc:docMk/>
            <pc:sldMk cId="4273087174" sldId="260"/>
            <ac:spMk id="3" creationId="{A2AC9DB4-8268-1B03-73FF-87CFD6C510D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118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0513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6938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8592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09841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6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4044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27060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1438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5298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1033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11CFABC-CCB9-4A66-860E-BF93E2B4782A}" type="datetimeFigureOut">
              <a:rPr lang="ru-RU" smtClean="0"/>
              <a:t>15.04.2025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89FE54-3B6C-428C-8DD9-3EEE9EDBE7D4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07528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1ABF8C-E173-380B-641F-80CBA4AA172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Новостной агрегатор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8936373-7D0D-C661-48DC-3AA1FACAF4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45400" y="5880100"/>
            <a:ext cx="5080000" cy="41275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Команда: Лит </a:t>
            </a:r>
            <a:r>
              <a:rPr lang="ru-RU" dirty="0" err="1"/>
              <a:t>энерджи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686635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17D63D-BE32-E77E-6CAF-55C1855E1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962292-05EB-D9D1-4C69-3CD74D55A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Заинтересованные лица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06801" y="1846263"/>
            <a:ext cx="5866508" cy="433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0201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44BE5-190E-4562-D4F7-06EC04187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60CC07-CF14-5D48-899B-10210E130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Потребности заинтересованных лиц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2A67BE5D-1A0D-9CEB-F583-61B1E984FB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333667"/>
              </p:ext>
            </p:extLst>
          </p:nvPr>
        </p:nvGraphicFramePr>
        <p:xfrm>
          <a:off x="1096963" y="1846263"/>
          <a:ext cx="10058400" cy="23274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637">
                  <a:extLst>
                    <a:ext uri="{9D8B030D-6E8A-4147-A177-3AD203B41FA5}">
                      <a16:colId xmlns:a16="http://schemas.microsoft.com/office/drawing/2014/main" val="2567491912"/>
                    </a:ext>
                  </a:extLst>
                </a:gridCol>
                <a:gridCol w="7497763">
                  <a:extLst>
                    <a:ext uri="{9D8B030D-6E8A-4147-A177-3AD203B41FA5}">
                      <a16:colId xmlns:a16="http://schemas.microsoft.com/office/drawing/2014/main" val="15868563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1" dirty="0">
                          <a:solidFill>
                            <a:srgbClr val="404040"/>
                          </a:solidFill>
                          <a:effectLst/>
                        </a:rPr>
                        <a:t>Лицо</a:t>
                      </a: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Потребность</a:t>
                      </a:r>
                      <a:endParaRPr lang="ru-RU" b="1" dirty="0">
                        <a:solidFill>
                          <a:srgbClr val="404040"/>
                        </a:solidFill>
                        <a:effectLst/>
                      </a:endParaRP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48071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Читатели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Персонализированная лента, отсутствие фейков, удобный интерфейс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6488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Редакторы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Инструменты для модерации, аналитика популярных тем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279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Рекламодатели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Таргетинг по интересам, статистика показов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3269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Владельцы СМИ</a:t>
                      </a: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sz="1800" b="0" i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Увеличение охвата, обратные ссылки</a:t>
                      </a:r>
                      <a:endParaRPr lang="ru-RU" dirty="0">
                        <a:effectLst/>
                      </a:endParaRP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038407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Администраторы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Мониторинг нагрузки, защита от </a:t>
                      </a:r>
                      <a:r>
                        <a:rPr lang="ru-RU" dirty="0" err="1">
                          <a:effectLst/>
                        </a:rPr>
                        <a:t>DDoS</a:t>
                      </a:r>
                      <a:r>
                        <a:rPr lang="ru-RU" dirty="0">
                          <a:effectLst/>
                        </a:rPr>
                        <a:t>, резервное копирование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0949919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1057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C294B-52D0-38C3-DF64-276DD2738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2867F7-5C9B-BF9F-50B3-D9DE562F7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spcBef>
                <a:spcPts val="1372"/>
              </a:spcBef>
              <a:spcAft>
                <a:spcPts val="1029"/>
              </a:spcAft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Внешние системы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F0E6F6-26F3-6FD6-889B-3854588F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API новостных СМИ (RSS, REST)</a:t>
            </a:r>
          </a:p>
          <a:p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Сервисы аналитики (</a:t>
            </a: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Google Analytics,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Яндекс.Метрика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14208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6E420-BF59-D365-1D7F-9C184CC6B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830C571-24AF-D3AB-908D-6F444A31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Данные для обмена с внешними системами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E05469D-EBF5-E843-3010-2F7F6016D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API 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новостных СМИ:</a:t>
            </a:r>
          </a:p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Входящие данные 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–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новости в формате </a:t>
            </a:r>
            <a:r>
              <a:rPr lang="en-US" dirty="0" err="1">
                <a:solidFill>
                  <a:srgbClr val="404040"/>
                </a:solidFill>
                <a:latin typeface="DeepSeek-CJK-patch"/>
              </a:rPr>
              <a:t>json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;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Исходящие данные – запросы по новостям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.</a:t>
            </a:r>
          </a:p>
          <a:p>
            <a:r>
              <a:rPr lang="en-US" i="0" dirty="0">
                <a:solidFill>
                  <a:srgbClr val="404040"/>
                </a:solidFill>
                <a:effectLst/>
                <a:latin typeface="DeepSeek-CJK-patch"/>
              </a:rPr>
              <a:t>Google Analytics: </a:t>
            </a:r>
          </a:p>
          <a:p>
            <a:r>
              <a:rPr lang="ru-RU" dirty="0">
                <a:solidFill>
                  <a:srgbClr val="404040"/>
                </a:solidFill>
                <a:latin typeface="DeepSeek-CJK-patch"/>
              </a:rPr>
              <a:t>Входящие данные – информация о рентабельности сервиса</a:t>
            </a:r>
            <a:r>
              <a:rPr lang="en-US" dirty="0">
                <a:solidFill>
                  <a:srgbClr val="404040"/>
                </a:solidFill>
                <a:latin typeface="DeepSeek-CJK-patch"/>
              </a:rPr>
              <a:t>; 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Исходящие данные – статистика посещений, кликов</a:t>
            </a:r>
            <a:r>
              <a:rPr lang="ru-RU">
                <a:solidFill>
                  <a:srgbClr val="404040"/>
                </a:solidFill>
                <a:latin typeface="DeepSeek-CJK-patch"/>
              </a:rPr>
              <a:t>, времени на сайте.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5678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DF14FE-999C-08D6-AAA6-6BC3DED2D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Список конкурентных решений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182E10-5BE0-631D-B6E5-35A8899DE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Google News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Яндекс.Новости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Inoreader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Feedly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News360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Flipboard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04040"/>
                </a:solidFill>
                <a:effectLst/>
                <a:latin typeface="DeepSeek-CJK-patch"/>
              </a:rPr>
              <a:t>SmartNews</a:t>
            </a:r>
            <a:endParaRPr lang="en-US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Ground News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DeepSeek-CJK-patch"/>
              </a:rPr>
              <a:t>Apple News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0949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D74EA7-0FD2-A0AF-AF94-CD749B85C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Топ-3 представительных решения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479811-FB25-47F6-B22C-3FAE2A7B2C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Google News – автоматическая агрегация, персонализация,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мультиязычность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Яндекс.Новости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 – региональные новости, тематические подборки, интеграция с другими сервисами Яндекса.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Feedly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 – RSS-агрегатор с возможностью настройки источников, интеграция с инструментами для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productivity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 (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Trello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, </a:t>
            </a:r>
            <a:r>
              <a:rPr lang="ru-RU" i="0" dirty="0" err="1">
                <a:solidFill>
                  <a:srgbClr val="404040"/>
                </a:solidFill>
                <a:effectLst/>
                <a:latin typeface="DeepSeek-CJK-patch"/>
              </a:rPr>
              <a:t>Evernote</a:t>
            </a: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).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1866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4A8ED8-34F0-198E-C667-B6B280659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8982102-06F6-7D10-2B60-C27219AE8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graphicFrame>
        <p:nvGraphicFramePr>
          <p:cNvPr id="5" name="Объект 4">
            <a:extLst>
              <a:ext uri="{FF2B5EF4-FFF2-40B4-BE49-F238E27FC236}">
                <a16:creationId xmlns:a16="http://schemas.microsoft.com/office/drawing/2014/main" id="{E3F45AFE-904B-EA66-69CF-E646A781B6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5116368"/>
              </p:ext>
            </p:extLst>
          </p:nvPr>
        </p:nvGraphicFramePr>
        <p:xfrm>
          <a:off x="1096963" y="1846263"/>
          <a:ext cx="10058397" cy="35059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2799">
                  <a:extLst>
                    <a:ext uri="{9D8B030D-6E8A-4147-A177-3AD203B41FA5}">
                      <a16:colId xmlns:a16="http://schemas.microsoft.com/office/drawing/2014/main" val="2191879962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1199571040"/>
                    </a:ext>
                  </a:extLst>
                </a:gridCol>
                <a:gridCol w="3352799">
                  <a:extLst>
                    <a:ext uri="{9D8B030D-6E8A-4147-A177-3AD203B41FA5}">
                      <a16:colId xmlns:a16="http://schemas.microsoft.com/office/drawing/2014/main" val="36070921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Решение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Функции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800" b="1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Характеристики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99971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effectLst/>
                        </a:rPr>
                        <a:t>Google News</a:t>
                      </a:r>
                      <a:endParaRPr lang="en-US" dirty="0">
                        <a:effectLst/>
                      </a:endParaRP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Автоматический сбор, персонализация, группировка по темам, факт-чекинг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ИИ-ранжирование, </a:t>
                      </a:r>
                      <a:r>
                        <a:rPr lang="ru-RU" dirty="0" err="1">
                          <a:effectLst/>
                        </a:rPr>
                        <a:t>мультиязычность</a:t>
                      </a:r>
                      <a:r>
                        <a:rPr lang="ru-RU" dirty="0">
                          <a:effectLst/>
                        </a:rPr>
                        <a:t>, интеграция с поиском Google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1245876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1" dirty="0" err="1">
                          <a:effectLst/>
                        </a:rPr>
                        <a:t>Яндекс.Новости</a:t>
                      </a:r>
                      <a:endParaRPr lang="ru-RU" dirty="0">
                        <a:effectLst/>
                      </a:endParaRPr>
                    </a:p>
                  </a:txBody>
                  <a:tcPr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Региональные новости, теги, разделение по источникам, видеоновости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Интеграция с </a:t>
                      </a:r>
                      <a:r>
                        <a:rPr lang="ru-RU" dirty="0" err="1">
                          <a:effectLst/>
                        </a:rPr>
                        <a:t>Яндекс.Дзен</a:t>
                      </a:r>
                      <a:r>
                        <a:rPr lang="ru-RU" dirty="0">
                          <a:effectLst/>
                        </a:rPr>
                        <a:t>, поддержка голосового ассистента Алисы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2429624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Feedly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RSS-агрегация, ручная настройка источников, теги, экспорт в другие сервисы</a:t>
                      </a:r>
                    </a:p>
                  </a:txBody>
                  <a:tcPr marL="130645" marR="130645" marT="65322" marB="65322" anchor="ctr"/>
                </a:tc>
                <a:tc>
                  <a:txBody>
                    <a:bodyPr/>
                    <a:lstStyle/>
                    <a:p>
                      <a:r>
                        <a:rPr lang="ru-RU" dirty="0">
                          <a:effectLst/>
                        </a:rPr>
                        <a:t>API для разработчиков, интеграция с </a:t>
                      </a:r>
                      <a:r>
                        <a:rPr lang="ru-RU" dirty="0" err="1">
                          <a:effectLst/>
                        </a:rPr>
                        <a:t>Slack</a:t>
                      </a:r>
                      <a:r>
                        <a:rPr lang="ru-RU" dirty="0">
                          <a:effectLst/>
                        </a:rPr>
                        <a:t>, </a:t>
                      </a:r>
                      <a:r>
                        <a:rPr lang="ru-RU" dirty="0" err="1">
                          <a:effectLst/>
                        </a:rPr>
                        <a:t>Evernote</a:t>
                      </a:r>
                      <a:r>
                        <a:rPr lang="ru-RU" dirty="0">
                          <a:effectLst/>
                        </a:rPr>
                        <a:t>, поддержка корпоративных клиентов</a:t>
                      </a:r>
                    </a:p>
                  </a:txBody>
                  <a:tcPr marL="130645" marR="130645" marT="65322" marB="65322" anchor="ctr"/>
                </a:tc>
                <a:extLst>
                  <a:ext uri="{0D108BD9-81ED-4DB2-BD59-A6C34878D82A}">
                    <a16:rowId xmlns:a16="http://schemas.microsoft.com/office/drawing/2014/main" val="31681566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223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C04FE-206D-D084-C10F-27C70343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0BB77A-1DE2-DA9B-005C-FB86406E8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Отличия нашего решения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AC9DB4-8268-1B03-73FF-87CFD6C51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404040"/>
                </a:solidFill>
                <a:effectLst/>
                <a:latin typeface="DeepSeek-CJK-patch"/>
              </a:rPr>
              <a:t>Поддержка малых СМИ и независимых издани</a:t>
            </a:r>
            <a:r>
              <a:rPr lang="ru-RU" dirty="0">
                <a:solidFill>
                  <a:srgbClr val="404040"/>
                </a:solidFill>
                <a:latin typeface="DeepSeek-CJK-patch"/>
              </a:rPr>
              <a:t>й. Крупные агрегаторы продвигают только известные и топовые СМИ. Наша платформа даст возможность малым региональным медиа заявить о себе, предлагая инструменты для размещения и продвижения.</a:t>
            </a:r>
            <a:endParaRPr lang="ru-RU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04040"/>
                </a:solidFill>
                <a:latin typeface="DeepSeek-CJK-patch"/>
              </a:rPr>
              <a:t>Расширенный и удобный поиск по ключевым словам. Простой, но гибкий поиск(например, по тегам, локациям, датам), чтобы пользователи находили нужные новости.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404040"/>
                </a:solidFill>
                <a:latin typeface="DeepSeek-CJK-patch"/>
              </a:rPr>
              <a:t>Глубокая персонализация по геолокации. Автоматическая настройка ленты на основе местоположения пользователя, делая акцент на близких для него событиях.</a:t>
            </a:r>
          </a:p>
        </p:txBody>
      </p:sp>
    </p:spTree>
    <p:extLst>
      <p:ext uri="{BB962C8B-B14F-4D97-AF65-F5344CB8AC3E}">
        <p14:creationId xmlns:p14="http://schemas.microsoft.com/office/powerpoint/2010/main" val="42730871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E90950-5F9B-AFCF-07E4-31C610F78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7DE137-F864-143D-533F-DCCF5F902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493A8DD-9D8D-C48F-4C13-E0DC949FC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События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Events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зарегистрировался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настроил фильтры новостей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Система собрала новости из внешних источников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Новости обработаны (NLP: тональность, теги)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получил уведомление о важной новости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сохранил новость в избранное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010229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ADCB6-D32A-23F8-7471-1F7911783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4BF615-8DBC-DCEB-781A-849D8FE6B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62BF45-85E3-C9C7-E390-76E82FE97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Акторы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Actors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Пользователь (читатель, редактор, администратор)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Система </a:t>
            </a:r>
            <a:r>
              <a:rPr lang="ru-RU" b="0" i="0" dirty="0" err="1">
                <a:solidFill>
                  <a:srgbClr val="404040"/>
                </a:solidFill>
                <a:effectLst/>
                <a:latin typeface="DeepSeek-CJK-patch"/>
              </a:rPr>
              <a:t>парсинга</a:t>
            </a: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 новостей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NLP-модуль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Внешние СМИ (API, RSS)</a:t>
            </a:r>
          </a:p>
        </p:txBody>
      </p:sp>
    </p:spTree>
    <p:extLst>
      <p:ext uri="{BB962C8B-B14F-4D97-AF65-F5344CB8AC3E}">
        <p14:creationId xmlns:p14="http://schemas.microsoft.com/office/powerpoint/2010/main" val="287658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2DACA-1863-C294-96C7-1D6B7F127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56411E-8039-9B9F-E65E-7AF924D34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Основные бизнес-процессы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5ED652-9370-2977-C256-9ABC1E97C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372"/>
              </a:spcBef>
              <a:spcAft>
                <a:spcPts val="1029"/>
              </a:spcAft>
              <a:buNone/>
            </a:pP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Агрегаты (</a:t>
            </a:r>
            <a:r>
              <a:rPr lang="ru-RU" b="1" i="0" dirty="0" err="1">
                <a:solidFill>
                  <a:srgbClr val="404040"/>
                </a:solidFill>
                <a:effectLst/>
                <a:latin typeface="DeepSeek-CJK-patch"/>
              </a:rPr>
              <a:t>Aggregates</a:t>
            </a:r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)</a:t>
            </a:r>
            <a:endParaRPr lang="ru-RU" b="0" i="0" dirty="0">
              <a:solidFill>
                <a:srgbClr val="404040"/>
              </a:solidFill>
              <a:effectLst/>
              <a:latin typeface="DeepSeek-CJK-patch"/>
            </a:endParaRP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Профиль пользователя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Новостная лента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Источники (СМИ)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404040"/>
                </a:solidFill>
                <a:effectLst/>
                <a:latin typeface="DeepSeek-CJK-patch"/>
              </a:rPr>
              <a:t>Аналитика (метаданные новостей)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178275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E91D7-3D58-16D8-4537-D11DA14FA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7CD2C1-F36E-95D5-2B4B-3C5661053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i="0" dirty="0">
                <a:solidFill>
                  <a:srgbClr val="404040"/>
                </a:solidFill>
                <a:effectLst/>
                <a:latin typeface="DeepSeek-CJK-patch"/>
              </a:rPr>
              <a:t>Контекстная диаграмма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8016BF9-F296-68D3-4E86-EB05068BFE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2289" y="2333413"/>
            <a:ext cx="7687748" cy="3048425"/>
          </a:xfrm>
        </p:spPr>
      </p:pic>
    </p:spTree>
    <p:extLst>
      <p:ext uri="{BB962C8B-B14F-4D97-AF65-F5344CB8AC3E}">
        <p14:creationId xmlns:p14="http://schemas.microsoft.com/office/powerpoint/2010/main" val="2212016451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40</TotalTime>
  <Words>429</Words>
  <Application>Microsoft Office PowerPoint</Application>
  <PresentationFormat>Широкоэкранный</PresentationFormat>
  <Paragraphs>75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DeepSeek-CJK-patch</vt:lpstr>
      <vt:lpstr>Ретро</vt:lpstr>
      <vt:lpstr>Новостной агрегатор</vt:lpstr>
      <vt:lpstr>Список конкурентных решений</vt:lpstr>
      <vt:lpstr>Топ-3 представительных решения</vt:lpstr>
      <vt:lpstr>Презентация PowerPoint</vt:lpstr>
      <vt:lpstr>Отличия нашего решения</vt:lpstr>
      <vt:lpstr>Основные бизнес-процессы</vt:lpstr>
      <vt:lpstr>Основные бизнес-процессы</vt:lpstr>
      <vt:lpstr>Основные бизнес-процессы</vt:lpstr>
      <vt:lpstr>Контекстная диаграмма</vt:lpstr>
      <vt:lpstr>Заинтересованные лица</vt:lpstr>
      <vt:lpstr>Потребности заинтересованных лиц</vt:lpstr>
      <vt:lpstr>Внешние системы</vt:lpstr>
      <vt:lpstr>Данные для обмена с внешними системами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Новостной агрегатор</dc:title>
  <dc:creator>Марк</dc:creator>
  <cp:lastModifiedBy>Дмитрий Малахов</cp:lastModifiedBy>
  <cp:revision>5</cp:revision>
  <dcterms:created xsi:type="dcterms:W3CDTF">2025-04-15T17:04:53Z</dcterms:created>
  <dcterms:modified xsi:type="dcterms:W3CDTF">2025-04-15T20:13:38Z</dcterms:modified>
</cp:coreProperties>
</file>