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5" r:id="rId7"/>
    <p:sldId id="274" r:id="rId8"/>
    <p:sldId id="276" r:id="rId9"/>
    <p:sldId id="277" r:id="rId10"/>
    <p:sldId id="278" r:id="rId11"/>
    <p:sldId id="273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9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1CFABC-CCB9-4A66-860E-BF93E2B4782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ABF8C-E173-380B-641F-80CBA4AA1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Новостной агрегатор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36373-7D0D-C661-48DC-3AA1FACA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400" y="5880100"/>
            <a:ext cx="5080000" cy="4127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Команда: Лит </a:t>
            </a:r>
            <a:r>
              <a:rPr lang="ru-RU" dirty="0" err="1"/>
              <a:t>энерджи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66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2AD17-99CD-DD4D-E6DF-F46D068D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B0414-AA87-6C7B-59B2-F085EA11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ru-RU" sz="4000" b="1" i="0" dirty="0">
                <a:solidFill>
                  <a:srgbClr val="404040"/>
                </a:solidFill>
                <a:effectLst/>
              </a:rPr>
              <a:t>Внешние системы и обмен данными</a:t>
            </a:r>
            <a:endParaRPr lang="ru-RU" sz="4000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01F58-391F-4DF9-74EA-6E13ECF3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</a:rPr>
              <a:t>Telegram API: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</a:rPr>
              <a:t>Формат: </a:t>
            </a:r>
            <a:r>
              <a:rPr lang="en-US" b="0" i="0" dirty="0">
                <a:solidFill>
                  <a:srgbClr val="404040"/>
                </a:solidFill>
                <a:effectLst/>
              </a:rPr>
              <a:t>Webhooks/JSON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</a:rPr>
              <a:t>Данные: </a:t>
            </a:r>
            <a:r>
              <a:rPr lang="en-US" b="0" i="0" dirty="0">
                <a:solidFill>
                  <a:srgbClr val="404040"/>
                </a:solidFill>
                <a:effectLst/>
              </a:rPr>
              <a:t>ID </a:t>
            </a:r>
            <a:r>
              <a:rPr lang="ru-RU" b="0" i="0" dirty="0">
                <a:solidFill>
                  <a:srgbClr val="404040"/>
                </a:solidFill>
                <a:effectLst/>
              </a:rPr>
              <a:t>пользователя, текст уведомления, ссылка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i="0" dirty="0">
                <a:solidFill>
                  <a:srgbClr val="404040"/>
                </a:solidFill>
                <a:effectLst/>
              </a:rPr>
              <a:t>Платежные системы (</a:t>
            </a:r>
            <a:r>
              <a:rPr lang="en-US" b="1" i="0" dirty="0">
                <a:solidFill>
                  <a:srgbClr val="404040"/>
                </a:solidFill>
                <a:effectLst/>
              </a:rPr>
              <a:t>Stripe):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</a:rPr>
              <a:t>Формат: </a:t>
            </a:r>
            <a:r>
              <a:rPr lang="en-US" b="0" i="0" dirty="0">
                <a:solidFill>
                  <a:srgbClr val="404040"/>
                </a:solidFill>
                <a:effectLst/>
              </a:rPr>
              <a:t>REST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</a:rPr>
              <a:t>Данные: </a:t>
            </a:r>
            <a:r>
              <a:rPr lang="en-US" b="0" i="0" dirty="0">
                <a:solidFill>
                  <a:srgbClr val="404040"/>
                </a:solidFill>
                <a:effectLst/>
              </a:rPr>
              <a:t>email </a:t>
            </a:r>
            <a:r>
              <a:rPr lang="ru-RU" b="0" i="0" dirty="0">
                <a:solidFill>
                  <a:srgbClr val="404040"/>
                </a:solidFill>
                <a:effectLst/>
              </a:rPr>
              <a:t>пользователя, сумма, описание подписки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04040"/>
                </a:solidFill>
                <a:effectLst/>
              </a:rPr>
              <a:t>Google Analytics: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</a:rPr>
              <a:t>Формат: </a:t>
            </a:r>
            <a:r>
              <a:rPr lang="en-US" b="0" i="0" dirty="0">
                <a:solidFill>
                  <a:srgbClr val="404040"/>
                </a:solidFill>
                <a:effectLst/>
              </a:rPr>
              <a:t>Events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</a:rPr>
              <a:t>Данные: просмотры, время на странице, клики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ru-RU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901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D52D6-AAE4-146A-65A4-1A2F9683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4000" b="1" i="0" dirty="0">
                <a:solidFill>
                  <a:srgbClr val="404040"/>
                </a:solidFill>
                <a:effectLst/>
              </a:rPr>
              <a:t>MVP</a:t>
            </a:r>
            <a:endParaRPr lang="en-US" sz="4000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007F873-40C7-1578-D196-F51F7958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</a:rPr>
              <a:t>Базовый парсер новостей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- сбор данных с 20 основных источников (RSS) с частотой обновления 1 раз в час. Пример: 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парсинг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Lenta.ru, 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Kommersant</a:t>
            </a:r>
            <a:r>
              <a:rPr lang="ru-RU" b="0" i="0" dirty="0">
                <a:solidFill>
                  <a:srgbClr val="404040"/>
                </a:solidFill>
                <a:effectLst/>
              </a:rPr>
              <a:t>, РБК.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</a:rPr>
              <a:t>Простой веб-интерфейс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- лента новостей с фильтрами по 5 основным категориям (политика, экономика, технологии и т.д.) без авторизации.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</a:rPr>
              <a:t>Система NLP-обработки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- автоматическая категоризация новостей и удаление явных дубликатов (на базе готовой библиотеки типа 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Natasha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для русского языка).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</a:rPr>
              <a:t>Telegram-бот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- уведомления по ключевым словам для первых 100 зарегистрированных пользователей.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</a:rPr>
              <a:t>Админ-панель</a:t>
            </a:r>
            <a:r>
              <a:rPr lang="ru-RU" b="0" i="0" dirty="0">
                <a:solidFill>
                  <a:srgbClr val="404040"/>
                </a:solidFill>
                <a:effectLst/>
              </a:rPr>
              <a:t> - базовый </a:t>
            </a:r>
            <a:r>
              <a:rPr lang="ru-RU" b="0" i="0" dirty="0" err="1">
                <a:solidFill>
                  <a:srgbClr val="404040"/>
                </a:solidFill>
                <a:effectLst/>
              </a:rPr>
              <a:t>дашборд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для модерации (просмотр, удаление новостей, ручная категоризация).</a:t>
            </a:r>
          </a:p>
        </p:txBody>
      </p:sp>
    </p:spTree>
    <p:extLst>
      <p:ext uri="{BB962C8B-B14F-4D97-AF65-F5344CB8AC3E}">
        <p14:creationId xmlns:p14="http://schemas.microsoft.com/office/powerpoint/2010/main" val="217101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7416-A078-4632-EEBB-154268E83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4F226-0D55-DA1A-D27F-C5DC69A2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ru-RU" sz="4000" b="1" dirty="0">
                <a:solidFill>
                  <a:srgbClr val="404040"/>
                </a:solidFill>
              </a:rPr>
              <a:t>Критерии успеха </a:t>
            </a:r>
            <a:r>
              <a:rPr lang="en-US" sz="4000" b="1" i="0" dirty="0">
                <a:solidFill>
                  <a:srgbClr val="404040"/>
                </a:solidFill>
                <a:effectLst/>
              </a:rPr>
              <a:t>MVP</a:t>
            </a:r>
            <a:endParaRPr lang="en-US" sz="4000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9546AC5-29E3-6A9C-2C3B-FABC7991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Обработка ≥10 000 новостей/сутки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Среднее время от публикации до появления в системе ≤15 мин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≥1 000 уникальных посетителей/месяц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Ошибка категоризации ≤20%</a:t>
            </a:r>
          </a:p>
        </p:txBody>
      </p:sp>
    </p:spTree>
    <p:extLst>
      <p:ext uri="{BB962C8B-B14F-4D97-AF65-F5344CB8AC3E}">
        <p14:creationId xmlns:p14="http://schemas.microsoft.com/office/powerpoint/2010/main" val="389357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F14FE-999C-08D6-AAA6-6BC3DED2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ru-RU" sz="4000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Бизнес-требования и цели</a:t>
            </a:r>
            <a:endParaRPr lang="ru-RU" sz="4000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2E10-5BE0-631D-B6E5-35A8899D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b="1" dirty="0">
                <a:solidFill>
                  <a:srgbClr val="404040"/>
                </a:solidFill>
              </a:rPr>
              <a:t> </a:t>
            </a:r>
            <a:r>
              <a:rPr lang="ru-RU" b="1" dirty="0">
                <a:solidFill>
                  <a:srgbClr val="404040"/>
                </a:solidFill>
                <a:effectLst/>
              </a:rPr>
              <a:t>Увеличение аудитории</a:t>
            </a:r>
            <a:endParaRPr lang="ru-RU" b="0" dirty="0">
              <a:solidFill>
                <a:srgbClr val="404040"/>
              </a:solidFill>
              <a:effectLst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dirty="0">
                <a:solidFill>
                  <a:srgbClr val="404040"/>
                </a:solidFill>
                <a:effectLst/>
              </a:rPr>
              <a:t>Критерий успеха: 100 000 активных пользователей в месяц через 6 месяцев после запуска.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0" dirty="0">
                <a:solidFill>
                  <a:srgbClr val="404040"/>
                </a:solidFill>
                <a:effectLst/>
              </a:rPr>
              <a:t>Как достичь:</a:t>
            </a:r>
          </a:p>
          <a:p>
            <a:pPr marL="1200150" lvl="2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dirty="0">
                <a:solidFill>
                  <a:srgbClr val="404040"/>
                </a:solidFill>
                <a:effectLst/>
              </a:rPr>
              <a:t>Автоматический сбор новостей из 50+ источников (RSS, API).</a:t>
            </a:r>
          </a:p>
          <a:p>
            <a:pPr marL="1200150" lvl="2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dirty="0">
                <a:solidFill>
                  <a:srgbClr val="404040"/>
                </a:solidFill>
                <a:effectLst/>
              </a:rPr>
              <a:t>Персонализация ленты на основе интересов пользователей.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b="1" dirty="0">
                <a:solidFill>
                  <a:srgbClr val="404040"/>
                </a:solidFill>
                <a:effectLst/>
              </a:rPr>
              <a:t> Монетизация трафика</a:t>
            </a:r>
            <a:endParaRPr lang="ru-RU" b="0" dirty="0">
              <a:solidFill>
                <a:srgbClr val="404040"/>
              </a:solidFill>
              <a:effectLst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dirty="0">
                <a:solidFill>
                  <a:srgbClr val="404040"/>
                </a:solidFill>
                <a:effectLst/>
              </a:rPr>
              <a:t>Критерий: Доход $5 000/</a:t>
            </a:r>
            <a:r>
              <a:rPr lang="ru-RU" b="0" dirty="0" err="1">
                <a:solidFill>
                  <a:srgbClr val="404040"/>
                </a:solidFill>
                <a:effectLst/>
              </a:rPr>
              <a:t>мес</a:t>
            </a:r>
            <a:r>
              <a:rPr lang="ru-RU" b="0" dirty="0">
                <a:solidFill>
                  <a:srgbClr val="404040"/>
                </a:solidFill>
                <a:effectLst/>
              </a:rPr>
              <a:t> от рекламы и партнерских программ к концу года.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0" dirty="0">
                <a:solidFill>
                  <a:srgbClr val="404040"/>
                </a:solidFill>
                <a:effectLst/>
              </a:rPr>
              <a:t>Инструменты:</a:t>
            </a:r>
          </a:p>
          <a:p>
            <a:pPr marL="1200150" lvl="2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dirty="0">
                <a:solidFill>
                  <a:srgbClr val="404040"/>
                </a:solidFill>
                <a:effectLst/>
              </a:rPr>
              <a:t>Таргетированная реклама на основе тематик новостей.</a:t>
            </a:r>
          </a:p>
          <a:p>
            <a:pPr marL="1200150" lvl="2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dirty="0">
                <a:solidFill>
                  <a:srgbClr val="404040"/>
                </a:solidFill>
                <a:effectLst/>
              </a:rPr>
              <a:t>Партнерские интеграции с СМИ (платный приоритет в выдаче).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94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640F3-C81A-2A38-BE17-F3673DA2A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342F6-C5BC-CD50-8DFB-EA51251B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ru-RU" sz="4000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Бизнес-требования и цели</a:t>
            </a:r>
            <a:endParaRPr lang="ru-RU" sz="4000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12BD2-4084-28C1-822B-630F6553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b="1" dirty="0">
                <a:solidFill>
                  <a:srgbClr val="404040"/>
                </a:solidFill>
                <a:effectLst/>
              </a:rPr>
              <a:t>Снижение затрат на контент</a:t>
            </a:r>
            <a:endParaRPr lang="ru-RU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solidFill>
                  <a:srgbClr val="404040"/>
                </a:solidFill>
                <a:effectLst/>
              </a:rPr>
              <a:t>Критерий: 90% контента генерируется автоматически (</a:t>
            </a:r>
            <a:r>
              <a:rPr lang="ru-RU" dirty="0" err="1">
                <a:solidFill>
                  <a:srgbClr val="404040"/>
                </a:solidFill>
                <a:effectLst/>
              </a:rPr>
              <a:t>vs</a:t>
            </a:r>
            <a:r>
              <a:rPr lang="ru-RU" dirty="0">
                <a:solidFill>
                  <a:srgbClr val="404040"/>
                </a:solidFill>
                <a:effectLst/>
              </a:rPr>
              <a:t>. 10% ручной модерации).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dirty="0">
                <a:solidFill>
                  <a:srgbClr val="404040"/>
                </a:solidFill>
                <a:effectLst/>
              </a:rPr>
              <a:t>Решение: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solidFill>
                  <a:srgbClr val="404040"/>
                </a:solidFill>
                <a:effectLst/>
              </a:rPr>
              <a:t>NLP-анализ для автоматической категоризации и фильтрации дубликатов.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solidFill>
                  <a:srgbClr val="404040"/>
                </a:solidFill>
                <a:effectLst/>
              </a:rPr>
              <a:t>ИИ-модерация (базовый уровень) + редакторский контроль для спорных случаев.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b="1" dirty="0">
                <a:solidFill>
                  <a:srgbClr val="404040"/>
                </a:solidFill>
                <a:effectLst/>
              </a:rPr>
              <a:t>Повышение вовлеченности</a:t>
            </a:r>
            <a:endParaRPr lang="ru-RU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solidFill>
                  <a:srgbClr val="404040"/>
                </a:solidFill>
                <a:effectLst/>
              </a:rPr>
              <a:t>Критерий: Среднее время на сайте ≥ 7 минут, доля возвращающихся пользователей ≥ 50%.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dirty="0">
                <a:solidFill>
                  <a:srgbClr val="404040"/>
                </a:solidFill>
                <a:effectLst/>
              </a:rPr>
              <a:t>Решение: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solidFill>
                  <a:srgbClr val="404040"/>
                </a:solidFill>
                <a:effectLst/>
              </a:rPr>
              <a:t>Уведомления в Telegram о важных новостях.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dirty="0">
                <a:solidFill>
                  <a:srgbClr val="404040"/>
                </a:solidFill>
                <a:effectLst/>
              </a:rPr>
              <a:t>Система рекомендаций ("Похожие новости").</a:t>
            </a:r>
          </a:p>
          <a:p>
            <a:pPr marL="914400" lvl="2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ru-RU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24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28056-D396-475E-81BF-A1F8F151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Заинтересованные лица и их потребности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934A458-E871-EAC3-EDB5-BDB6F6184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53024"/>
              </p:ext>
            </p:extLst>
          </p:nvPr>
        </p:nvGraphicFramePr>
        <p:xfrm>
          <a:off x="1092200" y="1846263"/>
          <a:ext cx="10071101" cy="4022726"/>
        </p:xfrm>
        <a:graphic>
          <a:graphicData uri="http://schemas.openxmlformats.org/drawingml/2006/table">
            <a:tbl>
              <a:tblPr/>
              <a:tblGrid>
                <a:gridCol w="3317305">
                  <a:extLst>
                    <a:ext uri="{9D8B030D-6E8A-4147-A177-3AD203B41FA5}">
                      <a16:colId xmlns:a16="http://schemas.microsoft.com/office/drawing/2014/main" val="546172452"/>
                    </a:ext>
                  </a:extLst>
                </a:gridCol>
                <a:gridCol w="3376898">
                  <a:extLst>
                    <a:ext uri="{9D8B030D-6E8A-4147-A177-3AD203B41FA5}">
                      <a16:colId xmlns:a16="http://schemas.microsoft.com/office/drawing/2014/main" val="3592647301"/>
                    </a:ext>
                  </a:extLst>
                </a:gridCol>
                <a:gridCol w="3376898">
                  <a:extLst>
                    <a:ext uri="{9D8B030D-6E8A-4147-A177-3AD203B41FA5}">
                      <a16:colId xmlns:a16="http://schemas.microsoft.com/office/drawing/2014/main" val="1065419412"/>
                    </a:ext>
                  </a:extLst>
                </a:gridCol>
              </a:tblGrid>
              <a:tr h="270846">
                <a:tc>
                  <a:txBody>
                    <a:bodyPr/>
                    <a:lstStyle/>
                    <a:p>
                      <a:pPr algn="l"/>
                      <a:r>
                        <a:rPr lang="ru-RU" sz="1000" b="1" i="0" dirty="0">
                          <a:solidFill>
                            <a:srgbClr val="404040"/>
                          </a:solidFill>
                          <a:effectLst/>
                        </a:rPr>
                        <a:t>Стейкхолдер</a:t>
                      </a:r>
                    </a:p>
                  </a:txBody>
                  <a:tcPr marL="53281" marR="55501" marT="55501" marB="55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1" i="0">
                          <a:solidFill>
                            <a:srgbClr val="404040"/>
                          </a:solidFill>
                          <a:effectLst/>
                        </a:rPr>
                        <a:t>Потребности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000" b="1" i="0" dirty="0">
                          <a:solidFill>
                            <a:srgbClr val="404040"/>
                          </a:solidFill>
                          <a:effectLst/>
                        </a:rPr>
                        <a:t>Требования</a:t>
                      </a:r>
                      <a:endParaRPr lang="en-US" sz="1000" b="1" i="0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429303"/>
                  </a:ext>
                </a:extLst>
              </a:tr>
              <a:tr h="750376">
                <a:tc>
                  <a:txBody>
                    <a:bodyPr/>
                    <a:lstStyle/>
                    <a:p>
                      <a:r>
                        <a:rPr lang="ru-RU" sz="1000" b="1" i="0" dirty="0">
                          <a:effectLst/>
                        </a:rPr>
                        <a:t>Читатели</a:t>
                      </a:r>
                      <a:endParaRPr lang="ru-RU" sz="1000" i="0" dirty="0">
                        <a:effectLst/>
                      </a:endParaRPr>
                    </a:p>
                  </a:txBody>
                  <a:tcPr marL="5328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>
                          <a:effectLst/>
                        </a:rPr>
                        <a:t>Актуальные новости без ручного поиска, персонализация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 dirty="0">
                          <a:effectLst/>
                        </a:rPr>
                        <a:t>"Как пользователь, я хочу видеть новости по моим интересам, чтобы экономить время"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17535"/>
                  </a:ext>
                </a:extLst>
              </a:tr>
              <a:tr h="750376">
                <a:tc>
                  <a:txBody>
                    <a:bodyPr/>
                    <a:lstStyle/>
                    <a:p>
                      <a:r>
                        <a:rPr lang="ru-RU" sz="1000" b="1" i="0" dirty="0">
                          <a:effectLst/>
                        </a:rPr>
                        <a:t>Рекламодатели</a:t>
                      </a:r>
                      <a:endParaRPr lang="ru-RU" sz="1000" i="0" dirty="0">
                        <a:effectLst/>
                      </a:endParaRPr>
                    </a:p>
                  </a:txBody>
                  <a:tcPr marL="5328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>
                          <a:effectLst/>
                        </a:rPr>
                        <a:t>Точный таргетинг и аналитика показов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 dirty="0">
                          <a:effectLst/>
                        </a:rPr>
                        <a:t>"Как рекламодатель, я хочу выбирать тематики для объявлений, чтобы повысить CTR"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38801"/>
                  </a:ext>
                </a:extLst>
              </a:tr>
              <a:tr h="750376">
                <a:tc>
                  <a:txBody>
                    <a:bodyPr/>
                    <a:lstStyle/>
                    <a:p>
                      <a:r>
                        <a:rPr lang="ru-RU" sz="1000" b="1" i="0" dirty="0">
                          <a:effectLst/>
                        </a:rPr>
                        <a:t>Редакторы</a:t>
                      </a:r>
                      <a:endParaRPr lang="ru-RU" sz="1000" i="0" dirty="0">
                        <a:effectLst/>
                      </a:endParaRPr>
                    </a:p>
                  </a:txBody>
                  <a:tcPr marL="5328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>
                          <a:effectLst/>
                        </a:rPr>
                        <a:t>Контроль качества контента, инструменты для модерации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>
                          <a:effectLst/>
                        </a:rPr>
                        <a:t>"Как редактор, я хочу отмечать фейки, чтобы поддерживать доверие аудитории"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175183"/>
                  </a:ext>
                </a:extLst>
              </a:tr>
              <a:tr h="750376">
                <a:tc>
                  <a:txBody>
                    <a:bodyPr/>
                    <a:lstStyle/>
                    <a:p>
                      <a:r>
                        <a:rPr lang="ru-RU" sz="1000" b="1" i="0">
                          <a:effectLst/>
                        </a:rPr>
                        <a:t>Владелец продукта</a:t>
                      </a:r>
                      <a:endParaRPr lang="ru-RU" sz="1000" i="0">
                        <a:effectLst/>
                      </a:endParaRPr>
                    </a:p>
                  </a:txBody>
                  <a:tcPr marL="5328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>
                          <a:effectLst/>
                        </a:rPr>
                        <a:t>Масштабируемость и низкие операционные затраты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>
                          <a:effectLst/>
                        </a:rPr>
                        <a:t>"Как владелец, я хочу автоматизировать 80% процессов, чтобы сократить расходы"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45301"/>
                  </a:ext>
                </a:extLst>
              </a:tr>
              <a:tr h="750376">
                <a:tc>
                  <a:txBody>
                    <a:bodyPr/>
                    <a:lstStyle/>
                    <a:p>
                      <a:r>
                        <a:rPr lang="ru-RU" sz="1000" b="1" i="0">
                          <a:effectLst/>
                        </a:rPr>
                        <a:t>Администраторы</a:t>
                      </a:r>
                      <a:endParaRPr lang="ru-RU" sz="1000" i="0">
                        <a:effectLst/>
                      </a:endParaRPr>
                    </a:p>
                  </a:txBody>
                  <a:tcPr marL="5328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>
                          <a:effectLst/>
                        </a:rPr>
                        <a:t>Стабильность работы и защита от перегрузок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i="0" dirty="0">
                          <a:effectLst/>
                        </a:rPr>
                        <a:t>"Как админ, я хочу мониторить нагрузку на серверы, чтобы предотвратить сбои"</a:t>
                      </a:r>
                    </a:p>
                  </a:txBody>
                  <a:tcPr marL="55501" marR="55501" marT="55501" marB="555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71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1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C8D0E-36E2-C64A-77F5-AC6B8D2D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ru-RU" sz="4000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Функциональные требования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9F8BD-F6E6-8C45-ABD6-9C21C6DD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Сбор и обработка новостей:</a:t>
            </a:r>
            <a:endParaRPr lang="ru-RU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Автоматический </a:t>
            </a:r>
            <a:r>
              <a:rPr lang="ru-RU" b="0" i="0" dirty="0" err="1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парсинг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 50+ источников (RSS, API, веб-</a:t>
            </a:r>
            <a:r>
              <a:rPr lang="ru-RU" b="0" i="0" dirty="0" err="1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скрапинг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Фильтрация дубликатов (похожие новости с точностью ≥90%)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NLP-анализ (категоризация, определение тональности, извлечение ключевых сущностей)</a:t>
            </a:r>
            <a:endParaRPr lang="en-US" dirty="0">
              <a:solidFill>
                <a:srgbClr val="40404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Персонализация:</a:t>
            </a:r>
            <a:endParaRPr lang="ru-RU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Система подписок на темы/ключевые слова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Рекомендации на основе истории просмотров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Возможность ручной настройки предпочтений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ru-RU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2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DAFCC-1997-1531-0BEB-0BE28BCCF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17F36-1D6C-5907-C281-9C660862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ru-RU" sz="4000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Функциональные требования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0C758-A6D5-6614-92DE-5E0099DB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05816"/>
          </a:xfrm>
        </p:spPr>
        <p:txBody>
          <a:bodyPr>
            <a:noAutofit/>
          </a:bodyPr>
          <a:lstStyle/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1800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Пользовательский интерфейс:</a:t>
            </a:r>
            <a:endParaRPr lang="ru-RU" sz="1800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Веб-интерфейс с сортировкой по дате/релевантности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Мобильная адаптация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Темная/светлая темы</a:t>
            </a:r>
            <a:endParaRPr lang="en-US" dirty="0">
              <a:solidFill>
                <a:srgbClr val="40404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1800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Модерация:</a:t>
            </a:r>
            <a:endParaRPr lang="ru-RU" sz="1800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Полуавтоматическая система проверки (ИИ + ручной контроль)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 err="1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Дашборд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 для редакторов с метриками качества контента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1800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Уведомления:</a:t>
            </a:r>
            <a:endParaRPr lang="ru-RU" sz="1800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Telegram-бот для персонализированных оповещений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 err="1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Email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-дайджесты (еженедельные/ежедневные)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6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A39D8-DC6A-8434-1484-D42638669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297E8-9896-78FC-051A-6097FC3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ru-RU" sz="4000" b="1" dirty="0">
                <a:solidFill>
                  <a:srgbClr val="404040"/>
                </a:solidFill>
                <a:cs typeface="Times New Roman" panose="02020603050405020304" pitchFamily="18" charset="0"/>
              </a:rPr>
              <a:t>А</a:t>
            </a:r>
            <a:r>
              <a:rPr lang="ru-RU" sz="4000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трибуты качества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613CF-E70F-38C8-72FC-1B77A299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Производительность: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 Время загрузки новостей ≤1 сек</a:t>
            </a:r>
            <a:r>
              <a:rPr lang="en-US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Обработка 1000 новостей/час</a:t>
            </a:r>
            <a:r>
              <a:rPr lang="en-US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Надежность: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 Доступность 99.9%, резервное копирование раз в 24 часа</a:t>
            </a:r>
            <a:r>
              <a:rPr lang="en-US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Автоматическое восстановление при сбоях</a:t>
            </a:r>
            <a:r>
              <a:rPr lang="en-US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;</a:t>
            </a:r>
            <a:endParaRPr lang="ru-RU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Безопасность: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 Шифрование пользовательских данных (GDPR), защита от </a:t>
            </a:r>
            <a:r>
              <a:rPr lang="ru-RU" b="0" i="0" dirty="0" err="1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DDoS</a:t>
            </a:r>
            <a:r>
              <a:rPr lang="en-US" dirty="0">
                <a:solidFill>
                  <a:srgbClr val="404040"/>
                </a:solidFill>
                <a:cs typeface="Times New Roman" panose="02020603050405020304" pitchFamily="18" charset="0"/>
              </a:rPr>
              <a:t>;</a:t>
            </a:r>
            <a:endParaRPr lang="en-US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Масштабируемость:</a:t>
            </a:r>
            <a:r>
              <a:rPr lang="en-US" dirty="0">
                <a:solidFill>
                  <a:srgbClr val="404040"/>
                </a:solidFill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Поддержка роста трафика в 10 раз без изменения архитектуры</a:t>
            </a:r>
            <a:r>
              <a:rPr lang="en-US" b="0" i="0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.</a:t>
            </a:r>
            <a:endParaRPr lang="ru-RU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endParaRPr lang="ru-RU" b="0" i="0" dirty="0">
              <a:solidFill>
                <a:srgbClr val="404040"/>
              </a:solidFill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04947-8152-1D35-0454-DEB69A47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C8A4-CDFE-AF88-15D1-34CFE40A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ru-RU" sz="4000" b="1" dirty="0">
                <a:solidFill>
                  <a:srgbClr val="404040"/>
                </a:solidFill>
                <a:cs typeface="Times New Roman" panose="02020603050405020304" pitchFamily="18" charset="0"/>
              </a:rPr>
              <a:t>Ограничения</a:t>
            </a:r>
            <a:endParaRPr lang="ru-RU" sz="4000" dirty="0"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A5065D-ACB7-A900-C027-7A539C1F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Бюджет: 100 000 </a:t>
            </a:r>
            <a:r>
              <a:rPr lang="ru-RU" dirty="0">
                <a:solidFill>
                  <a:srgbClr val="404040"/>
                </a:solidFill>
              </a:rPr>
              <a:t>руб.</a:t>
            </a:r>
            <a:r>
              <a:rPr lang="ru-RU" b="0" i="0" dirty="0">
                <a:solidFill>
                  <a:srgbClr val="404040"/>
                </a:solidFill>
                <a:effectLst/>
              </a:rPr>
              <a:t> на MVP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Сроки: 3 месяца на разработку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Технологии: </a:t>
            </a:r>
            <a:r>
              <a:rPr lang="en-US" b="0" i="0" dirty="0">
                <a:solidFill>
                  <a:srgbClr val="404040"/>
                </a:solidFill>
                <a:effectLst/>
              </a:rPr>
              <a:t>Nuxt</a:t>
            </a:r>
            <a:r>
              <a:rPr lang="en-US" dirty="0">
                <a:solidFill>
                  <a:srgbClr val="404040"/>
                </a:solidFill>
              </a:rPr>
              <a:t>.js 2(</a:t>
            </a:r>
            <a:r>
              <a:rPr lang="en-US" b="0" i="0" dirty="0">
                <a:solidFill>
                  <a:srgbClr val="404040"/>
                </a:solidFill>
                <a:effectLst/>
              </a:rPr>
              <a:t>TypeScript,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scss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, html</a:t>
            </a:r>
            <a:r>
              <a:rPr lang="en-US" dirty="0">
                <a:solidFill>
                  <a:srgbClr val="404040"/>
                </a:solidFill>
              </a:rPr>
              <a:t>), </a:t>
            </a:r>
            <a:r>
              <a:rPr lang="en-US" dirty="0" err="1">
                <a:solidFill>
                  <a:srgbClr val="404040"/>
                </a:solidFill>
              </a:rPr>
              <a:t>Vuex</a:t>
            </a:r>
            <a:r>
              <a:rPr lang="en-US" dirty="0">
                <a:solidFill>
                  <a:srgbClr val="404040"/>
                </a:solidFill>
              </a:rPr>
              <a:t>, Docker</a:t>
            </a:r>
            <a:endParaRPr lang="ru-RU" b="0" i="0" dirty="0">
              <a:solidFill>
                <a:srgbClr val="404040"/>
              </a:solidFill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Команда: 4 разработчика, </a:t>
            </a:r>
            <a:r>
              <a:rPr lang="ru-RU" dirty="0" err="1">
                <a:solidFill>
                  <a:srgbClr val="404040"/>
                </a:solidFill>
              </a:rPr>
              <a:t>проджект</a:t>
            </a:r>
            <a:r>
              <a:rPr lang="ru-RU" dirty="0">
                <a:solidFill>
                  <a:srgbClr val="404040"/>
                </a:solidFill>
              </a:rPr>
              <a:t>-менеджер, </a:t>
            </a:r>
            <a:r>
              <a:rPr lang="en-US" dirty="0">
                <a:solidFill>
                  <a:srgbClr val="404040"/>
                </a:solidFill>
              </a:rPr>
              <a:t>SCRUM-</a:t>
            </a:r>
            <a:r>
              <a:rPr lang="ru-RU" dirty="0">
                <a:solidFill>
                  <a:srgbClr val="404040"/>
                </a:solidFill>
              </a:rPr>
              <a:t>мастер, дизайнер, ведущий разработчик</a:t>
            </a:r>
            <a:endParaRPr lang="ru-RU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485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C064A-A2C5-75A4-EBCC-448938C5F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955D3-3DCA-9A74-903B-A8BE5F40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ru-RU" sz="4000" b="1" i="0" dirty="0">
                <a:solidFill>
                  <a:srgbClr val="404040"/>
                </a:solidFill>
                <a:effectLst/>
              </a:rPr>
              <a:t>Внешние системы и обмен данными</a:t>
            </a:r>
            <a:endParaRPr lang="ru-RU" sz="4000" b="0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00B76-4642-642D-D383-315A6A1F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b="1" i="0" dirty="0">
                <a:solidFill>
                  <a:srgbClr val="404040"/>
                </a:solidFill>
                <a:effectLst/>
              </a:rPr>
              <a:t>Источники новостей (RSS/API):</a:t>
            </a:r>
            <a:endParaRPr lang="ru-RU" b="0" i="0" dirty="0">
              <a:solidFill>
                <a:srgbClr val="404040"/>
              </a:solidFill>
              <a:effectLst/>
            </a:endParaRP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</a:rPr>
              <a:t>Формат: REST/JSON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0" i="0" dirty="0">
                <a:solidFill>
                  <a:srgbClr val="404040"/>
                </a:solidFill>
                <a:effectLst/>
              </a:rPr>
              <a:t>Данные: заголовок, текст, дата, источник, авто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dirty="0">
                <a:solidFill>
                  <a:srgbClr val="404040"/>
                </a:solidFill>
              </a:rPr>
              <a:t>Пример с </a:t>
            </a:r>
            <a:r>
              <a:rPr lang="en-US" dirty="0" err="1">
                <a:solidFill>
                  <a:srgbClr val="404040"/>
                </a:solidFill>
              </a:rPr>
              <a:t>OpenAPI</a:t>
            </a:r>
            <a:r>
              <a:rPr lang="en-US" dirty="0">
                <a:solidFill>
                  <a:srgbClr val="404040"/>
                </a:solidFill>
              </a:rPr>
              <a:t>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4003E3-1D69-69F3-8E2E-93FF10E1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2853362"/>
            <a:ext cx="3641927" cy="34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79032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718</Words>
  <Application>Microsoft Office PowerPoint</Application>
  <PresentationFormat>Широкоэкранный</PresentationFormat>
  <Paragraphs>100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Ретро</vt:lpstr>
      <vt:lpstr>Новостной агрегатор</vt:lpstr>
      <vt:lpstr>Бизнес-требования и цели</vt:lpstr>
      <vt:lpstr>Бизнес-требования и цели</vt:lpstr>
      <vt:lpstr>Заинтересованные лица и их потребности</vt:lpstr>
      <vt:lpstr>Функциональные требования</vt:lpstr>
      <vt:lpstr>Функциональные требования</vt:lpstr>
      <vt:lpstr>Атрибуты качества</vt:lpstr>
      <vt:lpstr>Ограничения</vt:lpstr>
      <vt:lpstr>Внешние системы и обмен данными</vt:lpstr>
      <vt:lpstr>Внешние системы и обмен данными</vt:lpstr>
      <vt:lpstr>MVP</vt:lpstr>
      <vt:lpstr>Критерии успеха MVP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Новостной агрегатор</dc:title>
  <dc:creator>Марк</dc:creator>
  <cp:lastModifiedBy>Марк</cp:lastModifiedBy>
  <cp:revision>9</cp:revision>
  <dcterms:created xsi:type="dcterms:W3CDTF">2025-04-15T17:04:53Z</dcterms:created>
  <dcterms:modified xsi:type="dcterms:W3CDTF">2025-04-29T14:14:34Z</dcterms:modified>
</cp:coreProperties>
</file>