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75" r:id="rId25"/>
    <p:sldId id="280" r:id="rId26"/>
    <p:sldId id="286" r:id="rId27"/>
    <p:sldId id="281" r:id="rId28"/>
    <p:sldId id="282"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7C9564E9-D79A-41B5-BB47-479375BDD1D3}" type="datetimeFigureOut">
              <a:rPr lang="en-PH" smtClean="0"/>
              <a:t>20/05/2023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69464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7C9564E9-D79A-41B5-BB47-479375BDD1D3}" type="datetimeFigureOut">
              <a:rPr lang="en-PH" smtClean="0"/>
              <a:t>20/05/2023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95322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7C9564E9-D79A-41B5-BB47-479375BDD1D3}" type="datetimeFigureOut">
              <a:rPr lang="en-PH" smtClean="0"/>
              <a:t>20/05/2023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98601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7C9564E9-D79A-41B5-BB47-479375BDD1D3}" type="datetimeFigureOut">
              <a:rPr lang="en-PH" smtClean="0"/>
              <a:t>20/05/2023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28682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C9564E9-D79A-41B5-BB47-479375BDD1D3}" type="datetimeFigureOut">
              <a:rPr lang="en-PH" smtClean="0"/>
              <a:t>20/05/2023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9703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7C9564E9-D79A-41B5-BB47-479375BDD1D3}" type="datetimeFigureOut">
              <a:rPr lang="en-PH" smtClean="0"/>
              <a:t>20/05/2023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161306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7C9564E9-D79A-41B5-BB47-479375BDD1D3}" type="datetimeFigureOut">
              <a:rPr lang="en-PH" smtClean="0"/>
              <a:t>20/05/2023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267585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7C9564E9-D79A-41B5-BB47-479375BDD1D3}" type="datetimeFigureOut">
              <a:rPr lang="en-PH" smtClean="0"/>
              <a:t>20/05/2023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192798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564E9-D79A-41B5-BB47-479375BDD1D3}" type="datetimeFigureOut">
              <a:rPr lang="en-PH" smtClean="0"/>
              <a:t>20/05/2023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288191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9564E9-D79A-41B5-BB47-479375BDD1D3}" type="datetimeFigureOut">
              <a:rPr lang="en-PH" smtClean="0"/>
              <a:t>20/05/2023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139582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C9564E9-D79A-41B5-BB47-479375BDD1D3}" type="datetimeFigureOut">
              <a:rPr lang="en-PH" smtClean="0"/>
              <a:t>20/05/2023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859CB77-AFF8-4F82-8447-8BA3A54DBFA2}" type="slidenum">
              <a:rPr lang="en-PH" smtClean="0"/>
              <a:t>‹#›</a:t>
            </a:fld>
            <a:endParaRPr lang="en-PH"/>
          </a:p>
        </p:txBody>
      </p:sp>
    </p:spTree>
    <p:extLst>
      <p:ext uri="{BB962C8B-B14F-4D97-AF65-F5344CB8AC3E}">
        <p14:creationId xmlns:p14="http://schemas.microsoft.com/office/powerpoint/2010/main" val="312480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564E9-D79A-41B5-BB47-479375BDD1D3}" type="datetimeFigureOut">
              <a:rPr lang="en-PH" smtClean="0"/>
              <a:t>20/05/2023</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59CB77-AFF8-4F82-8447-8BA3A54DBFA2}" type="slidenum">
              <a:rPr lang="en-PH" smtClean="0"/>
              <a:t>‹#›</a:t>
            </a:fld>
            <a:endParaRPr lang="en-PH"/>
          </a:p>
        </p:txBody>
      </p:sp>
    </p:spTree>
    <p:extLst>
      <p:ext uri="{BB962C8B-B14F-4D97-AF65-F5344CB8AC3E}">
        <p14:creationId xmlns:p14="http://schemas.microsoft.com/office/powerpoint/2010/main" val="355521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6570" y="1632856"/>
            <a:ext cx="11469189" cy="1881051"/>
          </a:xfrm>
        </p:spPr>
        <p:txBody>
          <a:bodyPr>
            <a:noAutofit/>
          </a:bodyPr>
          <a:lstStyle/>
          <a:p>
            <a:r>
              <a:rPr lang="en-US" sz="4000" b="1" dirty="0" smtClean="0">
                <a:latin typeface="Arial" panose="020B0604020202020204" pitchFamily="34" charset="0"/>
                <a:cs typeface="Arial" panose="020B0604020202020204" pitchFamily="34" charset="0"/>
              </a:rPr>
              <a:t>SSG E – VOTING SYSTEM USING LARAVEL </a:t>
            </a:r>
            <a:br>
              <a:rPr lang="en-US" sz="4000" b="1" dirty="0" smtClean="0">
                <a:latin typeface="Arial" panose="020B0604020202020204" pitchFamily="34" charset="0"/>
                <a:cs typeface="Arial" panose="020B0604020202020204" pitchFamily="34" charset="0"/>
              </a:rPr>
            </a:br>
            <a:r>
              <a:rPr lang="en-US" sz="4000" b="1" dirty="0" smtClean="0">
                <a:latin typeface="Arial" panose="020B0604020202020204" pitchFamily="34" charset="0"/>
                <a:cs typeface="Arial" panose="020B0604020202020204" pitchFamily="34" charset="0"/>
              </a:rPr>
              <a:t>FRAMEWORK </a:t>
            </a:r>
            <a:r>
              <a:rPr lang="en-PH" sz="4000" b="1" dirty="0">
                <a:latin typeface="Arial" panose="020B0604020202020204" pitchFamily="34" charset="0"/>
                <a:cs typeface="Arial" panose="020B0604020202020204" pitchFamily="34" charset="0"/>
              </a:rPr>
              <a:t>IN BOHOL ISLAND STATE UNIVERSITY – BILAR CAMPUS</a:t>
            </a:r>
          </a:p>
        </p:txBody>
      </p:sp>
      <p:sp>
        <p:nvSpPr>
          <p:cNvPr id="4" name="TextBox 3"/>
          <p:cNvSpPr txBox="1"/>
          <p:nvPr/>
        </p:nvSpPr>
        <p:spPr>
          <a:xfrm>
            <a:off x="1894114" y="3892731"/>
            <a:ext cx="7772400" cy="1384995"/>
          </a:xfrm>
          <a:prstGeom prst="rect">
            <a:avLst/>
          </a:prstGeom>
          <a:noFill/>
        </p:spPr>
        <p:txBody>
          <a:bodyPr wrap="square" rtlCol="0">
            <a:spAutoFit/>
          </a:bodyPr>
          <a:lstStyle/>
          <a:p>
            <a:pPr algn="ctr"/>
            <a:r>
              <a:rPr lang="en-US" sz="2800" dirty="0" smtClean="0">
                <a:latin typeface="Arial" panose="020B0604020202020204" pitchFamily="34" charset="0"/>
                <a:cs typeface="Arial" panose="020B0604020202020204" pitchFamily="34" charset="0"/>
              </a:rPr>
              <a:t>Mark Russel Baral</a:t>
            </a:r>
          </a:p>
          <a:p>
            <a:pPr algn="ctr"/>
            <a:r>
              <a:rPr lang="en-US" sz="2800" dirty="0" smtClean="0">
                <a:latin typeface="Arial" panose="020B0604020202020204" pitchFamily="34" charset="0"/>
                <a:cs typeface="Arial" panose="020B0604020202020204" pitchFamily="34" charset="0"/>
              </a:rPr>
              <a:t>Marry Ann Gallebo</a:t>
            </a:r>
          </a:p>
          <a:p>
            <a:pPr algn="ctr"/>
            <a:r>
              <a:rPr lang="en-US" sz="2800" dirty="0" smtClean="0">
                <a:latin typeface="Arial" panose="020B0604020202020204" pitchFamily="34" charset="0"/>
                <a:cs typeface="Arial" panose="020B0604020202020204" pitchFamily="34" charset="0"/>
              </a:rPr>
              <a:t>Romeo Luayon</a:t>
            </a:r>
            <a:endParaRPr lang="en-PH"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0970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7719"/>
            <a:ext cx="10515600" cy="1325563"/>
          </a:xfrm>
        </p:spPr>
        <p:txBody>
          <a:bodyPr>
            <a:normAutofit/>
          </a:bodyPr>
          <a:lstStyle/>
          <a:p>
            <a:pPr algn="ctr"/>
            <a:r>
              <a:rPr lang="en-US" sz="6000" b="1" dirty="0" smtClean="0">
                <a:latin typeface="Arial" panose="020B0604020202020204" pitchFamily="34" charset="0"/>
                <a:cs typeface="Arial" panose="020B0604020202020204" pitchFamily="34" charset="0"/>
              </a:rPr>
              <a:t>Chapter 2</a:t>
            </a:r>
            <a:endParaRPr lang="en-PH" sz="6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3131914"/>
            <a:ext cx="10515600" cy="1035138"/>
          </a:xfrm>
        </p:spPr>
        <p:txBody>
          <a:bodyPr>
            <a:normAutofit/>
          </a:bodyPr>
          <a:lstStyle/>
          <a:p>
            <a:pPr marL="0" indent="0" algn="ctr">
              <a:buNone/>
            </a:pPr>
            <a:r>
              <a:rPr lang="en-US" sz="5200" dirty="0" smtClean="0">
                <a:latin typeface="Arial" panose="020B0604020202020204" pitchFamily="34" charset="0"/>
                <a:cs typeface="Arial" panose="020B0604020202020204" pitchFamily="34" charset="0"/>
              </a:rPr>
              <a:t>Needs of the Present System</a:t>
            </a:r>
            <a:endParaRPr lang="en-PH" sz="5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3931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326"/>
            <a:ext cx="10515600" cy="5693637"/>
          </a:xfrm>
        </p:spPr>
        <p:txBody>
          <a:bodyPr>
            <a:noAutofit/>
          </a:bodyPr>
          <a:lstStyle/>
          <a:p>
            <a:pPr marL="0" indent="0" algn="just">
              <a:buNone/>
            </a:pPr>
            <a:r>
              <a:rPr lang="en-PH" sz="3200" dirty="0">
                <a:latin typeface="Arial" panose="020B0604020202020204" pitchFamily="34" charset="0"/>
                <a:cs typeface="Arial" panose="020B0604020202020204" pitchFamily="34" charset="0"/>
              </a:rPr>
              <a:t>The needs of the present system serve as the basis for the development of the features of the SSG E-Voting System in BISU Bilar Campus. This study was expected to address the problems encouraged in the present system.</a:t>
            </a:r>
          </a:p>
          <a:p>
            <a:pPr marL="0" indent="0" algn="just">
              <a:buNone/>
            </a:pPr>
            <a:endParaRPr lang="en-US" sz="3200" dirty="0" smtClean="0">
              <a:latin typeface="Arial" panose="020B0604020202020204" pitchFamily="34" charset="0"/>
              <a:cs typeface="Arial" panose="020B0604020202020204" pitchFamily="34" charset="0"/>
            </a:endParaRPr>
          </a:p>
          <a:p>
            <a:pPr marL="0" lvl="0" indent="0" algn="just">
              <a:buNone/>
            </a:pPr>
            <a:r>
              <a:rPr lang="en-US" sz="3200" b="1" dirty="0">
                <a:latin typeface="Arial" panose="020B0604020202020204" pitchFamily="34" charset="0"/>
                <a:cs typeface="Arial" panose="020B0604020202020204" pitchFamily="34" charset="0"/>
              </a:rPr>
              <a:t>Administration</a:t>
            </a:r>
            <a:endParaRPr lang="en-PH" sz="3200" dirty="0">
              <a:latin typeface="Arial" panose="020B0604020202020204" pitchFamily="34" charset="0"/>
              <a:cs typeface="Arial" panose="020B0604020202020204" pitchFamily="34" charset="0"/>
            </a:endParaRPr>
          </a:p>
          <a:p>
            <a:pPr marL="0" indent="0" algn="just">
              <a:buNone/>
            </a:pPr>
            <a:r>
              <a:rPr lang="en-US" sz="3200" dirty="0">
                <a:latin typeface="Arial" panose="020B0604020202020204" pitchFamily="34" charset="0"/>
                <a:cs typeface="Arial" panose="020B0604020202020204" pitchFamily="34" charset="0"/>
              </a:rPr>
              <a:t>	The SSG Adviser will log in as an admin with unlimited access to the system and also the SSG Staff with limited access to the system. Username and password must be entered values match in the database and the user may now access the system</a:t>
            </a:r>
            <a:endParaRPr lang="en-PH" sz="3200" dirty="0">
              <a:latin typeface="Arial" panose="020B0604020202020204" pitchFamily="34" charset="0"/>
              <a:cs typeface="Arial" panose="020B0604020202020204" pitchFamily="34" charset="0"/>
            </a:endParaRPr>
          </a:p>
          <a:p>
            <a:pPr marL="0" indent="0" algn="just">
              <a:buNone/>
            </a:pPr>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894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marL="0" indent="0" algn="just">
              <a:buNone/>
            </a:pPr>
            <a:r>
              <a:rPr lang="en-US" sz="3200" dirty="0">
                <a:latin typeface="Arial" panose="020B0604020202020204" pitchFamily="34" charset="0"/>
                <a:cs typeface="Arial" panose="020B0604020202020204" pitchFamily="34" charset="0"/>
              </a:rPr>
              <a:t> </a:t>
            </a:r>
            <a:endParaRPr lang="en-PH" sz="3200" dirty="0">
              <a:latin typeface="Arial" panose="020B0604020202020204" pitchFamily="34" charset="0"/>
              <a:cs typeface="Arial" panose="020B0604020202020204" pitchFamily="34" charset="0"/>
            </a:endParaRPr>
          </a:p>
          <a:p>
            <a:pPr marL="0" lvl="0" indent="0" algn="just">
              <a:buNone/>
            </a:pPr>
            <a:r>
              <a:rPr lang="en-US" sz="3200" b="1" dirty="0">
                <a:latin typeface="Arial" panose="020B0604020202020204" pitchFamily="34" charset="0"/>
                <a:cs typeface="Arial" panose="020B0604020202020204" pitchFamily="34" charset="0"/>
              </a:rPr>
              <a:t>Recording of Voter’s Profile</a:t>
            </a:r>
            <a:endParaRPr lang="en-PH" sz="3200" dirty="0">
              <a:latin typeface="Arial" panose="020B0604020202020204" pitchFamily="34" charset="0"/>
              <a:cs typeface="Arial" panose="020B0604020202020204" pitchFamily="34" charset="0"/>
            </a:endParaRPr>
          </a:p>
          <a:p>
            <a:pPr marL="0" indent="0" algn="just">
              <a:buNone/>
            </a:pPr>
            <a:r>
              <a:rPr lang="en-US" sz="3200" b="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Newly registered voters will be added to the system and stored in the voters.tbl. Additionally, their ISMIS ID will be inputted for identification purposes.</a:t>
            </a:r>
            <a:endParaRPr lang="en-PH" sz="3200" dirty="0">
              <a:latin typeface="Arial" panose="020B0604020202020204" pitchFamily="34" charset="0"/>
              <a:cs typeface="Arial" panose="020B0604020202020204" pitchFamily="34" charset="0"/>
            </a:endParaRPr>
          </a:p>
          <a:p>
            <a:pPr marL="0" indent="0" algn="just">
              <a:buNone/>
            </a:pPr>
            <a:endParaRPr lang="en-PH" sz="3200" dirty="0">
              <a:latin typeface="Arial" panose="020B0604020202020204" pitchFamily="34" charset="0"/>
              <a:cs typeface="Arial" panose="020B0604020202020204" pitchFamily="34" charset="0"/>
            </a:endParaRPr>
          </a:p>
          <a:p>
            <a:pPr marL="0" lvl="0" indent="0" algn="just">
              <a:buNone/>
            </a:pPr>
            <a:r>
              <a:rPr lang="en-US" sz="3200" b="1" dirty="0">
                <a:latin typeface="Arial" panose="020B0604020202020204" pitchFamily="34" charset="0"/>
                <a:cs typeface="Arial" panose="020B0604020202020204" pitchFamily="34" charset="0"/>
              </a:rPr>
              <a:t>Recording of Candidate’s Profile</a:t>
            </a:r>
            <a:endParaRPr lang="en-PH" sz="3200" dirty="0">
              <a:latin typeface="Arial" panose="020B0604020202020204" pitchFamily="34" charset="0"/>
              <a:cs typeface="Arial" panose="020B0604020202020204" pitchFamily="34" charset="0"/>
            </a:endParaRPr>
          </a:p>
          <a:p>
            <a:pPr marL="0" indent="0" algn="just">
              <a:buNone/>
            </a:pPr>
            <a:r>
              <a:rPr lang="en-US" sz="3200" b="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The candidates, along with their desired position and party list, will be added to the system and stored in the candidates.tbl.</a:t>
            </a:r>
            <a:endParaRPr lang="en-PH" sz="3200" dirty="0">
              <a:latin typeface="Arial" panose="020B0604020202020204" pitchFamily="34" charset="0"/>
              <a:cs typeface="Arial" panose="020B0604020202020204" pitchFamily="34" charset="0"/>
            </a:endParaRPr>
          </a:p>
          <a:p>
            <a:pPr marL="0" indent="0" algn="just">
              <a:buNone/>
            </a:pPr>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2065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388" y="313508"/>
            <a:ext cx="10515600" cy="6230983"/>
          </a:xfrm>
        </p:spPr>
        <p:txBody>
          <a:bodyPr>
            <a:noAutofit/>
          </a:bodyPr>
          <a:lstStyle/>
          <a:p>
            <a:pPr marL="0" lvl="0" indent="0" algn="just">
              <a:buNone/>
            </a:pPr>
            <a:r>
              <a:rPr lang="en-US" b="1" dirty="0" smtClean="0">
                <a:latin typeface="Arial" panose="020B0604020202020204" pitchFamily="34" charset="0"/>
                <a:cs typeface="Arial" panose="020B0604020202020204" pitchFamily="34" charset="0"/>
              </a:rPr>
              <a:t>Polling Commencement</a:t>
            </a:r>
            <a:endParaRPr lang="en-PH" dirty="0" smtClean="0">
              <a:latin typeface="Arial" panose="020B0604020202020204" pitchFamily="34" charset="0"/>
              <a:cs typeface="Arial" panose="020B0604020202020204" pitchFamily="34" charset="0"/>
            </a:endParaRPr>
          </a:p>
          <a:p>
            <a:pPr marL="0" indent="0" algn="just">
              <a:buNone/>
            </a:pPr>
            <a:r>
              <a:rPr lang="en-PH" dirty="0" smtClean="0">
                <a:latin typeface="Arial" panose="020B0604020202020204" pitchFamily="34" charset="0"/>
                <a:cs typeface="Arial" panose="020B0604020202020204" pitchFamily="34" charset="0"/>
              </a:rPr>
              <a:t>	After the candidate data has been prepared, the initiation of the election is the duty of the SSG adviser. Access to the system will not be granted to voters until the SSG adviser commences the election. This responsibility of initiating the election solely belongs to the SSG adviser.</a:t>
            </a:r>
          </a:p>
          <a:p>
            <a:pPr marL="0" lvl="0" indent="0" algn="just">
              <a:buNone/>
            </a:pPr>
            <a:r>
              <a:rPr lang="en-US" b="1" dirty="0" smtClean="0">
                <a:latin typeface="Arial" panose="020B0604020202020204" pitchFamily="34" charset="0"/>
                <a:cs typeface="Arial" panose="020B0604020202020204" pitchFamily="34" charset="0"/>
              </a:rPr>
              <a:t>Voting Process</a:t>
            </a:r>
            <a:endParaRPr lang="en-PH" dirty="0" smtClean="0">
              <a:latin typeface="Arial" panose="020B0604020202020204" pitchFamily="34" charset="0"/>
              <a:cs typeface="Arial" panose="020B0604020202020204" pitchFamily="34" charset="0"/>
            </a:endParaRPr>
          </a:p>
          <a:p>
            <a:pPr marL="0" indent="0" algn="just">
              <a:buNone/>
            </a:pPr>
            <a:r>
              <a:rPr lang="en-US" dirty="0" smtClean="0">
                <a:latin typeface="Arial" panose="020B0604020202020204" pitchFamily="34" charset="0"/>
                <a:cs typeface="Arial" panose="020B0604020202020204" pitchFamily="34" charset="0"/>
              </a:rPr>
              <a:t>	Before a voter can cast their vote, they need to be authenticated to ensure that they are eligible to vote. This can be done by requiring them to log in using their unique ISMIS ID. Once the voter is authenticated, the system will display the ballot with the list of candidates and their corresponding positions. The voter can then select their preferred candidate for each position. After the voter has made their selection for each position, the system will record their votes and tally them automatically.</a:t>
            </a:r>
            <a:endParaRPr lang="en-PH" dirty="0" smtClean="0">
              <a:latin typeface="Arial" panose="020B0604020202020204" pitchFamily="34" charset="0"/>
              <a:cs typeface="Arial" panose="020B0604020202020204" pitchFamily="34" charset="0"/>
            </a:endParaRPr>
          </a:p>
          <a:p>
            <a:pPr marL="0" indent="0" algn="just">
              <a:buNone/>
            </a:pP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635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2325188"/>
            <a:ext cx="10515600" cy="1894115"/>
          </a:xfrm>
        </p:spPr>
        <p:txBody>
          <a:bodyPr>
            <a:normAutofit/>
          </a:bodyPr>
          <a:lstStyle/>
          <a:p>
            <a:pPr marL="0" lvl="0" indent="0">
              <a:buNone/>
            </a:pPr>
            <a:r>
              <a:rPr lang="en-US" sz="3000" b="1" dirty="0">
                <a:latin typeface="Arial" panose="020B0604020202020204" pitchFamily="34" charset="0"/>
                <a:cs typeface="Arial" panose="020B0604020202020204" pitchFamily="34" charset="0"/>
              </a:rPr>
              <a:t>Generation of Reports</a:t>
            </a:r>
            <a:endParaRPr lang="en-PH" sz="3000" dirty="0">
              <a:latin typeface="Arial" panose="020B0604020202020204" pitchFamily="34" charset="0"/>
              <a:cs typeface="Arial" panose="020B0604020202020204" pitchFamily="34" charset="0"/>
            </a:endParaRPr>
          </a:p>
          <a:p>
            <a:pPr marL="0" indent="0">
              <a:buNone/>
            </a:pP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The SSG Adviser will use the system to produce the election results showing the list of candidates, their positions, and the vote count.</a:t>
            </a:r>
            <a:endParaRPr lang="en-PH" sz="3000" dirty="0">
              <a:latin typeface="Arial" panose="020B0604020202020204" pitchFamily="34" charset="0"/>
              <a:cs typeface="Arial" panose="020B0604020202020204" pitchFamily="34" charset="0"/>
            </a:endParaRPr>
          </a:p>
          <a:p>
            <a:pPr marL="0" indent="0">
              <a:buNone/>
            </a:pPr>
            <a:endParaRPr lang="en-PH"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9715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Arial" panose="020B0604020202020204" pitchFamily="34" charset="0"/>
                <a:cs typeface="Arial" panose="020B0604020202020204" pitchFamily="34" charset="0"/>
              </a:rPr>
              <a:t>Use Case </a:t>
            </a:r>
            <a:r>
              <a:rPr lang="en-PH" b="1" dirty="0" smtClean="0">
                <a:latin typeface="Arial" panose="020B0604020202020204" pitchFamily="34" charset="0"/>
                <a:cs typeface="Arial" panose="020B0604020202020204" pitchFamily="34" charset="0"/>
              </a:rPr>
              <a:t>Diagram</a:t>
            </a:r>
            <a:endParaRPr lang="en-PH"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lgn="just">
              <a:buNone/>
            </a:pPr>
            <a:r>
              <a:rPr lang="en-PH" sz="3200" dirty="0" smtClean="0">
                <a:latin typeface="Arial" panose="020B0604020202020204" pitchFamily="34" charset="0"/>
                <a:cs typeface="Arial" panose="020B0604020202020204" pitchFamily="34" charset="0"/>
              </a:rPr>
              <a:t>	In </a:t>
            </a:r>
            <a:r>
              <a:rPr lang="en-PH" sz="3200" dirty="0">
                <a:latin typeface="Arial" panose="020B0604020202020204" pitchFamily="34" charset="0"/>
                <a:cs typeface="Arial" panose="020B0604020202020204" pitchFamily="34" charset="0"/>
              </a:rPr>
              <a:t>software engineering, a use case is a list of actions or event steps typically defining the interactions between a role (known in the Unified Modeling Language as an actor) and a system to achieve a goal. The actor can be human or other external system. The detailed requirements ay then be captued in the Systems Modeling Language (SysML) or as contractual statements.</a:t>
            </a:r>
          </a:p>
        </p:txBody>
      </p:sp>
    </p:spTree>
    <p:extLst>
      <p:ext uri="{BB962C8B-B14F-4D97-AF65-F5344CB8AC3E}">
        <p14:creationId xmlns:p14="http://schemas.microsoft.com/office/powerpoint/2010/main" val="480151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85133" y="442072"/>
            <a:ext cx="8565152" cy="5964554"/>
          </a:xfrm>
          <a:prstGeom prst="rect">
            <a:avLst/>
          </a:prstGeom>
        </p:spPr>
      </p:pic>
    </p:spTree>
    <p:extLst>
      <p:ext uri="{BB962C8B-B14F-4D97-AF65-F5344CB8AC3E}">
        <p14:creationId xmlns:p14="http://schemas.microsoft.com/office/powerpoint/2010/main" val="611326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1. Use Case Narrative 1 – Login Account</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45170197"/>
              </p:ext>
            </p:extLst>
          </p:nvPr>
        </p:nvGraphicFramePr>
        <p:xfrm>
          <a:off x="838200" y="1445146"/>
          <a:ext cx="10515600" cy="4731816"/>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3281716954"/>
                    </a:ext>
                  </a:extLst>
                </a:gridCol>
                <a:gridCol w="7697795">
                  <a:extLst>
                    <a:ext uri="{9D8B030D-6E8A-4147-A177-3AD203B41FA5}">
                      <a16:colId xmlns:a16="http://schemas.microsoft.com/office/drawing/2014/main" val="724345253"/>
                    </a:ext>
                  </a:extLst>
                </a:gridCol>
              </a:tblGrid>
              <a:tr h="350424">
                <a:tc gridSpan="2">
                  <a:txBody>
                    <a:bodyPr/>
                    <a:lstStyle/>
                    <a:p>
                      <a:pPr>
                        <a:spcAft>
                          <a:spcPts val="0"/>
                        </a:spcAft>
                      </a:pPr>
                      <a:r>
                        <a:rPr lang="en-US" sz="2000">
                          <a:effectLst/>
                          <a:latin typeface="Arial" panose="020B0604020202020204" pitchFamily="34" charset="0"/>
                          <a:cs typeface="Arial" panose="020B0604020202020204" pitchFamily="34" charset="0"/>
                        </a:rPr>
                        <a:t>Login (UC1)</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602454802"/>
                  </a:ext>
                </a:extLst>
              </a:tr>
              <a:tr h="393955">
                <a:tc>
                  <a:txBody>
                    <a:bodyPr/>
                    <a:lstStyle/>
                    <a:p>
                      <a:pPr>
                        <a:spcAft>
                          <a:spcPts val="0"/>
                        </a:spcAft>
                      </a:pPr>
                      <a:r>
                        <a:rPr lang="en-US" sz="2000" dirty="0">
                          <a:effectLst/>
                          <a:latin typeface="Arial" panose="020B0604020202020204" pitchFamily="34" charset="0"/>
                          <a:cs typeface="Arial" panose="020B0604020202020204" pitchFamily="34" charset="0"/>
                        </a:rPr>
                        <a:t>Scope</a:t>
                      </a:r>
                      <a:endParaRPr lang="en-PH"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83737538"/>
                  </a:ext>
                </a:extLst>
              </a:tr>
              <a:tr h="420074">
                <a:tc>
                  <a:txBody>
                    <a:bodyPr/>
                    <a:lstStyle/>
                    <a:p>
                      <a:pPr>
                        <a:spcAft>
                          <a:spcPts val="0"/>
                        </a:spcAft>
                      </a:pPr>
                      <a:r>
                        <a:rPr lang="en-US" sz="2000" dirty="0">
                          <a:effectLst/>
                          <a:latin typeface="Arial" panose="020B0604020202020204" pitchFamily="34" charset="0"/>
                          <a:cs typeface="Arial" panose="020B0604020202020204" pitchFamily="34" charset="0"/>
                        </a:rPr>
                        <a:t>Level</a:t>
                      </a:r>
                      <a:endParaRPr lang="en-PH"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43522840"/>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give access to the system</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4009707"/>
                  </a:ext>
                </a:extLst>
              </a:tr>
              <a:tr h="420074">
                <a:tc>
                  <a:txBody>
                    <a:bodyPr/>
                    <a:lstStyle/>
                    <a:p>
                      <a:pPr>
                        <a:spcAft>
                          <a:spcPts val="0"/>
                        </a:spcAft>
                      </a:pPr>
                      <a:r>
                        <a:rPr lang="en-US" sz="2000" dirty="0">
                          <a:effectLst/>
                          <a:latin typeface="Arial" panose="020B0604020202020204" pitchFamily="34" charset="0"/>
                          <a:cs typeface="Arial" panose="020B0604020202020204" pitchFamily="34" charset="0"/>
                        </a:rPr>
                        <a:t>Primary Actor</a:t>
                      </a:r>
                      <a:endParaRPr lang="en-PH"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1428566"/>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wants to access the system</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81176583"/>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will login to the system</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75688438"/>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decide to login</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1306233"/>
                  </a:ext>
                </a:extLst>
              </a:tr>
              <a:tr h="420074">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will grant access for the selected user</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23454749"/>
                  </a:ext>
                </a:extLst>
              </a:tr>
              <a:tr h="420074">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18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821868068"/>
                  </a:ext>
                </a:extLst>
              </a:tr>
              <a:tr h="626845">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function “Login”</a:t>
                      </a:r>
                      <a:endParaRPr lang="en-PH" sz="18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Dashbboard</a:t>
                      </a:r>
                      <a:endParaRPr lang="en-PH"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977645667"/>
                  </a:ext>
                </a:extLst>
              </a:tr>
            </a:tbl>
          </a:graphicData>
        </a:graphic>
      </p:graphicFrame>
    </p:spTree>
    <p:extLst>
      <p:ext uri="{BB962C8B-B14F-4D97-AF65-F5344CB8AC3E}">
        <p14:creationId xmlns:p14="http://schemas.microsoft.com/office/powerpoint/2010/main" val="14300385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2. Use Case Narrative 2 – Record Voters</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556926"/>
              </p:ext>
            </p:extLst>
          </p:nvPr>
        </p:nvGraphicFramePr>
        <p:xfrm>
          <a:off x="838200" y="1598817"/>
          <a:ext cx="10515600" cy="4733716"/>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667112662"/>
                    </a:ext>
                  </a:extLst>
                </a:gridCol>
                <a:gridCol w="7697795">
                  <a:extLst>
                    <a:ext uri="{9D8B030D-6E8A-4147-A177-3AD203B41FA5}">
                      <a16:colId xmlns:a16="http://schemas.microsoft.com/office/drawing/2014/main" val="929161762"/>
                    </a:ext>
                  </a:extLst>
                </a:gridCol>
              </a:tblGrid>
              <a:tr h="311794">
                <a:tc gridSpan="2">
                  <a:txBody>
                    <a:bodyPr/>
                    <a:lstStyle/>
                    <a:p>
                      <a:pPr>
                        <a:spcAft>
                          <a:spcPts val="0"/>
                        </a:spcAft>
                      </a:pPr>
                      <a:r>
                        <a:rPr lang="en-US" sz="2000">
                          <a:effectLst/>
                          <a:latin typeface="Arial" panose="020B0604020202020204" pitchFamily="34" charset="0"/>
                          <a:cs typeface="Arial" panose="020B0604020202020204" pitchFamily="34" charset="0"/>
                        </a:rPr>
                        <a:t>Record Voters (UC2)</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512418610"/>
                  </a:ext>
                </a:extLst>
              </a:tr>
              <a:tr h="350526">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45336037"/>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529526"/>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the SSG Adviser and SSG Staff to add a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62618246"/>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SSG Staff,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5224304"/>
                  </a:ext>
                </a:extLst>
              </a:tr>
              <a:tr h="557744">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wants to register the voter so that the voter can vote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39720972"/>
                  </a:ext>
                </a:extLst>
              </a:tr>
              <a:tr h="557744">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or the SSG Staff should be able to access the system and have the necessary privileges to add a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8242233"/>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decides to adds a new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86230503"/>
                  </a:ext>
                </a:extLst>
              </a:tr>
              <a:tr h="373766">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adds the new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41612243"/>
                  </a:ext>
                </a:extLst>
              </a:tr>
              <a:tr h="373766">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4248654347"/>
                  </a:ext>
                </a:extLst>
              </a:tr>
              <a:tr h="557744">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function “voter”</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the list of voters</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789937426"/>
                  </a:ext>
                </a:extLst>
              </a:tr>
            </a:tbl>
          </a:graphicData>
        </a:graphic>
      </p:graphicFrame>
    </p:spTree>
    <p:extLst>
      <p:ext uri="{BB962C8B-B14F-4D97-AF65-F5344CB8AC3E}">
        <p14:creationId xmlns:p14="http://schemas.microsoft.com/office/powerpoint/2010/main" val="2100238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3. Use Case Narrative 3 – Record Candidates</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95084842"/>
              </p:ext>
            </p:extLst>
          </p:nvPr>
        </p:nvGraphicFramePr>
        <p:xfrm>
          <a:off x="838200" y="1333047"/>
          <a:ext cx="10515600" cy="4902353"/>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3047438315"/>
                    </a:ext>
                  </a:extLst>
                </a:gridCol>
                <a:gridCol w="7697795">
                  <a:extLst>
                    <a:ext uri="{9D8B030D-6E8A-4147-A177-3AD203B41FA5}">
                      <a16:colId xmlns:a16="http://schemas.microsoft.com/office/drawing/2014/main" val="82350211"/>
                    </a:ext>
                  </a:extLst>
                </a:gridCol>
              </a:tblGrid>
              <a:tr h="329894">
                <a:tc gridSpan="2">
                  <a:txBody>
                    <a:bodyPr/>
                    <a:lstStyle/>
                    <a:p>
                      <a:pPr>
                        <a:spcAft>
                          <a:spcPts val="0"/>
                        </a:spcAft>
                      </a:pPr>
                      <a:r>
                        <a:rPr lang="en-US" sz="2000" dirty="0">
                          <a:effectLst/>
                          <a:latin typeface="Arial" panose="020B0604020202020204" pitchFamily="34" charset="0"/>
                          <a:cs typeface="Arial" panose="020B0604020202020204" pitchFamily="34" charset="0"/>
                        </a:rPr>
                        <a:t>Record Candidates (UC3)</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062375009"/>
                  </a:ext>
                </a:extLst>
              </a:tr>
              <a:tr h="370875">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185883"/>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9472916"/>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the SSG Adviser and SSG Staff to add a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525483"/>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SSG Staff</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316794"/>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wants to register the candidates with their desired positions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69640013"/>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or the SSG Staff should be able to access the system and have the necessary privileges to add a candidate.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0036219"/>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decides to adds a new candidate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82425656"/>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adds the new candidate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07993457"/>
                  </a:ext>
                </a:extLst>
              </a:tr>
              <a:tr h="395464">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686699204"/>
                  </a:ext>
                </a:extLst>
              </a:tr>
              <a:tr h="590122">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function “candidate”</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the list of candidates</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755171374"/>
                  </a:ext>
                </a:extLst>
              </a:tr>
            </a:tbl>
          </a:graphicData>
        </a:graphic>
      </p:graphicFrame>
    </p:spTree>
    <p:extLst>
      <p:ext uri="{BB962C8B-B14F-4D97-AF65-F5344CB8AC3E}">
        <p14:creationId xmlns:p14="http://schemas.microsoft.com/office/powerpoint/2010/main" val="3051289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7829"/>
            <a:ext cx="10515600" cy="5773782"/>
          </a:xfrm>
        </p:spPr>
        <p:txBody>
          <a:bodyPr>
            <a:normAutofit/>
          </a:bodyPr>
          <a:lstStyle/>
          <a:p>
            <a:pPr marL="0" indent="0">
              <a:buNone/>
            </a:pPr>
            <a:r>
              <a:rPr lang="en-US" sz="4400" b="1" dirty="0" smtClean="0">
                <a:latin typeface="Arial" panose="020B0604020202020204" pitchFamily="34" charset="0"/>
                <a:cs typeface="Arial" panose="020B0604020202020204" pitchFamily="34" charset="0"/>
              </a:rPr>
              <a:t>Rationale</a:t>
            </a:r>
            <a:endParaRPr lang="en-PH" sz="4000" b="1" dirty="0" smtClean="0">
              <a:latin typeface="Arial" panose="020B0604020202020204" pitchFamily="34" charset="0"/>
              <a:cs typeface="Arial" panose="020B0604020202020204" pitchFamily="34" charset="0"/>
            </a:endParaRPr>
          </a:p>
          <a:p>
            <a:pPr marL="0" indent="0" algn="just">
              <a:buNone/>
            </a:pPr>
            <a:r>
              <a:rPr lang="en-PH" sz="4000" dirty="0" smtClean="0">
                <a:latin typeface="Arial" panose="020B0604020202020204" pitchFamily="34" charset="0"/>
                <a:cs typeface="Arial" panose="020B0604020202020204" pitchFamily="34" charset="0"/>
              </a:rPr>
              <a:t>	</a:t>
            </a:r>
            <a:r>
              <a:rPr lang="en-PH" sz="3600" dirty="0" smtClean="0">
                <a:latin typeface="Arial" panose="020B0604020202020204" pitchFamily="34" charset="0"/>
                <a:cs typeface="Arial" panose="020B0604020202020204" pitchFamily="34" charset="0"/>
              </a:rPr>
              <a:t>The </a:t>
            </a:r>
            <a:r>
              <a:rPr lang="en-PH" sz="3600" dirty="0">
                <a:latin typeface="Arial" panose="020B0604020202020204" pitchFamily="34" charset="0"/>
                <a:cs typeface="Arial" panose="020B0604020202020204" pitchFamily="34" charset="0"/>
              </a:rPr>
              <a:t>research focuses on improving the election process of the Supreme Student Government (SSG) at Bohol Island State University - Bilar Campus. Due to the COVID-19 pandemic, the traditional face-to-face election method was not feasible, and a web-based e-voting system using the Laravel framework was proposed. </a:t>
            </a:r>
          </a:p>
        </p:txBody>
      </p:sp>
    </p:spTree>
    <p:extLst>
      <p:ext uri="{BB962C8B-B14F-4D97-AF65-F5344CB8AC3E}">
        <p14:creationId xmlns:p14="http://schemas.microsoft.com/office/powerpoint/2010/main" val="990042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4. Use Case Narrative 4 – Create Election</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71323813"/>
              </p:ext>
            </p:extLst>
          </p:nvPr>
        </p:nvGraphicFramePr>
        <p:xfrm>
          <a:off x="838200" y="1333047"/>
          <a:ext cx="10515600" cy="4902353"/>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1606253436"/>
                    </a:ext>
                  </a:extLst>
                </a:gridCol>
                <a:gridCol w="7697795">
                  <a:extLst>
                    <a:ext uri="{9D8B030D-6E8A-4147-A177-3AD203B41FA5}">
                      <a16:colId xmlns:a16="http://schemas.microsoft.com/office/drawing/2014/main" val="101888475"/>
                    </a:ext>
                  </a:extLst>
                </a:gridCol>
              </a:tblGrid>
              <a:tr h="329894">
                <a:tc gridSpan="2">
                  <a:txBody>
                    <a:bodyPr/>
                    <a:lstStyle/>
                    <a:p>
                      <a:pPr>
                        <a:spcAft>
                          <a:spcPts val="0"/>
                        </a:spcAft>
                      </a:pPr>
                      <a:r>
                        <a:rPr lang="en-US" sz="2000">
                          <a:effectLst/>
                          <a:latin typeface="Arial" panose="020B0604020202020204" pitchFamily="34" charset="0"/>
                          <a:cs typeface="Arial" panose="020B0604020202020204" pitchFamily="34" charset="0"/>
                        </a:rPr>
                        <a:t>Create Election (UC4)</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693143868"/>
                  </a:ext>
                </a:extLst>
              </a:tr>
              <a:tr h="370875">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79368061"/>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31582254"/>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the SSG Adviser to create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4191477"/>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01737206"/>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wants to create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70049762"/>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should be able to access the system and can create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77481690"/>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decides to create an election if the candidates data are ready</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9030364"/>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create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18134026"/>
                  </a:ext>
                </a:extLst>
              </a:tr>
              <a:tr h="395464">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592074715"/>
                  </a:ext>
                </a:extLst>
              </a:tr>
              <a:tr h="590122">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function “create election”</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name of the election that should be modified</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93913527"/>
                  </a:ext>
                </a:extLst>
              </a:tr>
            </a:tbl>
          </a:graphicData>
        </a:graphic>
      </p:graphicFrame>
    </p:spTree>
    <p:extLst>
      <p:ext uri="{BB962C8B-B14F-4D97-AF65-F5344CB8AC3E}">
        <p14:creationId xmlns:p14="http://schemas.microsoft.com/office/powerpoint/2010/main" val="2307308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5. Use Case Narrative 5 – Start/End Election</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51071560"/>
              </p:ext>
            </p:extLst>
          </p:nvPr>
        </p:nvGraphicFramePr>
        <p:xfrm>
          <a:off x="838200" y="1333047"/>
          <a:ext cx="10515600" cy="4902353"/>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3386128443"/>
                    </a:ext>
                  </a:extLst>
                </a:gridCol>
                <a:gridCol w="7697795">
                  <a:extLst>
                    <a:ext uri="{9D8B030D-6E8A-4147-A177-3AD203B41FA5}">
                      <a16:colId xmlns:a16="http://schemas.microsoft.com/office/drawing/2014/main" val="2219835488"/>
                    </a:ext>
                  </a:extLst>
                </a:gridCol>
              </a:tblGrid>
              <a:tr h="329894">
                <a:tc gridSpan="2">
                  <a:txBody>
                    <a:bodyPr/>
                    <a:lstStyle/>
                    <a:p>
                      <a:pPr>
                        <a:spcAft>
                          <a:spcPts val="0"/>
                        </a:spcAft>
                      </a:pPr>
                      <a:r>
                        <a:rPr lang="en-US" sz="2000">
                          <a:effectLst/>
                          <a:latin typeface="Arial" panose="020B0604020202020204" pitchFamily="34" charset="0"/>
                          <a:cs typeface="Arial" panose="020B0604020202020204" pitchFamily="34" charset="0"/>
                        </a:rPr>
                        <a:t>Start/End Election (UC5)</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420059714"/>
                  </a:ext>
                </a:extLst>
              </a:tr>
              <a:tr h="370875">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99220604"/>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2927587"/>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the SSG Adviser to start or end an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53162172"/>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50166777"/>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wants to start or end the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00124355"/>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should be able to access the system and have the necessary privileges to start or end the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688259"/>
                  </a:ext>
                </a:extLst>
              </a:tr>
              <a:tr h="590122">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decides to start if the candidates' data is ready and end if the election is done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05425696"/>
                  </a:ext>
                </a:extLst>
              </a:tr>
              <a:tr h="395464">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start/end the election</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7361585"/>
                  </a:ext>
                </a:extLst>
              </a:tr>
              <a:tr h="395464">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859304324"/>
                  </a:ext>
                </a:extLst>
              </a:tr>
              <a:tr h="590122">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SSG Adviser select the button “start/end election”</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should response after it select the button</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229439027"/>
                  </a:ext>
                </a:extLst>
              </a:tr>
            </a:tbl>
          </a:graphicData>
        </a:graphic>
      </p:graphicFrame>
    </p:spTree>
    <p:extLst>
      <p:ext uri="{BB962C8B-B14F-4D97-AF65-F5344CB8AC3E}">
        <p14:creationId xmlns:p14="http://schemas.microsoft.com/office/powerpoint/2010/main" val="3166369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6. Use Case Narrative 6 – Vote</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76063798"/>
              </p:ext>
            </p:extLst>
          </p:nvPr>
        </p:nvGraphicFramePr>
        <p:xfrm>
          <a:off x="838200" y="1333047"/>
          <a:ext cx="10515600" cy="4843916"/>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416426329"/>
                    </a:ext>
                  </a:extLst>
                </a:gridCol>
                <a:gridCol w="7697795">
                  <a:extLst>
                    <a:ext uri="{9D8B030D-6E8A-4147-A177-3AD203B41FA5}">
                      <a16:colId xmlns:a16="http://schemas.microsoft.com/office/drawing/2014/main" val="604659686"/>
                    </a:ext>
                  </a:extLst>
                </a:gridCol>
              </a:tblGrid>
              <a:tr h="336721">
                <a:tc gridSpan="2">
                  <a:txBody>
                    <a:bodyPr/>
                    <a:lstStyle/>
                    <a:p>
                      <a:pPr>
                        <a:spcAft>
                          <a:spcPts val="0"/>
                        </a:spcAft>
                      </a:pPr>
                      <a:r>
                        <a:rPr lang="en-US" sz="2000">
                          <a:effectLst/>
                          <a:latin typeface="Arial" panose="020B0604020202020204" pitchFamily="34" charset="0"/>
                          <a:cs typeface="Arial" panose="020B0604020202020204" pitchFamily="34" charset="0"/>
                        </a:rPr>
                        <a:t>Vote (UC6)</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263847519"/>
                  </a:ext>
                </a:extLst>
              </a:tr>
              <a:tr h="373380">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47607147"/>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3275849"/>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To enable voters to vote their desired candidates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8744532"/>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9840886"/>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Voter wants to vote their desired candidates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55924044"/>
                  </a:ext>
                </a:extLst>
              </a:tr>
              <a:tr h="673442">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or the SSG Staff should be able to access the system and have the necessary privileges to vote.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2905054"/>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voters decided to vote and choose their desired candidates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21912100"/>
                  </a:ext>
                </a:extLst>
              </a:tr>
              <a:tr h="398133">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successfully recorded the votes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5414753"/>
                  </a:ext>
                </a:extLst>
              </a:tr>
              <a:tr h="398133">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177469650"/>
                  </a:ext>
                </a:extLst>
              </a:tr>
              <a:tr h="673442">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Voter select the function “Login”</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candidates and their position</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250798938"/>
                  </a:ext>
                </a:extLst>
              </a:tr>
            </a:tbl>
          </a:graphicData>
        </a:graphic>
      </p:graphicFrame>
    </p:spTree>
    <p:extLst>
      <p:ext uri="{BB962C8B-B14F-4D97-AF65-F5344CB8AC3E}">
        <p14:creationId xmlns:p14="http://schemas.microsoft.com/office/powerpoint/2010/main" val="882623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sz="3600" b="1" dirty="0">
                <a:latin typeface="Arial" panose="020B0604020202020204" pitchFamily="34" charset="0"/>
                <a:cs typeface="Arial" panose="020B0604020202020204" pitchFamily="34" charset="0"/>
              </a:rPr>
              <a:t>Use Case </a:t>
            </a:r>
            <a:r>
              <a:rPr lang="en-US" sz="3600" b="1" dirty="0" smtClean="0">
                <a:latin typeface="Arial" panose="020B0604020202020204" pitchFamily="34" charset="0"/>
                <a:cs typeface="Arial" panose="020B0604020202020204" pitchFamily="34" charset="0"/>
              </a:rPr>
              <a:t>Narrative</a:t>
            </a:r>
            <a:endParaRPr lang="en-PH"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849086"/>
            <a:ext cx="10515600" cy="5327877"/>
          </a:xfrm>
        </p:spPr>
        <p:txBody>
          <a:bodyPr>
            <a:normAutofit/>
          </a:bodyPr>
          <a:lstStyle/>
          <a:p>
            <a:pPr marL="0" indent="0">
              <a:buNone/>
            </a:pPr>
            <a:r>
              <a:rPr lang="en-US" sz="2000" dirty="0">
                <a:latin typeface="Arial" panose="020B0604020202020204" pitchFamily="34" charset="0"/>
                <a:cs typeface="Arial" panose="020B0604020202020204" pitchFamily="34" charset="0"/>
              </a:rPr>
              <a:t>Table 7. Use Case Narrative 7 – Reports</a:t>
            </a:r>
            <a:endParaRPr lang="en-PH" sz="2000" dirty="0">
              <a:latin typeface="Arial" panose="020B0604020202020204" pitchFamily="34" charset="0"/>
              <a:cs typeface="Arial" panose="020B0604020202020204" pitchFamily="34" charset="0"/>
            </a:endParaRPr>
          </a:p>
          <a:p>
            <a:pPr marL="0" indent="0">
              <a:buNone/>
            </a:pPr>
            <a:endParaRPr lang="en-PH"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99554271"/>
              </p:ext>
            </p:extLst>
          </p:nvPr>
        </p:nvGraphicFramePr>
        <p:xfrm>
          <a:off x="838200" y="1215480"/>
          <a:ext cx="10515600" cy="5494896"/>
        </p:xfrm>
        <a:graphic>
          <a:graphicData uri="http://schemas.openxmlformats.org/drawingml/2006/table">
            <a:tbl>
              <a:tblPr firstRow="1" firstCol="1" bandRow="1">
                <a:tableStyleId>{5C22544A-7EE6-4342-B048-85BDC9FD1C3A}</a:tableStyleId>
              </a:tblPr>
              <a:tblGrid>
                <a:gridCol w="2817805">
                  <a:extLst>
                    <a:ext uri="{9D8B030D-6E8A-4147-A177-3AD203B41FA5}">
                      <a16:colId xmlns:a16="http://schemas.microsoft.com/office/drawing/2014/main" val="3166036418"/>
                    </a:ext>
                  </a:extLst>
                </a:gridCol>
                <a:gridCol w="7697795">
                  <a:extLst>
                    <a:ext uri="{9D8B030D-6E8A-4147-A177-3AD203B41FA5}">
                      <a16:colId xmlns:a16="http://schemas.microsoft.com/office/drawing/2014/main" val="996461030"/>
                    </a:ext>
                  </a:extLst>
                </a:gridCol>
              </a:tblGrid>
              <a:tr h="293665">
                <a:tc gridSpan="2">
                  <a:txBody>
                    <a:bodyPr/>
                    <a:lstStyle/>
                    <a:p>
                      <a:pPr>
                        <a:spcAft>
                          <a:spcPts val="0"/>
                        </a:spcAft>
                      </a:pPr>
                      <a:r>
                        <a:rPr lang="en-US" sz="2000">
                          <a:effectLst/>
                          <a:latin typeface="Arial" panose="020B0604020202020204" pitchFamily="34" charset="0"/>
                          <a:cs typeface="Arial" panose="020B0604020202020204" pitchFamily="34" charset="0"/>
                        </a:rPr>
                        <a:t>Reports (UC7)</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08841554"/>
                  </a:ext>
                </a:extLst>
              </a:tr>
              <a:tr h="293665">
                <a:tc>
                  <a:txBody>
                    <a:bodyPr/>
                    <a:lstStyle/>
                    <a:p>
                      <a:pPr>
                        <a:spcAft>
                          <a:spcPts val="0"/>
                        </a:spcAft>
                      </a:pPr>
                      <a:r>
                        <a:rPr lang="en-US" sz="2000">
                          <a:effectLst/>
                          <a:latin typeface="Arial" panose="020B0604020202020204" pitchFamily="34" charset="0"/>
                          <a:cs typeface="Arial" panose="020B0604020202020204" pitchFamily="34" charset="0"/>
                        </a:rPr>
                        <a:t>Scope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46733395"/>
                  </a:ext>
                </a:extLst>
              </a:tr>
              <a:tr h="307632">
                <a:tc>
                  <a:txBody>
                    <a:bodyPr/>
                    <a:lstStyle/>
                    <a:p>
                      <a:pPr>
                        <a:spcAft>
                          <a:spcPts val="0"/>
                        </a:spcAft>
                      </a:pPr>
                      <a:r>
                        <a:rPr lang="en-US" sz="2000">
                          <a:effectLst/>
                          <a:latin typeface="Arial" panose="020B0604020202020204" pitchFamily="34" charset="0"/>
                          <a:cs typeface="Arial" panose="020B0604020202020204" pitchFamily="34" charset="0"/>
                        </a:rPr>
                        <a:t>Level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User goal</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1849063"/>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Goal in context</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spcAft>
                          <a:spcPts val="0"/>
                        </a:spcAft>
                        <a:buFont typeface="+mj-lt"/>
                        <a:buAutoNum type="arabicPeriod"/>
                      </a:pPr>
                      <a:r>
                        <a:rPr lang="en-US" sz="2000">
                          <a:effectLst/>
                          <a:latin typeface="Arial" panose="020B0604020202020204" pitchFamily="34" charset="0"/>
                          <a:cs typeface="Arial" panose="020B0604020202020204" pitchFamily="34" charset="0"/>
                        </a:rPr>
                        <a:t>To provide an accurate report os the system</a:t>
                      </a:r>
                      <a:endParaRPr lang="en-PH" sz="200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a:effectLst/>
                          <a:latin typeface="Arial" panose="020B0604020202020204" pitchFamily="34" charset="0"/>
                          <a:cs typeface="Arial" panose="020B0604020202020204" pitchFamily="34" charset="0"/>
                        </a:rPr>
                        <a:t>To generate reports to be view by SSG Adviser and SSG  Staff</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25246650"/>
                  </a:ext>
                </a:extLst>
              </a:tr>
              <a:tr h="307632">
                <a:tc>
                  <a:txBody>
                    <a:bodyPr/>
                    <a:lstStyle/>
                    <a:p>
                      <a:pPr>
                        <a:spcAft>
                          <a:spcPts val="0"/>
                        </a:spcAft>
                      </a:pPr>
                      <a:r>
                        <a:rPr lang="en-US" sz="2000">
                          <a:effectLst/>
                          <a:latin typeface="Arial" panose="020B0604020202020204" pitchFamily="34" charset="0"/>
                          <a:cs typeface="Arial" panose="020B0604020202020204" pitchFamily="34" charset="0"/>
                        </a:rPr>
                        <a:t>Primary Actor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Adviser, SSG Staff</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61394695"/>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Stakeholders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spcAft>
                          <a:spcPts val="0"/>
                        </a:spcAft>
                        <a:buFont typeface="+mj-lt"/>
                        <a:buAutoNum type="arabicPeriod"/>
                      </a:pPr>
                      <a:r>
                        <a:rPr lang="en-US" sz="2000">
                          <a:effectLst/>
                          <a:latin typeface="Arial" panose="020B0604020202020204" pitchFamily="34" charset="0"/>
                          <a:cs typeface="Arial" panose="020B0604020202020204" pitchFamily="34" charset="0"/>
                        </a:rPr>
                        <a:t>The user wants to have a faster generating of reports</a:t>
                      </a:r>
                      <a:endParaRPr lang="en-PH" sz="200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a:effectLst/>
                          <a:latin typeface="Arial" panose="020B0604020202020204" pitchFamily="34" charset="0"/>
                          <a:cs typeface="Arial" panose="020B0604020202020204" pitchFamily="34" charset="0"/>
                        </a:rPr>
                        <a:t>The user want to generate accurate reports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67882100"/>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Preconditions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Adviser or the SSG Staff Adviser will view the reports about voter information data</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6275046"/>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Triggers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The SSG Staff need to view the accurate reports of the election results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51581562"/>
                  </a:ext>
                </a:extLst>
              </a:tr>
              <a:tr h="587331">
                <a:tc>
                  <a:txBody>
                    <a:bodyPr/>
                    <a:lstStyle/>
                    <a:p>
                      <a:pPr>
                        <a:spcAft>
                          <a:spcPts val="0"/>
                        </a:spcAft>
                      </a:pPr>
                      <a:r>
                        <a:rPr lang="en-US" sz="2000">
                          <a:effectLst/>
                          <a:latin typeface="Arial" panose="020B0604020202020204" pitchFamily="34" charset="0"/>
                          <a:cs typeface="Arial" panose="020B0604020202020204" pitchFamily="34" charset="0"/>
                        </a:rPr>
                        <a:t>Success Guarantee</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2000">
                          <a:effectLst/>
                          <a:latin typeface="Arial" panose="020B0604020202020204" pitchFamily="34" charset="0"/>
                          <a:cs typeface="Arial" panose="020B0604020202020204" pitchFamily="34" charset="0"/>
                        </a:rPr>
                        <a:t>SSG E – Voting System allows the SSG Adviser and SSG Staff to view the current reports of the voter</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19300670"/>
                  </a:ext>
                </a:extLst>
              </a:tr>
              <a:tr h="307632">
                <a:tc gridSpan="2">
                  <a:txBody>
                    <a:bodyPr/>
                    <a:lstStyle/>
                    <a:p>
                      <a:pPr>
                        <a:spcAft>
                          <a:spcPts val="0"/>
                        </a:spcAft>
                      </a:pPr>
                      <a:r>
                        <a:rPr lang="en-US" sz="2000">
                          <a:effectLst/>
                          <a:latin typeface="Arial" panose="020B0604020202020204" pitchFamily="34" charset="0"/>
                          <a:cs typeface="Arial" panose="020B0604020202020204" pitchFamily="34" charset="0"/>
                        </a:rPr>
                        <a:t>Scenarios:</a:t>
                      </a:r>
                      <a:endParaRPr lang="en-PH"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3564081913"/>
                  </a:ext>
                </a:extLst>
              </a:tr>
              <a:tr h="880996">
                <a:tc gridSpan="2">
                  <a:txBody>
                    <a:bodyPr/>
                    <a:lstStyle/>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SSG Adviser and SSG Staff select the function “Report” and view the current report of the voter and election result</a:t>
                      </a:r>
                      <a:endParaRPr lang="en-PH" sz="2000" dirty="0">
                        <a:effectLst/>
                        <a:latin typeface="Arial" panose="020B0604020202020204" pitchFamily="34" charset="0"/>
                        <a:cs typeface="Arial" panose="020B0604020202020204" pitchFamily="34" charset="0"/>
                      </a:endParaRPr>
                    </a:p>
                    <a:p>
                      <a:pPr marL="342900" lvl="0" indent="-342900">
                        <a:spcAft>
                          <a:spcPts val="0"/>
                        </a:spcAft>
                        <a:buFont typeface="+mj-lt"/>
                        <a:buAutoNum type="arabicPeriod"/>
                      </a:pPr>
                      <a:r>
                        <a:rPr lang="en-US" sz="2000" dirty="0">
                          <a:effectLst/>
                          <a:latin typeface="Arial" panose="020B0604020202020204" pitchFamily="34" charset="0"/>
                          <a:cs typeface="Arial" panose="020B0604020202020204" pitchFamily="34" charset="0"/>
                        </a:rPr>
                        <a:t>The system displays the accurate data of the voter and election result</a:t>
                      </a:r>
                      <a:endParaRPr lang="en-PH"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hMerge="1">
                  <a:txBody>
                    <a:bodyPr/>
                    <a:lstStyle/>
                    <a:p>
                      <a:endParaRPr lang="en-PH"/>
                    </a:p>
                  </a:txBody>
                  <a:tcPr/>
                </a:tc>
                <a:extLst>
                  <a:ext uri="{0D108BD9-81ED-4DB2-BD59-A6C34878D82A}">
                    <a16:rowId xmlns:a16="http://schemas.microsoft.com/office/drawing/2014/main" val="1987477191"/>
                  </a:ext>
                </a:extLst>
              </a:tr>
            </a:tbl>
          </a:graphicData>
        </a:graphic>
      </p:graphicFrame>
    </p:spTree>
    <p:extLst>
      <p:ext uri="{BB962C8B-B14F-4D97-AF65-F5344CB8AC3E}">
        <p14:creationId xmlns:p14="http://schemas.microsoft.com/office/powerpoint/2010/main" val="1336385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5641386"/>
          </a:xfrm>
        </p:spPr>
        <p:txBody>
          <a:bodyPr>
            <a:normAutofit/>
          </a:bodyPr>
          <a:lstStyle/>
          <a:p>
            <a:pPr marL="0" indent="0" algn="just">
              <a:buNone/>
            </a:pPr>
            <a:endParaRPr lang="en-US" sz="3600" b="1" dirty="0" smtClean="0">
              <a:latin typeface="Arial" panose="020B0604020202020204" pitchFamily="34" charset="0"/>
              <a:cs typeface="Arial" panose="020B0604020202020204" pitchFamily="34" charset="0"/>
            </a:endParaRPr>
          </a:p>
          <a:p>
            <a:pPr marL="0" indent="0" algn="just">
              <a:buNone/>
            </a:pPr>
            <a:r>
              <a:rPr lang="en-US" sz="3600" b="1" dirty="0" smtClean="0">
                <a:latin typeface="Arial" panose="020B0604020202020204" pitchFamily="34" charset="0"/>
                <a:cs typeface="Arial" panose="020B0604020202020204" pitchFamily="34" charset="0"/>
              </a:rPr>
              <a:t>Class </a:t>
            </a:r>
            <a:r>
              <a:rPr lang="en-US" sz="3600" b="1" dirty="0">
                <a:latin typeface="Arial" panose="020B0604020202020204" pitchFamily="34" charset="0"/>
                <a:cs typeface="Arial" panose="020B0604020202020204" pitchFamily="34" charset="0"/>
              </a:rPr>
              <a:t>Diagram</a:t>
            </a:r>
            <a:endParaRPr lang="en-PH" sz="3600" dirty="0">
              <a:latin typeface="Arial" panose="020B0604020202020204" pitchFamily="34" charset="0"/>
              <a:cs typeface="Arial" panose="020B0604020202020204" pitchFamily="34" charset="0"/>
            </a:endParaRPr>
          </a:p>
          <a:p>
            <a:pPr marL="0" indent="0" algn="just">
              <a:buNone/>
            </a:pP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A class diagram is an illustration of the relationships and source code dependencies among classes of the system, their relationships (including inheritance, aggregation and association), and the operations and attributes of the classes (Margaret, 2007).</a:t>
            </a:r>
            <a:endParaRPr lang="en-PH" sz="3600"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012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89166" y="639763"/>
            <a:ext cx="9483634" cy="5537200"/>
          </a:xfrm>
          <a:prstGeom prst="rect">
            <a:avLst/>
          </a:prstGeom>
          <a:ln>
            <a:solidFill>
              <a:schemeClr val="tx1"/>
            </a:solidFill>
          </a:ln>
        </p:spPr>
      </p:pic>
    </p:spTree>
    <p:extLst>
      <p:ext uri="{BB962C8B-B14F-4D97-AF65-F5344CB8AC3E}">
        <p14:creationId xmlns:p14="http://schemas.microsoft.com/office/powerpoint/2010/main" val="2285263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9079"/>
            <a:ext cx="10515600" cy="1325563"/>
          </a:xfrm>
        </p:spPr>
        <p:txBody>
          <a:bodyPr>
            <a:normAutofit/>
          </a:bodyPr>
          <a:lstStyle/>
          <a:p>
            <a:pPr algn="ctr"/>
            <a:r>
              <a:rPr lang="en-US" sz="6000" b="1" dirty="0" smtClean="0">
                <a:latin typeface="Arial" panose="020B0604020202020204" pitchFamily="34" charset="0"/>
                <a:cs typeface="Arial" panose="020B0604020202020204" pitchFamily="34" charset="0"/>
              </a:rPr>
              <a:t>Chapter 3</a:t>
            </a:r>
            <a:endParaRPr lang="en-PH" sz="6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854925" y="2495006"/>
            <a:ext cx="8780417" cy="3056708"/>
          </a:xfrm>
        </p:spPr>
        <p:txBody>
          <a:bodyPr>
            <a:noAutofit/>
          </a:bodyPr>
          <a:lstStyle/>
          <a:p>
            <a:pPr marL="0" indent="0" algn="ctr">
              <a:buNone/>
            </a:pPr>
            <a:r>
              <a:rPr lang="en-PH" sz="4800" b="1" dirty="0">
                <a:latin typeface="Arial" panose="020B0604020202020204" pitchFamily="34" charset="0"/>
                <a:cs typeface="Arial" panose="020B0604020202020204" pitchFamily="34" charset="0"/>
              </a:rPr>
              <a:t>SUMMARY OF FINDINGS, CONCLUSION, AND RECOMMENDATIONS</a:t>
            </a:r>
            <a:endParaRPr lang="en-PH"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08848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536884"/>
          </a:xfrm>
        </p:spPr>
        <p:txBody>
          <a:bodyPr>
            <a:noAutofit/>
          </a:bodyPr>
          <a:lstStyle/>
          <a:p>
            <a:pPr marL="0" indent="0" algn="just">
              <a:buNone/>
            </a:pPr>
            <a:r>
              <a:rPr lang="en-PH" b="1" dirty="0">
                <a:latin typeface="Arial" panose="020B0604020202020204" pitchFamily="34" charset="0"/>
                <a:cs typeface="Arial" panose="020B0604020202020204" pitchFamily="34" charset="0"/>
              </a:rPr>
              <a:t>Summary of Findings </a:t>
            </a:r>
            <a:endParaRPr lang="en-PH" b="1" dirty="0" smtClean="0">
              <a:latin typeface="Arial" panose="020B0604020202020204" pitchFamily="34" charset="0"/>
              <a:cs typeface="Arial" panose="020B0604020202020204" pitchFamily="34" charset="0"/>
            </a:endParaRPr>
          </a:p>
          <a:p>
            <a:pPr marL="0" indent="0" algn="just">
              <a:buNone/>
            </a:pPr>
            <a:r>
              <a:rPr lang="en-PH" dirty="0" smtClean="0">
                <a:latin typeface="Arial" panose="020B0604020202020204" pitchFamily="34" charset="0"/>
                <a:cs typeface="Arial" panose="020B0604020202020204" pitchFamily="34" charset="0"/>
              </a:rPr>
              <a:t>	The </a:t>
            </a:r>
            <a:r>
              <a:rPr lang="en-PH" dirty="0">
                <a:latin typeface="Arial" panose="020B0604020202020204" pitchFamily="34" charset="0"/>
                <a:cs typeface="Arial" panose="020B0604020202020204" pitchFamily="34" charset="0"/>
              </a:rPr>
              <a:t>current voting process implemented in the BISU Bilar Campus has encountered limitations. The Student Supreme Government (SSG) still uses Google Forms for voting, which is not an optimal solution. Customizing Google Forms takes time, and the security of the system may not be strong enough to ensure the integrity of the votes. This could potentially compromise the fairness and accuracy of the election. The SSG Adviser and SSG Staff have experienced limitations with Google Forms in terms of time and security. To address these issues, researchers have developed the SSG E-Voting System using Laravel Framework, which includes modules for voting, recording voters, and administration.  </a:t>
            </a:r>
          </a:p>
          <a:p>
            <a:pPr marL="0" indent="0" algn="just">
              <a:buNone/>
            </a:pP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687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137" y="1828800"/>
            <a:ext cx="10515600" cy="3344091"/>
          </a:xfrm>
        </p:spPr>
        <p:txBody>
          <a:bodyPr>
            <a:normAutofit/>
          </a:bodyPr>
          <a:lstStyle/>
          <a:p>
            <a:pPr marL="0" indent="0" algn="just">
              <a:buNone/>
            </a:pPr>
            <a:r>
              <a:rPr lang="en-PH" dirty="0" smtClean="0">
                <a:latin typeface="Arial" panose="020B0604020202020204" pitchFamily="34" charset="0"/>
                <a:cs typeface="Arial" panose="020B0604020202020204" pitchFamily="34" charset="0"/>
              </a:rPr>
              <a:t>	The </a:t>
            </a:r>
            <a:r>
              <a:rPr lang="en-PH" dirty="0">
                <a:latin typeface="Arial" panose="020B0604020202020204" pitchFamily="34" charset="0"/>
                <a:cs typeface="Arial" panose="020B0604020202020204" pitchFamily="34" charset="0"/>
              </a:rPr>
              <a:t>developed system fits the need of the unit as revealed in the system usability testing as assessed by the target user using the system usabilty questionnare. Based on the result of the evaluation, the target client had “Agree” on the usefulness presented by the developed system. This implies that the system had met the needs and eliminated the gaps that were identified in the study.</a:t>
            </a:r>
          </a:p>
        </p:txBody>
      </p:sp>
    </p:spTree>
    <p:extLst>
      <p:ext uri="{BB962C8B-B14F-4D97-AF65-F5344CB8AC3E}">
        <p14:creationId xmlns:p14="http://schemas.microsoft.com/office/powerpoint/2010/main" val="1288731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940525"/>
            <a:ext cx="10515600" cy="4794069"/>
          </a:xfrm>
        </p:spPr>
        <p:txBody>
          <a:bodyPr>
            <a:normAutofit/>
          </a:bodyPr>
          <a:lstStyle/>
          <a:p>
            <a:pPr marL="0" indent="0" algn="just">
              <a:buNone/>
            </a:pPr>
            <a:r>
              <a:rPr lang="en-PH" b="1" dirty="0" smtClean="0">
                <a:latin typeface="Arial" panose="020B0604020202020204" pitchFamily="34" charset="0"/>
                <a:cs typeface="Arial" panose="020B0604020202020204" pitchFamily="34" charset="0"/>
              </a:rPr>
              <a:t>Conclusion</a:t>
            </a:r>
          </a:p>
          <a:p>
            <a:pPr marL="0" indent="0" algn="just">
              <a:buNone/>
            </a:pPr>
            <a:r>
              <a:rPr lang="en-PH" dirty="0" smtClean="0">
                <a:latin typeface="Arial" panose="020B0604020202020204" pitchFamily="34" charset="0"/>
                <a:cs typeface="Arial" panose="020B0604020202020204" pitchFamily="34" charset="0"/>
              </a:rPr>
              <a:t>	</a:t>
            </a:r>
            <a:r>
              <a:rPr lang="en-PH" dirty="0" smtClean="0"/>
              <a:t>According </a:t>
            </a:r>
            <a:r>
              <a:rPr lang="en-PH" dirty="0"/>
              <a:t>to findings of the study, the researchers concluded that the SSG E-Voting System developed using Laravel Framework in Bohol Island State University - Bilar Campus has improved the voting process, as well as the security, retrieval, and storage of voters’ personal data.The system evaluation rating with an average mean of 6.04 which was interpreted as ”Agree” as to system usability to the target clients. This indicates that they were satisfied with the functions in terms of usability, visibility, and user experience. Based on the analysis, the respondents believed and were satisfied that the system is </a:t>
            </a:r>
            <a:r>
              <a:rPr lang="en-PH" dirty="0" smtClean="0"/>
              <a:t>functional.</a:t>
            </a:r>
            <a:endParaRPr lang="en-PH" dirty="0">
              <a:latin typeface="Arial" panose="020B0604020202020204" pitchFamily="34" charset="0"/>
              <a:cs typeface="Arial" panose="020B0604020202020204" pitchFamily="34" charset="0"/>
            </a:endParaRPr>
          </a:p>
          <a:p>
            <a:pPr marL="0" indent="0" algn="just">
              <a:buNone/>
            </a:pPr>
            <a:endParaRPr lang="en-PH" dirty="0">
              <a:latin typeface="Arial" panose="020B0604020202020204" pitchFamily="34" charset="0"/>
              <a:cs typeface="Arial" panose="020B0604020202020204" pitchFamily="34" charset="0"/>
            </a:endParaRPr>
          </a:p>
          <a:p>
            <a:pPr marL="0" indent="0" algn="just">
              <a:buNone/>
            </a:pPr>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79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394"/>
            <a:ext cx="10515600" cy="5471569"/>
          </a:xfrm>
        </p:spPr>
        <p:txBody>
          <a:bodyPr>
            <a:noAutofit/>
          </a:bodyPr>
          <a:lstStyle/>
          <a:p>
            <a:pPr marL="0" indent="0" algn="just">
              <a:buNone/>
            </a:pPr>
            <a:r>
              <a:rPr lang="en-PH" sz="3600" dirty="0" smtClean="0">
                <a:latin typeface="Arial" panose="020B0604020202020204" pitchFamily="34" charset="0"/>
                <a:cs typeface="Arial" panose="020B0604020202020204" pitchFamily="34" charset="0"/>
              </a:rPr>
              <a:t>	The current use of Google Forms raised concerns about the honesty of the election, as students from other BISU campuses could access the form. The designed e-voting system addresses these issues by providing a secure and accessible platform exclusively for BISU - Bilar students. The Laravel framework ensures protection against common web application security threats, safeguarding the integrity of the voting process and enhancing efficiency by generating reports.</a:t>
            </a:r>
          </a:p>
          <a:p>
            <a:pPr marL="0" indent="0" algn="just">
              <a:buNone/>
            </a:pPr>
            <a:endParaRPr lang="en-PH" sz="3600" dirty="0"/>
          </a:p>
        </p:txBody>
      </p:sp>
    </p:spTree>
    <p:extLst>
      <p:ext uri="{BB962C8B-B14F-4D97-AF65-F5344CB8AC3E}">
        <p14:creationId xmlns:p14="http://schemas.microsoft.com/office/powerpoint/2010/main" val="2496033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431074"/>
            <a:ext cx="10515600" cy="6178731"/>
          </a:xfrm>
        </p:spPr>
        <p:txBody>
          <a:bodyPr>
            <a:normAutofit lnSpcReduction="10000"/>
          </a:bodyPr>
          <a:lstStyle/>
          <a:p>
            <a:pPr marL="0" indent="0" algn="just">
              <a:buNone/>
            </a:pPr>
            <a:r>
              <a:rPr lang="en-PH" b="1" dirty="0" smtClean="0">
                <a:latin typeface="Arial" panose="020B0604020202020204" pitchFamily="34" charset="0"/>
                <a:cs typeface="Arial" panose="020B0604020202020204" pitchFamily="34" charset="0"/>
              </a:rPr>
              <a:t>Recommendations</a:t>
            </a:r>
            <a:endParaRPr lang="en-PH" dirty="0">
              <a:latin typeface="Arial" panose="020B0604020202020204" pitchFamily="34" charset="0"/>
              <a:cs typeface="Arial" panose="020B0604020202020204" pitchFamily="34" charset="0"/>
            </a:endParaRPr>
          </a:p>
          <a:p>
            <a:pPr marL="0" indent="0" algn="just">
              <a:buNone/>
            </a:pPr>
            <a:r>
              <a:rPr lang="en-PH" dirty="0">
                <a:latin typeface="Arial" panose="020B0604020202020204" pitchFamily="34" charset="0"/>
                <a:cs typeface="Arial" panose="020B0604020202020204" pitchFamily="34" charset="0"/>
              </a:rPr>
              <a:t>	Based on the observations during the implementation and on the aforementioned conclusion, the researchers have suggested the following for smooth system adaptation and operation, as well as for future development:</a:t>
            </a:r>
          </a:p>
          <a:p>
            <a:pPr marL="0" indent="0" algn="just">
              <a:buNone/>
            </a:pPr>
            <a:r>
              <a:rPr lang="en-PH" dirty="0" smtClean="0">
                <a:latin typeface="Arial" panose="020B0604020202020204" pitchFamily="34" charset="0"/>
                <a:cs typeface="Arial" panose="020B0604020202020204" pitchFamily="34" charset="0"/>
              </a:rPr>
              <a:t>1. Concerned </a:t>
            </a:r>
            <a:r>
              <a:rPr lang="en-PH" dirty="0">
                <a:latin typeface="Arial" panose="020B0604020202020204" pitchFamily="34" charset="0"/>
                <a:cs typeface="Arial" panose="020B0604020202020204" pitchFamily="34" charset="0"/>
              </a:rPr>
              <a:t>office conduct benchmarking before the </a:t>
            </a:r>
            <a:r>
              <a:rPr lang="en-PH" dirty="0" smtClean="0">
                <a:latin typeface="Arial" panose="020B0604020202020204" pitchFamily="34" charset="0"/>
                <a:cs typeface="Arial" panose="020B0604020202020204" pitchFamily="34" charset="0"/>
              </a:rPr>
              <a:t>full</a:t>
            </a:r>
          </a:p>
          <a:p>
            <a:pPr marL="0" indent="0" algn="just">
              <a:buNone/>
            </a:pPr>
            <a:r>
              <a:rPr lang="en-PH" dirty="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   implementation of </a:t>
            </a:r>
            <a:r>
              <a:rPr lang="en-PH" dirty="0">
                <a:latin typeface="Arial" panose="020B0604020202020204" pitchFamily="34" charset="0"/>
                <a:cs typeface="Arial" panose="020B0604020202020204" pitchFamily="34" charset="0"/>
              </a:rPr>
              <a:t>the </a:t>
            </a:r>
            <a:r>
              <a:rPr lang="en-PH" dirty="0" smtClean="0">
                <a:latin typeface="Arial" panose="020B0604020202020204" pitchFamily="34" charset="0"/>
                <a:cs typeface="Arial" panose="020B0604020202020204" pitchFamily="34" charset="0"/>
              </a:rPr>
              <a:t>system;</a:t>
            </a:r>
          </a:p>
          <a:p>
            <a:pPr marL="0" indent="0" algn="just">
              <a:buNone/>
            </a:pPr>
            <a:r>
              <a:rPr lang="en-PH" dirty="0" smtClean="0">
                <a:latin typeface="Arial" panose="020B0604020202020204" pitchFamily="34" charset="0"/>
                <a:cs typeface="Arial" panose="020B0604020202020204" pitchFamily="34" charset="0"/>
              </a:rPr>
              <a:t>2. Researchers must conduct system training seminars for </a:t>
            </a:r>
            <a:r>
              <a:rPr lang="en-PH" dirty="0" smtClean="0">
                <a:latin typeface="Arial" panose="020B0604020202020204" pitchFamily="34" charset="0"/>
                <a:cs typeface="Arial" panose="020B0604020202020204" pitchFamily="34" charset="0"/>
              </a:rPr>
              <a:t>the </a:t>
            </a:r>
            <a:endParaRPr lang="en-PH" dirty="0" smtClean="0">
              <a:latin typeface="Arial" panose="020B0604020202020204" pitchFamily="34" charset="0"/>
              <a:cs typeface="Arial" panose="020B0604020202020204" pitchFamily="34" charset="0"/>
            </a:endParaRPr>
          </a:p>
          <a:p>
            <a:pPr marL="0" indent="0" algn="just">
              <a:buNone/>
            </a:pPr>
            <a:r>
              <a:rPr lang="en-PH" dirty="0" smtClean="0">
                <a:latin typeface="Arial" panose="020B0604020202020204" pitchFamily="34" charset="0"/>
                <a:cs typeface="Arial" panose="020B0604020202020204" pitchFamily="34" charset="0"/>
              </a:rPr>
              <a:t>    primary or target users to familiarize themselves and be</a:t>
            </a:r>
          </a:p>
          <a:p>
            <a:pPr marL="0" indent="0" algn="just">
              <a:buNone/>
            </a:pPr>
            <a:r>
              <a:rPr lang="en-PH" dirty="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   oriented with the features and </a:t>
            </a:r>
            <a:r>
              <a:rPr lang="en-PH" dirty="0">
                <a:latin typeface="Arial" panose="020B0604020202020204" pitchFamily="34" charset="0"/>
                <a:cs typeface="Arial" panose="020B0604020202020204" pitchFamily="34" charset="0"/>
              </a:rPr>
              <a:t>operation of the new system;</a:t>
            </a:r>
          </a:p>
          <a:p>
            <a:pPr marL="0" indent="0" algn="just">
              <a:buNone/>
            </a:pPr>
            <a:r>
              <a:rPr lang="en-PH" dirty="0" smtClean="0">
                <a:latin typeface="Arial" panose="020B0604020202020204" pitchFamily="34" charset="0"/>
                <a:cs typeface="Arial" panose="020B0604020202020204" pitchFamily="34" charset="0"/>
              </a:rPr>
              <a:t>3. System </a:t>
            </a:r>
            <a:r>
              <a:rPr lang="en-PH" dirty="0">
                <a:latin typeface="Arial" panose="020B0604020202020204" pitchFamily="34" charset="0"/>
                <a:cs typeface="Arial" panose="020B0604020202020204" pitchFamily="34" charset="0"/>
              </a:rPr>
              <a:t>maintenance must be done by the programmer on </a:t>
            </a:r>
            <a:r>
              <a:rPr lang="en-PH" dirty="0" smtClean="0">
                <a:latin typeface="Arial" panose="020B0604020202020204" pitchFamily="34" charset="0"/>
                <a:cs typeface="Arial" panose="020B0604020202020204" pitchFamily="34" charset="0"/>
              </a:rPr>
              <a:t>a</a:t>
            </a:r>
          </a:p>
          <a:p>
            <a:pPr marL="0" indent="0" algn="just">
              <a:buNone/>
            </a:pPr>
            <a:r>
              <a:rPr lang="en-PH" dirty="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   regular basis </a:t>
            </a:r>
            <a:r>
              <a:rPr lang="en-PH" dirty="0">
                <a:latin typeface="Arial" panose="020B0604020202020204" pitchFamily="34" charset="0"/>
                <a:cs typeface="Arial" panose="020B0604020202020204" pitchFamily="34" charset="0"/>
              </a:rPr>
              <a:t>to ensure the protection of records and </a:t>
            </a:r>
            <a:r>
              <a:rPr lang="en-PH" dirty="0" smtClean="0">
                <a:latin typeface="Arial" panose="020B0604020202020204" pitchFamily="34" charset="0"/>
                <a:cs typeface="Arial" panose="020B0604020202020204" pitchFamily="34" charset="0"/>
              </a:rPr>
              <a:t>the</a:t>
            </a:r>
          </a:p>
          <a:p>
            <a:pPr marL="0" indent="0" algn="just">
              <a:buNone/>
            </a:pPr>
            <a:r>
              <a:rPr lang="en-PH" dirty="0">
                <a:latin typeface="Arial" panose="020B0604020202020204" pitchFamily="34" charset="0"/>
                <a:cs typeface="Arial" panose="020B0604020202020204" pitchFamily="34" charset="0"/>
              </a:rPr>
              <a:t> </a:t>
            </a:r>
            <a:r>
              <a:rPr lang="en-PH" dirty="0" smtClean="0">
                <a:latin typeface="Arial" panose="020B0604020202020204" pitchFamily="34" charset="0"/>
                <a:cs typeface="Arial" panose="020B0604020202020204" pitchFamily="34" charset="0"/>
              </a:rPr>
              <a:t>   system’s dependability.</a:t>
            </a:r>
            <a:endParaRPr lang="en-PH"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7692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Arial" panose="020B0604020202020204" pitchFamily="34" charset="0"/>
                <a:cs typeface="Arial" panose="020B0604020202020204" pitchFamily="34" charset="0"/>
              </a:rPr>
              <a:t>Statement of the </a:t>
            </a:r>
            <a:r>
              <a:rPr lang="en-PH" b="1" dirty="0" smtClean="0">
                <a:latin typeface="Arial" panose="020B0604020202020204" pitchFamily="34" charset="0"/>
                <a:cs typeface="Arial" panose="020B0604020202020204" pitchFamily="34" charset="0"/>
              </a:rPr>
              <a:t>Problem</a:t>
            </a:r>
            <a:endParaRPr lang="en-PH"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423851"/>
            <a:ext cx="10515600" cy="4753112"/>
          </a:xfrm>
        </p:spPr>
        <p:txBody>
          <a:bodyPr>
            <a:normAutofit/>
          </a:bodyPr>
          <a:lstStyle/>
          <a:p>
            <a:pPr marL="0" indent="0" algn="just">
              <a:buNone/>
            </a:pPr>
            <a:r>
              <a:rPr lang="en-PH" sz="3600" dirty="0" smtClean="0">
                <a:latin typeface="Arial" panose="020B0604020202020204" pitchFamily="34" charset="0"/>
                <a:cs typeface="Arial" panose="020B0604020202020204" pitchFamily="34" charset="0"/>
              </a:rPr>
              <a:t>	The </a:t>
            </a:r>
            <a:r>
              <a:rPr lang="en-PH" sz="3600" dirty="0">
                <a:latin typeface="Arial" panose="020B0604020202020204" pitchFamily="34" charset="0"/>
                <a:cs typeface="Arial" panose="020B0604020202020204" pitchFamily="34" charset="0"/>
              </a:rPr>
              <a:t>study aims to assess and develop an SSG E-Voting System using Laravel Framework in Bohol Island State University - Bilar Campus</a:t>
            </a:r>
            <a:r>
              <a:rPr lang="en-PH" sz="3600" dirty="0" smtClean="0">
                <a:latin typeface="Arial" panose="020B0604020202020204" pitchFamily="34" charset="0"/>
                <a:cs typeface="Arial" panose="020B0604020202020204" pitchFamily="34" charset="0"/>
              </a:rPr>
              <a:t>.</a:t>
            </a:r>
          </a:p>
          <a:p>
            <a:pPr marL="0" indent="0" algn="just">
              <a:buNone/>
            </a:pPr>
            <a:r>
              <a:rPr lang="en-PH" sz="3600" dirty="0">
                <a:latin typeface="Arial" panose="020B0604020202020204" pitchFamily="34" charset="0"/>
                <a:cs typeface="Arial" panose="020B0604020202020204" pitchFamily="34" charset="0"/>
              </a:rPr>
              <a:t>Specifically, it sought to answer the following questions</a:t>
            </a:r>
            <a:r>
              <a:rPr lang="en-PH" sz="3600" dirty="0" smtClean="0">
                <a:latin typeface="Arial" panose="020B0604020202020204" pitchFamily="34" charset="0"/>
                <a:cs typeface="Arial" panose="020B0604020202020204" pitchFamily="34" charset="0"/>
              </a:rPr>
              <a:t>:</a:t>
            </a:r>
          </a:p>
          <a:p>
            <a:pPr marL="0" indent="0" algn="just">
              <a:buNone/>
            </a:pPr>
            <a:endParaRPr lang="en-PH" sz="3600" dirty="0">
              <a:latin typeface="Arial" panose="020B0604020202020204" pitchFamily="34" charset="0"/>
              <a:cs typeface="Arial" panose="020B0604020202020204" pitchFamily="34" charset="0"/>
            </a:endParaRPr>
          </a:p>
          <a:p>
            <a:pPr marL="0" lvl="0" indent="0" algn="just">
              <a:buNone/>
            </a:pPr>
            <a:r>
              <a:rPr lang="en-US" sz="3600" dirty="0" smtClean="0">
                <a:latin typeface="Arial" panose="020B0604020202020204" pitchFamily="34" charset="0"/>
                <a:cs typeface="Arial" panose="020B0604020202020204" pitchFamily="34" charset="0"/>
              </a:rPr>
              <a:t>1. What </a:t>
            </a:r>
            <a:r>
              <a:rPr lang="en-US" sz="3600" dirty="0">
                <a:latin typeface="Arial" panose="020B0604020202020204" pitchFamily="34" charset="0"/>
                <a:cs typeface="Arial" panose="020B0604020202020204" pitchFamily="34" charset="0"/>
              </a:rPr>
              <a:t>are the operations and processes of the SSG election in BISU-Bilar Campus?</a:t>
            </a:r>
            <a:endParaRPr lang="en-PH" sz="3600"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356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2194560"/>
            <a:ext cx="10515600" cy="2246811"/>
          </a:xfrm>
        </p:spPr>
        <p:txBody>
          <a:bodyPr>
            <a:noAutofit/>
          </a:bodyPr>
          <a:lstStyle/>
          <a:p>
            <a:pPr marL="0" lvl="0" indent="0" algn="just">
              <a:buNone/>
            </a:pPr>
            <a:r>
              <a:rPr lang="en-US" sz="3600" dirty="0" smtClean="0">
                <a:latin typeface="Arial" panose="020B0604020202020204" pitchFamily="34" charset="0"/>
                <a:cs typeface="Arial" panose="020B0604020202020204" pitchFamily="34" charset="0"/>
              </a:rPr>
              <a:t>2. What </a:t>
            </a:r>
            <a:r>
              <a:rPr lang="en-US" sz="3600" dirty="0">
                <a:latin typeface="Arial" panose="020B0604020202020204" pitchFamily="34" charset="0"/>
                <a:cs typeface="Arial" panose="020B0604020202020204" pitchFamily="34" charset="0"/>
              </a:rPr>
              <a:t>are the problems and needs encountered in the voting process?</a:t>
            </a:r>
            <a:endParaRPr lang="en-PH" sz="3600" dirty="0">
              <a:latin typeface="Arial" panose="020B0604020202020204" pitchFamily="34" charset="0"/>
              <a:cs typeface="Arial" panose="020B0604020202020204" pitchFamily="34" charset="0"/>
            </a:endParaRPr>
          </a:p>
          <a:p>
            <a:pPr marL="0" lvl="0" indent="0" algn="just">
              <a:buNone/>
            </a:pPr>
            <a:r>
              <a:rPr lang="en-US" sz="3600" dirty="0" smtClean="0">
                <a:latin typeface="Arial" panose="020B0604020202020204" pitchFamily="34" charset="0"/>
                <a:cs typeface="Arial" panose="020B0604020202020204" pitchFamily="34" charset="0"/>
              </a:rPr>
              <a:t>3. What </a:t>
            </a:r>
            <a:r>
              <a:rPr lang="en-US" sz="3600" dirty="0">
                <a:latin typeface="Arial" panose="020B0604020202020204" pitchFamily="34" charset="0"/>
                <a:cs typeface="Arial" panose="020B0604020202020204" pitchFamily="34" charset="0"/>
              </a:rPr>
              <a:t>are the ways to improve the current voting platform process?</a:t>
            </a:r>
            <a:endParaRPr lang="en-PH" sz="3600"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097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pPr marL="0" lvl="0" indent="0" algn="just">
              <a:buNone/>
            </a:pPr>
            <a:r>
              <a:rPr lang="en-US" sz="3600" dirty="0" smtClean="0">
                <a:latin typeface="Arial" panose="020B0604020202020204" pitchFamily="34" charset="0"/>
                <a:cs typeface="Arial" panose="020B0604020202020204" pitchFamily="34" charset="0"/>
              </a:rPr>
              <a:t>4. How to design and developed the system with the modules:</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a. Login</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b. Administration</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c. Record Voters</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d. Voting</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e. Tally</a:t>
            </a:r>
            <a:endParaRPr lang="en-PH" sz="3600" dirty="0" smtClean="0">
              <a:latin typeface="Arial" panose="020B0604020202020204" pitchFamily="34" charset="0"/>
              <a:cs typeface="Arial" panose="020B0604020202020204" pitchFamily="34" charset="0"/>
            </a:endParaRPr>
          </a:p>
          <a:p>
            <a:pPr marL="457200" lvl="1" indent="0" algn="just">
              <a:buNone/>
            </a:pPr>
            <a:r>
              <a:rPr lang="en-US" sz="3600" dirty="0" smtClean="0">
                <a:latin typeface="Arial" panose="020B0604020202020204" pitchFamily="34" charset="0"/>
                <a:cs typeface="Arial" panose="020B0604020202020204" pitchFamily="34" charset="0"/>
              </a:rPr>
              <a:t>f. Reports</a:t>
            </a:r>
            <a:endParaRPr lang="en-PH" sz="3600" dirty="0" smtClean="0">
              <a:latin typeface="Arial" panose="020B0604020202020204" pitchFamily="34" charset="0"/>
              <a:cs typeface="Arial" panose="020B0604020202020204" pitchFamily="34" charset="0"/>
            </a:endParaRPr>
          </a:p>
          <a:p>
            <a:pPr marL="0" lvl="0" indent="0" algn="just">
              <a:buNone/>
            </a:pPr>
            <a:r>
              <a:rPr lang="en-US" sz="3600" dirty="0" smtClean="0">
                <a:latin typeface="Arial" panose="020B0604020202020204" pitchFamily="34" charset="0"/>
                <a:cs typeface="Arial" panose="020B0604020202020204" pitchFamily="34" charset="0"/>
              </a:rPr>
              <a:t>5. What is the level of the system usability as perceived by the target user? </a:t>
            </a:r>
            <a:endParaRPr lang="en-PH" sz="3600" dirty="0" smtClean="0">
              <a:latin typeface="Arial" panose="020B0604020202020204" pitchFamily="34" charset="0"/>
              <a:cs typeface="Arial" panose="020B0604020202020204" pitchFamily="34" charset="0"/>
            </a:endParaRPr>
          </a:p>
          <a:p>
            <a:pPr marL="0" indent="0" algn="just">
              <a:buNone/>
            </a:pPr>
            <a:endParaRPr lang="en-PH" dirty="0"/>
          </a:p>
        </p:txBody>
      </p:sp>
    </p:spTree>
    <p:extLst>
      <p:ext uri="{BB962C8B-B14F-4D97-AF65-F5344CB8AC3E}">
        <p14:creationId xmlns:p14="http://schemas.microsoft.com/office/powerpoint/2010/main" val="1608228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8"/>
            <a:ext cx="10515600" cy="1032600"/>
          </a:xfrm>
        </p:spPr>
        <p:txBody>
          <a:bodyPr/>
          <a:lstStyle/>
          <a:p>
            <a:r>
              <a:rPr lang="en-PH" b="1" dirty="0">
                <a:latin typeface="Arial" panose="020B0604020202020204" pitchFamily="34" charset="0"/>
                <a:cs typeface="Arial" panose="020B0604020202020204" pitchFamily="34" charset="0"/>
              </a:rPr>
              <a:t>General </a:t>
            </a:r>
            <a:r>
              <a:rPr lang="en-PH" b="1" dirty="0" smtClean="0">
                <a:latin typeface="Arial" panose="020B0604020202020204" pitchFamily="34" charset="0"/>
                <a:cs typeface="Arial" panose="020B0604020202020204" pitchFamily="34" charset="0"/>
              </a:rPr>
              <a:t>Objective</a:t>
            </a:r>
            <a:endParaRPr lang="en-PH"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175657"/>
            <a:ext cx="10515600" cy="4963886"/>
          </a:xfrm>
        </p:spPr>
        <p:txBody>
          <a:bodyPr>
            <a:normAutofit/>
          </a:bodyPr>
          <a:lstStyle/>
          <a:p>
            <a:pPr marL="0" indent="0" algn="just">
              <a:buNone/>
            </a:pPr>
            <a:r>
              <a:rPr lang="en-PH" sz="3600" dirty="0" smtClean="0">
                <a:latin typeface="Arial" panose="020B0604020202020204" pitchFamily="34" charset="0"/>
                <a:cs typeface="Arial" panose="020B0604020202020204" pitchFamily="34" charset="0"/>
              </a:rPr>
              <a:t>	</a:t>
            </a:r>
            <a:r>
              <a:rPr lang="en-PH" sz="3200" dirty="0" smtClean="0">
                <a:latin typeface="Arial" panose="020B0604020202020204" pitchFamily="34" charset="0"/>
                <a:cs typeface="Arial" panose="020B0604020202020204" pitchFamily="34" charset="0"/>
              </a:rPr>
              <a:t>The </a:t>
            </a:r>
            <a:r>
              <a:rPr lang="en-PH" sz="3200" dirty="0">
                <a:latin typeface="Arial" panose="020B0604020202020204" pitchFamily="34" charset="0"/>
                <a:cs typeface="Arial" panose="020B0604020202020204" pitchFamily="34" charset="0"/>
              </a:rPr>
              <a:t>main goal of the study is to design a system that will improve the existing voting platform of BISU Bilar Campus.</a:t>
            </a:r>
          </a:p>
          <a:p>
            <a:pPr marL="0" indent="0" algn="just">
              <a:buNone/>
            </a:pPr>
            <a:r>
              <a:rPr lang="en-PH" sz="3200" dirty="0">
                <a:latin typeface="Arial" panose="020B0604020202020204" pitchFamily="34" charset="0"/>
                <a:cs typeface="Arial" panose="020B0604020202020204" pitchFamily="34" charset="0"/>
              </a:rPr>
              <a:t>Specifically, the project aims the following objectives</a:t>
            </a:r>
            <a:r>
              <a:rPr lang="en-PH" sz="3200" dirty="0" smtClean="0">
                <a:latin typeface="Arial" panose="020B0604020202020204" pitchFamily="34" charset="0"/>
                <a:cs typeface="Arial" panose="020B0604020202020204" pitchFamily="34" charset="0"/>
              </a:rPr>
              <a:t>:</a:t>
            </a:r>
          </a:p>
          <a:p>
            <a:pPr marL="0" indent="0" algn="just">
              <a:buNone/>
            </a:pPr>
            <a:endParaRPr lang="en-PH" sz="3200" dirty="0" smtClean="0">
              <a:latin typeface="Arial" panose="020B0604020202020204" pitchFamily="34" charset="0"/>
              <a:cs typeface="Arial" panose="020B0604020202020204" pitchFamily="34" charset="0"/>
            </a:endParaRPr>
          </a:p>
          <a:p>
            <a:pPr marL="0" lvl="0" indent="0">
              <a:buNone/>
            </a:pPr>
            <a:r>
              <a:rPr lang="en-US" dirty="0" smtClean="0">
                <a:latin typeface="Arial" panose="020B0604020202020204" pitchFamily="34" charset="0"/>
                <a:cs typeface="Arial" panose="020B0604020202020204" pitchFamily="34" charset="0"/>
              </a:rPr>
              <a:t>1. To </a:t>
            </a:r>
            <a:r>
              <a:rPr lang="en-US" dirty="0">
                <a:latin typeface="Arial" panose="020B0604020202020204" pitchFamily="34" charset="0"/>
                <a:cs typeface="Arial" panose="020B0604020202020204" pitchFamily="34" charset="0"/>
              </a:rPr>
              <a:t>develop a system that will improve the current voting platform. </a:t>
            </a:r>
            <a:endParaRPr lang="en-PH" dirty="0">
              <a:latin typeface="Arial" panose="020B0604020202020204" pitchFamily="34" charset="0"/>
              <a:cs typeface="Arial" panose="020B0604020202020204" pitchFamily="34" charset="0"/>
            </a:endParaRPr>
          </a:p>
          <a:p>
            <a:pPr marL="0" lvl="0" indent="0">
              <a:buNone/>
            </a:pPr>
            <a:r>
              <a:rPr lang="en-US" dirty="0" smtClean="0">
                <a:latin typeface="Arial" panose="020B0604020202020204" pitchFamily="34" charset="0"/>
                <a:cs typeface="Arial" panose="020B0604020202020204" pitchFamily="34" charset="0"/>
              </a:rPr>
              <a:t>2. To </a:t>
            </a:r>
            <a:r>
              <a:rPr lang="en-US" dirty="0">
                <a:latin typeface="Arial" panose="020B0604020202020204" pitchFamily="34" charset="0"/>
                <a:cs typeface="Arial" panose="020B0604020202020204" pitchFamily="34" charset="0"/>
              </a:rPr>
              <a:t>test and evaluate the usability of the developed system.</a:t>
            </a:r>
            <a:endParaRPr lang="en-PH" dirty="0">
              <a:latin typeface="Arial" panose="020B0604020202020204" pitchFamily="34" charset="0"/>
              <a:cs typeface="Arial" panose="020B0604020202020204" pitchFamily="34" charset="0"/>
            </a:endParaRPr>
          </a:p>
          <a:p>
            <a:pPr marL="0" lvl="0" indent="0" algn="just">
              <a:buNone/>
            </a:pPr>
            <a:r>
              <a:rPr lang="en-US" dirty="0" smtClean="0">
                <a:latin typeface="Arial" panose="020B0604020202020204" pitchFamily="34" charset="0"/>
                <a:cs typeface="Arial" panose="020B0604020202020204" pitchFamily="34" charset="0"/>
              </a:rPr>
              <a:t>3. To </a:t>
            </a:r>
            <a:r>
              <a:rPr lang="en-US" dirty="0">
                <a:latin typeface="Arial" panose="020B0604020202020204" pitchFamily="34" charset="0"/>
                <a:cs typeface="Arial" panose="020B0604020202020204" pitchFamily="34" charset="0"/>
              </a:rPr>
              <a:t>implement the developed a web based e-voting system using laravel framework.</a:t>
            </a:r>
            <a:endParaRPr lang="en-PH"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a:p>
            <a:pPr marL="0" indent="0" algn="just">
              <a:buNone/>
            </a:pPr>
            <a:endParaRPr lang="en-PH"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160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b="1" dirty="0">
                <a:latin typeface="Arial" panose="020B0604020202020204" pitchFamily="34" charset="0"/>
                <a:cs typeface="Arial" panose="020B0604020202020204" pitchFamily="34" charset="0"/>
              </a:rPr>
              <a:t>Scope and Limitation</a:t>
            </a:r>
            <a:endParaRPr lang="en-PH"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371600"/>
            <a:ext cx="10515600" cy="4805363"/>
          </a:xfrm>
        </p:spPr>
        <p:txBody>
          <a:bodyPr>
            <a:noAutofit/>
          </a:bodyPr>
          <a:lstStyle/>
          <a:p>
            <a:pPr marL="0" indent="0" algn="just">
              <a:buNone/>
            </a:pPr>
            <a:r>
              <a:rPr lang="en-PH" sz="3200" dirty="0" smtClean="0">
                <a:latin typeface="Arial" panose="020B0604020202020204" pitchFamily="34" charset="0"/>
                <a:cs typeface="Arial" panose="020B0604020202020204" pitchFamily="34" charset="0"/>
              </a:rPr>
              <a:t>	This study encompasses only the development and implementation of a ssg e - voting system which secures a reliable election by undergoing a series of process.</a:t>
            </a:r>
          </a:p>
          <a:p>
            <a:pPr marL="0" indent="0" algn="just">
              <a:buNone/>
            </a:pPr>
            <a:endParaRPr lang="en-PH" sz="3200" dirty="0" smtClean="0">
              <a:latin typeface="Arial" panose="020B0604020202020204" pitchFamily="34" charset="0"/>
              <a:cs typeface="Arial" panose="020B0604020202020204" pitchFamily="34" charset="0"/>
            </a:endParaRPr>
          </a:p>
          <a:p>
            <a:pPr marL="0" lvl="0" indent="0" algn="just">
              <a:buNone/>
            </a:pPr>
            <a:r>
              <a:rPr lang="en-PH" sz="3200" dirty="0" smtClean="0">
                <a:latin typeface="Arial" panose="020B0604020202020204" pitchFamily="34" charset="0"/>
                <a:cs typeface="Arial" panose="020B0604020202020204" pitchFamily="34" charset="0"/>
              </a:rPr>
              <a:t>1. </a:t>
            </a:r>
            <a:r>
              <a:rPr lang="en-PH" sz="3200" b="1" dirty="0" smtClean="0">
                <a:latin typeface="Arial" panose="020B0604020202020204" pitchFamily="34" charset="0"/>
                <a:cs typeface="Arial" panose="020B0604020202020204" pitchFamily="34" charset="0"/>
              </a:rPr>
              <a:t>Acquisition </a:t>
            </a:r>
            <a:r>
              <a:rPr lang="en-PH" sz="3200" dirty="0">
                <a:latin typeface="Arial" panose="020B0604020202020204" pitchFamily="34" charset="0"/>
                <a:cs typeface="Arial" panose="020B0604020202020204" pitchFamily="34" charset="0"/>
              </a:rPr>
              <a:t>– This module includes the acquiring of data and recording of users, candidates, and votes.</a:t>
            </a:r>
          </a:p>
          <a:p>
            <a:pPr marL="0" lvl="0" indent="0" algn="just">
              <a:buNone/>
            </a:pPr>
            <a:r>
              <a:rPr lang="en-PH" sz="3200" dirty="0" smtClean="0">
                <a:latin typeface="Arial" panose="020B0604020202020204" pitchFamily="34" charset="0"/>
                <a:cs typeface="Arial" panose="020B0604020202020204" pitchFamily="34" charset="0"/>
              </a:rPr>
              <a:t>2. </a:t>
            </a:r>
            <a:r>
              <a:rPr lang="en-PH" sz="3200" b="1" dirty="0" smtClean="0">
                <a:latin typeface="Arial" panose="020B0604020202020204" pitchFamily="34" charset="0"/>
                <a:cs typeface="Arial" panose="020B0604020202020204" pitchFamily="34" charset="0"/>
              </a:rPr>
              <a:t>Administration </a:t>
            </a:r>
            <a:r>
              <a:rPr lang="en-PH" sz="3200" dirty="0">
                <a:latin typeface="Arial" panose="020B0604020202020204" pitchFamily="34" charset="0"/>
                <a:cs typeface="Arial" panose="020B0604020202020204" pitchFamily="34" charset="0"/>
              </a:rPr>
              <a:t>– This feature enables the management of users, access, and security while providing administrative tools for system maintenance and configuration.</a:t>
            </a:r>
          </a:p>
          <a:p>
            <a:pPr algn="just"/>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845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1907178"/>
            <a:ext cx="10515600" cy="2704011"/>
          </a:xfrm>
        </p:spPr>
        <p:txBody>
          <a:bodyPr>
            <a:noAutofit/>
          </a:bodyPr>
          <a:lstStyle/>
          <a:p>
            <a:pPr marL="0" lvl="0" indent="0" algn="just">
              <a:buNone/>
            </a:pPr>
            <a:r>
              <a:rPr lang="en-PH" sz="3200" dirty="0" smtClean="0">
                <a:latin typeface="Arial" panose="020B0604020202020204" pitchFamily="34" charset="0"/>
                <a:cs typeface="Arial" panose="020B0604020202020204" pitchFamily="34" charset="0"/>
              </a:rPr>
              <a:t>3. </a:t>
            </a:r>
            <a:r>
              <a:rPr lang="en-PH" sz="3200" b="1" dirty="0" smtClean="0">
                <a:latin typeface="Arial" panose="020B0604020202020204" pitchFamily="34" charset="0"/>
                <a:cs typeface="Arial" panose="020B0604020202020204" pitchFamily="34" charset="0"/>
              </a:rPr>
              <a:t>Reports </a:t>
            </a:r>
            <a:r>
              <a:rPr lang="en-PH" sz="3200" dirty="0">
                <a:latin typeface="Arial" panose="020B0604020202020204" pitchFamily="34" charset="0"/>
                <a:cs typeface="Arial" panose="020B0604020202020204" pitchFamily="34" charset="0"/>
              </a:rPr>
              <a:t>– The system generates reports on the results of the election. </a:t>
            </a:r>
            <a:endParaRPr lang="en-PH" sz="3200" dirty="0" smtClean="0">
              <a:latin typeface="Arial" panose="020B0604020202020204" pitchFamily="34" charset="0"/>
              <a:cs typeface="Arial" panose="020B0604020202020204" pitchFamily="34" charset="0"/>
            </a:endParaRPr>
          </a:p>
          <a:p>
            <a:pPr marL="0" lvl="0" indent="0" algn="just">
              <a:buNone/>
            </a:pPr>
            <a:r>
              <a:rPr lang="en-PH" sz="3200" dirty="0" smtClean="0">
                <a:latin typeface="Arial" panose="020B0604020202020204" pitchFamily="34" charset="0"/>
                <a:cs typeface="Arial" panose="020B0604020202020204" pitchFamily="34" charset="0"/>
              </a:rPr>
              <a:t>4. </a:t>
            </a:r>
            <a:r>
              <a:rPr lang="en-PH" sz="3200" b="1" dirty="0" smtClean="0">
                <a:latin typeface="Arial" panose="020B0604020202020204" pitchFamily="34" charset="0"/>
                <a:cs typeface="Arial" panose="020B0604020202020204" pitchFamily="34" charset="0"/>
              </a:rPr>
              <a:t>Online </a:t>
            </a:r>
            <a:r>
              <a:rPr lang="en-PH" sz="3200" b="1" dirty="0">
                <a:latin typeface="Arial" panose="020B0604020202020204" pitchFamily="34" charset="0"/>
                <a:cs typeface="Arial" panose="020B0604020202020204" pitchFamily="34" charset="0"/>
              </a:rPr>
              <a:t>Mechanism </a:t>
            </a:r>
            <a:r>
              <a:rPr lang="en-PH" sz="3200" dirty="0">
                <a:latin typeface="Arial" panose="020B0604020202020204" pitchFamily="34" charset="0"/>
                <a:cs typeface="Arial" panose="020B0604020202020204" pitchFamily="34" charset="0"/>
              </a:rPr>
              <a:t>– This module allows the web-based electronic voting system using the Laravel Framework and a modular design that fulfills the system's requirements.</a:t>
            </a:r>
          </a:p>
          <a:p>
            <a:pPr marL="0" indent="0" algn="just">
              <a:buNone/>
            </a:pPr>
            <a:endParaRPr lang="en-P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3899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1086</Words>
  <Application>Microsoft Office PowerPoint</Application>
  <PresentationFormat>Widescreen</PresentationFormat>
  <Paragraphs>232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SSG E – VOTING SYSTEM USING LARAVEL  FRAMEWORK IN BOHOL ISLAND STATE UNIVERSITY – BILAR CAMPUS</vt:lpstr>
      <vt:lpstr>PowerPoint Presentation</vt:lpstr>
      <vt:lpstr>PowerPoint Presentation</vt:lpstr>
      <vt:lpstr>Statement of the Problem</vt:lpstr>
      <vt:lpstr>PowerPoint Presentation</vt:lpstr>
      <vt:lpstr>PowerPoint Presentation</vt:lpstr>
      <vt:lpstr>General Objective</vt:lpstr>
      <vt:lpstr>Scope and Limitation</vt:lpstr>
      <vt:lpstr>PowerPoint Presentation</vt:lpstr>
      <vt:lpstr>Chapter 2</vt:lpstr>
      <vt:lpstr>PowerPoint Presentation</vt:lpstr>
      <vt:lpstr>PowerPoint Presentation</vt:lpstr>
      <vt:lpstr>PowerPoint Presentation</vt:lpstr>
      <vt:lpstr>PowerPoint Presentation</vt:lpstr>
      <vt:lpstr>Use Case Diagram</vt:lpstr>
      <vt:lpstr>PowerPoint Presentation</vt:lpstr>
      <vt:lpstr>Use Case Narrative</vt:lpstr>
      <vt:lpstr>Use Case Narrative</vt:lpstr>
      <vt:lpstr>Use Case Narrative</vt:lpstr>
      <vt:lpstr>Use Case Narrative</vt:lpstr>
      <vt:lpstr>Use Case Narrative</vt:lpstr>
      <vt:lpstr>Use Case Narrative</vt:lpstr>
      <vt:lpstr>Use Case Narrative</vt:lpstr>
      <vt:lpstr>PowerPoint Presentation</vt:lpstr>
      <vt:lpstr>PowerPoint Presentation</vt:lpstr>
      <vt:lpstr>Chapter 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SSG E – VOTING SYSTEM USING LARAVEL  FRAMEWORK IN BOHOL ISLAND STATE UNIVERSITY – BILAR CAMPUS</dc:title>
  <dc:creator>markrusselbaral5@gmail.com</dc:creator>
  <cp:lastModifiedBy>markrusselbaral5@gmail.com</cp:lastModifiedBy>
  <cp:revision>18</cp:revision>
  <dcterms:created xsi:type="dcterms:W3CDTF">2023-05-20T14:42:13Z</dcterms:created>
  <dcterms:modified xsi:type="dcterms:W3CDTF">2023-05-20T17:00:42Z</dcterms:modified>
</cp:coreProperties>
</file>