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
  </p:notesMasterIdLst>
  <p:sldIdLst>
    <p:sldId id="256" r:id="rId2"/>
    <p:sldId id="258" r:id="rId3"/>
    <p:sldId id="257"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58"/>
    <p:restoredTop sz="94674"/>
  </p:normalViewPr>
  <p:slideViewPr>
    <p:cSldViewPr snapToGrid="0" snapToObjects="1">
      <p:cViewPr varScale="1">
        <p:scale>
          <a:sx n="119" d="100"/>
          <a:sy n="119" d="100"/>
        </p:scale>
        <p:origin x="21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1C9A1-BFC8-0B42-A902-3596F91C9EA4}" type="datetimeFigureOut">
              <a:rPr lang="en-US" smtClean="0"/>
              <a:t>6/11/18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0596A-5725-8D40-BCD3-153976A712FB}" type="slidenum">
              <a:rPr lang="en-US" smtClean="0"/>
              <a:t>‹#›</a:t>
            </a:fld>
            <a:endParaRPr lang="en-US"/>
          </a:p>
        </p:txBody>
      </p:sp>
    </p:spTree>
    <p:extLst>
      <p:ext uri="{BB962C8B-B14F-4D97-AF65-F5344CB8AC3E}">
        <p14:creationId xmlns:p14="http://schemas.microsoft.com/office/powerpoint/2010/main" val="177784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0596A-5725-8D40-BCD3-153976A712FB}" type="slidenum">
              <a:rPr lang="en-US" smtClean="0"/>
              <a:t>4</a:t>
            </a:fld>
            <a:endParaRPr lang="en-US"/>
          </a:p>
        </p:txBody>
      </p:sp>
    </p:spTree>
    <p:extLst>
      <p:ext uri="{BB962C8B-B14F-4D97-AF65-F5344CB8AC3E}">
        <p14:creationId xmlns:p14="http://schemas.microsoft.com/office/powerpoint/2010/main" val="135228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EE07-B20E-7B4B-A25A-5986A1078738}"/>
              </a:ext>
            </a:extLst>
          </p:cNvPr>
          <p:cNvSpPr>
            <a:spLocks noGrp="1"/>
          </p:cNvSpPr>
          <p:nvPr>
            <p:ph type="ctrTitle"/>
          </p:nvPr>
        </p:nvSpPr>
        <p:spPr/>
        <p:txBody>
          <a:bodyPr/>
          <a:lstStyle/>
          <a:p>
            <a:r>
              <a:rPr lang="en-US" dirty="0"/>
              <a:t>Affirm Business Recommendations</a:t>
            </a:r>
          </a:p>
        </p:txBody>
      </p:sp>
      <p:sp>
        <p:nvSpPr>
          <p:cNvPr id="3" name="Subtitle 2">
            <a:extLst>
              <a:ext uri="{FF2B5EF4-FFF2-40B4-BE49-F238E27FC236}">
                <a16:creationId xmlns:a16="http://schemas.microsoft.com/office/drawing/2014/main" id="{898D0A29-0A72-6946-96DA-D701A7DC0E14}"/>
              </a:ext>
            </a:extLst>
          </p:cNvPr>
          <p:cNvSpPr>
            <a:spLocks noGrp="1"/>
          </p:cNvSpPr>
          <p:nvPr>
            <p:ph type="subTitle" idx="1"/>
          </p:nvPr>
        </p:nvSpPr>
        <p:spPr/>
        <p:txBody>
          <a:bodyPr/>
          <a:lstStyle/>
          <a:p>
            <a:r>
              <a:rPr lang="en-US" dirty="0"/>
              <a:t>Mark </a:t>
            </a:r>
            <a:r>
              <a:rPr lang="en-US" dirty="0" err="1"/>
              <a:t>Sadowski</a:t>
            </a:r>
            <a:endParaRPr lang="en-US" dirty="0"/>
          </a:p>
        </p:txBody>
      </p:sp>
    </p:spTree>
    <p:extLst>
      <p:ext uri="{BB962C8B-B14F-4D97-AF65-F5344CB8AC3E}">
        <p14:creationId xmlns:p14="http://schemas.microsoft.com/office/powerpoint/2010/main" val="381076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A643-D1A6-DB48-93B1-3EE770EBA09A}"/>
              </a:ext>
            </a:extLst>
          </p:cNvPr>
          <p:cNvSpPr>
            <a:spLocks noGrp="1"/>
          </p:cNvSpPr>
          <p:nvPr>
            <p:ph type="title"/>
          </p:nvPr>
        </p:nvSpPr>
        <p:spPr/>
        <p:txBody>
          <a:bodyPr/>
          <a:lstStyle/>
          <a:p>
            <a:r>
              <a:rPr lang="en-US" dirty="0"/>
              <a:t>Improve Music Segment Conversion</a:t>
            </a:r>
          </a:p>
        </p:txBody>
      </p:sp>
      <p:sp>
        <p:nvSpPr>
          <p:cNvPr id="3" name="Content Placeholder 2">
            <a:extLst>
              <a:ext uri="{FF2B5EF4-FFF2-40B4-BE49-F238E27FC236}">
                <a16:creationId xmlns:a16="http://schemas.microsoft.com/office/drawing/2014/main" id="{1E41902A-32F6-2B41-B453-9A79470846EC}"/>
              </a:ext>
            </a:extLst>
          </p:cNvPr>
          <p:cNvSpPr>
            <a:spLocks noGrp="1"/>
          </p:cNvSpPr>
          <p:nvPr>
            <p:ph idx="1"/>
          </p:nvPr>
        </p:nvSpPr>
        <p:spPr/>
        <p:txBody>
          <a:bodyPr>
            <a:normAutofit lnSpcReduction="10000"/>
          </a:bodyPr>
          <a:lstStyle/>
          <a:p>
            <a:r>
              <a:rPr lang="en-US" dirty="0"/>
              <a:t>2</a:t>
            </a:r>
            <a:r>
              <a:rPr lang="en-US" baseline="30000" dirty="0"/>
              <a:t>nd</a:t>
            </a:r>
            <a:r>
              <a:rPr lang="en-US" dirty="0"/>
              <a:t> largest segment at the top of the funnel, but consistently the lowest in approval rate and 2</a:t>
            </a:r>
            <a:r>
              <a:rPr lang="en-US" baseline="30000" dirty="0"/>
              <a:t>nd</a:t>
            </a:r>
            <a:r>
              <a:rPr lang="en-US" dirty="0"/>
              <a:t> lowest in application rate. </a:t>
            </a:r>
          </a:p>
          <a:p>
            <a:r>
              <a:rPr lang="en-US" dirty="0"/>
              <a:t>Customer loan segment for music skews slightly towards younger individuals. Likely HS and college students who play an instrument in school and would like to buy instead of renting an instrument.</a:t>
            </a:r>
          </a:p>
          <a:p>
            <a:r>
              <a:rPr lang="en-US" dirty="0"/>
              <a:t>Great opportunity to convert individuals who are just starting to enter adulthood and the financial services ecosystem. Although a relatively low $55 ARPU for the Music segment, give them a great experience here and the likelihood of them coming back for loans on things like furniture and apparel after they graduate and land their first job increases. </a:t>
            </a:r>
          </a:p>
        </p:txBody>
      </p:sp>
      <p:sp>
        <p:nvSpPr>
          <p:cNvPr id="4" name="Text Placeholder 3">
            <a:extLst>
              <a:ext uri="{FF2B5EF4-FFF2-40B4-BE49-F238E27FC236}">
                <a16:creationId xmlns:a16="http://schemas.microsoft.com/office/drawing/2014/main" id="{9CDA85B0-32E0-7541-A73A-14929BABEB2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0577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A3BE-6212-C74D-AB28-CF811A0D49B8}"/>
              </a:ext>
            </a:extLst>
          </p:cNvPr>
          <p:cNvSpPr>
            <a:spLocks noGrp="1"/>
          </p:cNvSpPr>
          <p:nvPr>
            <p:ph type="title"/>
          </p:nvPr>
        </p:nvSpPr>
        <p:spPr/>
        <p:txBody>
          <a:bodyPr/>
          <a:lstStyle/>
          <a:p>
            <a:r>
              <a:rPr lang="en-US" dirty="0"/>
              <a:t>Music – High Applications and Low Approval Rates</a:t>
            </a:r>
          </a:p>
        </p:txBody>
      </p:sp>
      <p:pic>
        <p:nvPicPr>
          <p:cNvPr id="16" name="Content Placeholder 15">
            <a:extLst>
              <a:ext uri="{FF2B5EF4-FFF2-40B4-BE49-F238E27FC236}">
                <a16:creationId xmlns:a16="http://schemas.microsoft.com/office/drawing/2014/main" id="{614CA8F4-6991-5846-8112-95EB6FCD4045}"/>
              </a:ext>
            </a:extLst>
          </p:cNvPr>
          <p:cNvPicPr>
            <a:picLocks noGrp="1" noChangeAspect="1"/>
          </p:cNvPicPr>
          <p:nvPr>
            <p:ph sz="half" idx="1"/>
          </p:nvPr>
        </p:nvPicPr>
        <p:blipFill>
          <a:blip r:embed="rId2"/>
          <a:stretch>
            <a:fillRect/>
          </a:stretch>
        </p:blipFill>
        <p:spPr>
          <a:xfrm>
            <a:off x="1581150" y="2908848"/>
            <a:ext cx="4271963" cy="2561128"/>
          </a:xfrm>
        </p:spPr>
      </p:pic>
      <p:pic>
        <p:nvPicPr>
          <p:cNvPr id="20" name="Content Placeholder 19">
            <a:extLst>
              <a:ext uri="{FF2B5EF4-FFF2-40B4-BE49-F238E27FC236}">
                <a16:creationId xmlns:a16="http://schemas.microsoft.com/office/drawing/2014/main" id="{688B0DAD-3B2A-8544-BB5F-4432D9450F4C}"/>
              </a:ext>
            </a:extLst>
          </p:cNvPr>
          <p:cNvPicPr>
            <a:picLocks noGrp="1" noChangeAspect="1"/>
          </p:cNvPicPr>
          <p:nvPr>
            <p:ph sz="half" idx="2"/>
          </p:nvPr>
        </p:nvPicPr>
        <p:blipFill>
          <a:blip r:embed="rId3"/>
          <a:stretch>
            <a:fillRect/>
          </a:stretch>
        </p:blipFill>
        <p:spPr>
          <a:xfrm>
            <a:off x="6338888" y="2909324"/>
            <a:ext cx="4270375" cy="2560176"/>
          </a:xfrm>
        </p:spPr>
      </p:pic>
    </p:spTree>
    <p:extLst>
      <p:ext uri="{BB962C8B-B14F-4D97-AF65-F5344CB8AC3E}">
        <p14:creationId xmlns:p14="http://schemas.microsoft.com/office/powerpoint/2010/main" val="82803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0062-699B-AF45-9A28-3CC8928EC084}"/>
              </a:ext>
            </a:extLst>
          </p:cNvPr>
          <p:cNvSpPr>
            <a:spLocks noGrp="1"/>
          </p:cNvSpPr>
          <p:nvPr>
            <p:ph type="title"/>
          </p:nvPr>
        </p:nvSpPr>
        <p:spPr/>
        <p:txBody>
          <a:bodyPr/>
          <a:lstStyle/>
          <a:p>
            <a:r>
              <a:rPr lang="en-US" dirty="0"/>
              <a:t>Improve jewelry Loads</a:t>
            </a:r>
          </a:p>
        </p:txBody>
      </p:sp>
      <p:sp>
        <p:nvSpPr>
          <p:cNvPr id="3" name="Content Placeholder 2">
            <a:extLst>
              <a:ext uri="{FF2B5EF4-FFF2-40B4-BE49-F238E27FC236}">
                <a16:creationId xmlns:a16="http://schemas.microsoft.com/office/drawing/2014/main" id="{1CDE70C1-E665-EF46-9F46-0CB93E4824D7}"/>
              </a:ext>
            </a:extLst>
          </p:cNvPr>
          <p:cNvSpPr>
            <a:spLocks noGrp="1"/>
          </p:cNvSpPr>
          <p:nvPr>
            <p:ph sz="half" idx="1"/>
          </p:nvPr>
        </p:nvSpPr>
        <p:spPr/>
        <p:txBody>
          <a:bodyPr/>
          <a:lstStyle/>
          <a:p>
            <a:r>
              <a:rPr lang="en-US" dirty="0"/>
              <a:t>If the markets are equally saturated then we should spend some time in understanding why the number of checkout loads are so close to zero in this segment.</a:t>
            </a:r>
          </a:p>
          <a:p>
            <a:r>
              <a:rPr lang="en-US" dirty="0"/>
              <a:t>ARPU is among the highest in the $175-200 range for Q1 2016.</a:t>
            </a:r>
          </a:p>
          <a:p>
            <a:r>
              <a:rPr lang="en-US" dirty="0"/>
              <a:t>Jewelry may also be purchased in higher frequency than musical instruments and furniture.</a:t>
            </a:r>
          </a:p>
          <a:p>
            <a:endParaRPr lang="en-US" dirty="0"/>
          </a:p>
        </p:txBody>
      </p:sp>
      <p:pic>
        <p:nvPicPr>
          <p:cNvPr id="10" name="Content Placeholder 9">
            <a:extLst>
              <a:ext uri="{FF2B5EF4-FFF2-40B4-BE49-F238E27FC236}">
                <a16:creationId xmlns:a16="http://schemas.microsoft.com/office/drawing/2014/main" id="{18B27E09-B19A-FE4F-8A64-BDB4DFC187FA}"/>
              </a:ext>
            </a:extLst>
          </p:cNvPr>
          <p:cNvPicPr>
            <a:picLocks noGrp="1" noChangeAspect="1"/>
          </p:cNvPicPr>
          <p:nvPr>
            <p:ph sz="half" idx="2"/>
          </p:nvPr>
        </p:nvPicPr>
        <p:blipFill>
          <a:blip r:embed="rId3"/>
          <a:stretch>
            <a:fillRect/>
          </a:stretch>
        </p:blipFill>
        <p:spPr>
          <a:xfrm>
            <a:off x="6338888" y="2909324"/>
            <a:ext cx="4270375" cy="2560176"/>
          </a:xfrm>
        </p:spPr>
      </p:pic>
    </p:spTree>
    <p:extLst>
      <p:ext uri="{BB962C8B-B14F-4D97-AF65-F5344CB8AC3E}">
        <p14:creationId xmlns:p14="http://schemas.microsoft.com/office/powerpoint/2010/main" val="137551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435-3256-BD40-86A7-2BFD3B5E791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CE3EA82-050B-DC4C-BB2A-FE22BD63CE73}"/>
              </a:ext>
            </a:extLst>
          </p:cNvPr>
          <p:cNvSpPr>
            <a:spLocks noGrp="1"/>
          </p:cNvSpPr>
          <p:nvPr>
            <p:ph sz="half" idx="1"/>
          </p:nvPr>
        </p:nvSpPr>
        <p:spPr/>
        <p:txBody>
          <a:bodyPr>
            <a:normAutofit fontScale="92500"/>
          </a:bodyPr>
          <a:lstStyle/>
          <a:p>
            <a:r>
              <a:rPr lang="en-US" dirty="0"/>
              <a:t>How to improve NUX Sign-ups</a:t>
            </a:r>
          </a:p>
          <a:p>
            <a:pPr lvl="1"/>
            <a:r>
              <a:rPr lang="en-US" dirty="0"/>
              <a:t>We want to give people more financial freedom, but some segments like Music, tend to convert worse</a:t>
            </a:r>
          </a:p>
          <a:p>
            <a:pPr lvl="1"/>
            <a:r>
              <a:rPr lang="en-US" dirty="0"/>
              <a:t>Want to try out different flows for customers who are younger and/or may have little-to-no credit history. </a:t>
            </a:r>
          </a:p>
          <a:p>
            <a:pPr lvl="1"/>
            <a:r>
              <a:rPr lang="en-US" dirty="0"/>
              <a:t>What non-financial questions could we ask the user in order for us to get a better signal on their ability to pay back a loan</a:t>
            </a:r>
          </a:p>
          <a:p>
            <a:pPr lvl="1"/>
            <a:endParaRPr lang="en-US" dirty="0"/>
          </a:p>
        </p:txBody>
      </p:sp>
      <p:sp>
        <p:nvSpPr>
          <p:cNvPr id="4" name="Content Placeholder 3">
            <a:extLst>
              <a:ext uri="{FF2B5EF4-FFF2-40B4-BE49-F238E27FC236}">
                <a16:creationId xmlns:a16="http://schemas.microsoft.com/office/drawing/2014/main" id="{86155FBC-795C-5F41-A2E6-A7999E2DBAC0}"/>
              </a:ext>
            </a:extLst>
          </p:cNvPr>
          <p:cNvSpPr>
            <a:spLocks noGrp="1"/>
          </p:cNvSpPr>
          <p:nvPr>
            <p:ph sz="half" idx="2"/>
          </p:nvPr>
        </p:nvSpPr>
        <p:spPr/>
        <p:txBody>
          <a:bodyPr>
            <a:normAutofit fontScale="92500"/>
          </a:bodyPr>
          <a:lstStyle/>
          <a:p>
            <a:r>
              <a:rPr lang="en-US" dirty="0"/>
              <a:t>Understand the approval drop off in March.</a:t>
            </a:r>
          </a:p>
          <a:p>
            <a:pPr lvl="1"/>
            <a:r>
              <a:rPr lang="en-US" dirty="0"/>
              <a:t>Our funnel loads improved after the week of missing data, but our approval and completed points in the funnel have not fully recovered.</a:t>
            </a:r>
          </a:p>
          <a:p>
            <a:pPr lvl="1"/>
            <a:r>
              <a:rPr lang="en-US" dirty="0"/>
              <a:t>Need more data around the session flow: device, browser, IP, etc. to diagnose if a technical problem.</a:t>
            </a:r>
          </a:p>
          <a:p>
            <a:pPr lvl="1"/>
            <a:r>
              <a:rPr lang="en-US" dirty="0"/>
              <a:t>Would also be useful to know if we had any technical changes or launched in any new markets during this time.</a:t>
            </a:r>
          </a:p>
          <a:p>
            <a:pPr lvl="1"/>
            <a:endParaRPr lang="en-US" dirty="0"/>
          </a:p>
        </p:txBody>
      </p:sp>
    </p:spTree>
    <p:extLst>
      <p:ext uri="{BB962C8B-B14F-4D97-AF65-F5344CB8AC3E}">
        <p14:creationId xmlns:p14="http://schemas.microsoft.com/office/powerpoint/2010/main" val="137522792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704</TotalTime>
  <Words>345</Words>
  <Application>Microsoft Macintosh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Parcel</vt:lpstr>
      <vt:lpstr>Affirm Business Recommendations</vt:lpstr>
      <vt:lpstr>Improve Music Segment Conversion</vt:lpstr>
      <vt:lpstr>Music – High Applications and Low Approval Rates</vt:lpstr>
      <vt:lpstr>Improve jewelry Loads</vt:lpstr>
      <vt:lpstr>Next Steps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Sadowski</dc:creator>
  <cp:lastModifiedBy>Mark Sadowski</cp:lastModifiedBy>
  <cp:revision>12</cp:revision>
  <dcterms:created xsi:type="dcterms:W3CDTF">2018-06-11T01:40:07Z</dcterms:created>
  <dcterms:modified xsi:type="dcterms:W3CDTF">2018-06-11T13:24:12Z</dcterms:modified>
</cp:coreProperties>
</file>