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1" r:id="rId5"/>
    <p:sldId id="264" r:id="rId6"/>
    <p:sldId id="268" r:id="rId7"/>
    <p:sldId id="265" r:id="rId8"/>
    <p:sldId id="262" r:id="rId9"/>
    <p:sldId id="267" r:id="rId10"/>
    <p:sldId id="263" r:id="rId11"/>
    <p:sldId id="266" r:id="rId12"/>
    <p:sldId id="25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D3C364-BE72-0946-848B-C53EAB378297}" type="datetimeFigureOut">
              <a:rPr lang="en-US" smtClean="0"/>
              <a:t>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EC8A-BE51-0C41-84C6-ECE91DCDCBB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3C364-BE72-0946-848B-C53EAB378297}" type="datetimeFigureOut">
              <a:rPr lang="en-US" smtClean="0"/>
              <a:t>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EC8A-BE51-0C41-84C6-ECE91DCDCB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D3C364-BE72-0946-848B-C53EAB378297}" type="datetimeFigureOut">
              <a:rPr lang="en-US" smtClean="0"/>
              <a:t>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EC8A-BE51-0C41-84C6-ECE91DCDCB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3C364-BE72-0946-848B-C53EAB378297}" type="datetimeFigureOut">
              <a:rPr lang="en-US" smtClean="0"/>
              <a:t>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EC8A-BE51-0C41-84C6-ECE91DCDCB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3C364-BE72-0946-848B-C53EAB378297}" type="datetimeFigureOut">
              <a:rPr lang="en-US" smtClean="0"/>
              <a:t>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EC8A-BE51-0C41-84C6-ECE91DCDCBB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D3C364-BE72-0946-848B-C53EAB378297}" type="datetimeFigureOut">
              <a:rPr lang="en-US" smtClean="0"/>
              <a:t>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EC8A-BE51-0C41-84C6-ECE91DCDCB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D3C364-BE72-0946-848B-C53EAB378297}" type="datetimeFigureOut">
              <a:rPr lang="en-US" smtClean="0"/>
              <a:t>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9EC8A-BE51-0C41-84C6-ECE91DCDCBB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3C364-BE72-0946-848B-C53EAB378297}" type="datetimeFigureOut">
              <a:rPr lang="en-US" smtClean="0"/>
              <a:t>2/7/11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9EC8A-BE51-0C41-84C6-ECE91DCDCB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3C364-BE72-0946-848B-C53EAB378297}" type="datetimeFigureOut">
              <a:rPr lang="en-US" smtClean="0"/>
              <a:t>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9EC8A-BE51-0C41-84C6-ECE91DCDCB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3C364-BE72-0946-848B-C53EAB378297}" type="datetimeFigureOut">
              <a:rPr lang="en-US" smtClean="0"/>
              <a:t>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EC8A-BE51-0C41-84C6-ECE91DCDCBB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3C364-BE72-0946-848B-C53EAB378297}" type="datetimeFigureOut">
              <a:rPr lang="en-US" smtClean="0"/>
              <a:t>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EC8A-BE51-0C41-84C6-ECE91DCDCB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D3C364-BE72-0946-848B-C53EAB378297}" type="datetimeFigureOut">
              <a:rPr lang="en-US" smtClean="0"/>
              <a:t>2/7/11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5A9EC8A-BE51-0C41-84C6-ECE91DCDCB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cap="none" dirty="0" smtClean="0"/>
              <a:t>The Observer Pattern</a:t>
            </a:r>
            <a:endParaRPr lang="en-US" cap="none" dirty="0"/>
          </a:p>
        </p:txBody>
      </p:sp>
      <p:sp>
        <p:nvSpPr>
          <p:cNvPr id="3" name="Subtitle 2"/>
          <p:cNvSpPr>
            <a:spLocks noGrp="1"/>
          </p:cNvSpPr>
          <p:nvPr>
            <p:ph type="subTitle" idx="1"/>
          </p:nvPr>
        </p:nvSpPr>
        <p:spPr/>
        <p:txBody>
          <a:bodyPr/>
          <a:lstStyle/>
          <a:p>
            <a:r>
              <a:rPr lang="en-US" dirty="0" smtClean="0"/>
              <a:t>February 7</a:t>
            </a:r>
            <a:r>
              <a:rPr lang="en-US" baseline="30000" dirty="0" smtClean="0"/>
              <a:t>th</a:t>
            </a:r>
            <a:r>
              <a:rPr lang="en-US" dirty="0" smtClean="0"/>
              <a:t>, 2011</a:t>
            </a:r>
          </a:p>
          <a:p>
            <a:r>
              <a:rPr lang="en-US" dirty="0" smtClean="0"/>
              <a:t>Mark Sands</a:t>
            </a:r>
          </a:p>
          <a:p>
            <a:r>
              <a:rPr lang="en-US" dirty="0" smtClean="0"/>
              <a:t>CS 425</a:t>
            </a:r>
            <a:endParaRPr lang="en-US" dirty="0"/>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b="1" dirty="0" smtClean="0">
                <a:latin typeface="Arial "/>
                <a:ea typeface="Wingdings"/>
                <a:cs typeface="Arial "/>
                <a:sym typeface="Wingdings"/>
              </a:rPr>
              <a:t>Intro</a:t>
            </a:r>
            <a:r>
              <a:rPr lang="en-US" dirty="0" smtClean="0">
                <a:latin typeface="Arial "/>
                <a:ea typeface="Wingdings"/>
                <a:cs typeface="Arial "/>
                <a:sym typeface="Wingdings"/>
              </a:rPr>
              <a:t> - </a:t>
            </a:r>
            <a:r>
              <a:rPr lang="en-US" dirty="0" smtClean="0">
                <a:latin typeface="Arial"/>
                <a:ea typeface="Wingdings"/>
                <a:cs typeface="Arial"/>
                <a:sym typeface="Wingdings"/>
              </a:rPr>
              <a:t>Pattern – </a:t>
            </a:r>
            <a:r>
              <a:rPr lang="en-US" dirty="0" smtClean="0">
                <a:ea typeface="Wingdings"/>
                <a:cs typeface="Arial"/>
                <a:sym typeface="Wingdings"/>
              </a:rPr>
              <a:t>Problem – Solution - Consequences</a:t>
            </a:r>
            <a:endParaRPr lang="en-US" dirty="0"/>
          </a:p>
        </p:txBody>
      </p:sp>
      <p:sp>
        <p:nvSpPr>
          <p:cNvPr id="5" name="TextBox 4"/>
          <p:cNvSpPr txBox="1"/>
          <p:nvPr/>
        </p:nvSpPr>
        <p:spPr>
          <a:xfrm>
            <a:off x="7817262" y="6143179"/>
            <a:ext cx="1326738" cy="430887"/>
          </a:xfrm>
          <a:prstGeom prst="rect">
            <a:avLst/>
          </a:prstGeom>
          <a:noFill/>
        </p:spPr>
        <p:txBody>
          <a:bodyPr wrap="square" rtlCol="0">
            <a:spAutoFit/>
          </a:bodyPr>
          <a:lstStyle/>
          <a:p>
            <a:r>
              <a:rPr lang="en-US" sz="2200" dirty="0" smtClean="0"/>
              <a:t>1/12</a:t>
            </a:r>
            <a:endParaRPr lang="en-US" sz="2200" dirty="0"/>
          </a:p>
        </p:txBody>
      </p:sp>
    </p:spTree>
    <p:extLst>
      <p:ext uri="{BB962C8B-B14F-4D97-AF65-F5344CB8AC3E}">
        <p14:creationId xmlns:p14="http://schemas.microsoft.com/office/powerpoint/2010/main" val="137064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Liabilities</a:t>
            </a:r>
            <a:endParaRPr lang="en-US" dirty="0"/>
          </a:p>
        </p:txBody>
      </p:sp>
      <p:sp>
        <p:nvSpPr>
          <p:cNvPr id="3" name="Content Placeholder 2"/>
          <p:cNvSpPr>
            <a:spLocks noGrp="1"/>
          </p:cNvSpPr>
          <p:nvPr>
            <p:ph idx="1"/>
          </p:nvPr>
        </p:nvSpPr>
        <p:spPr/>
        <p:txBody>
          <a:bodyPr>
            <a:normAutofit/>
          </a:bodyPr>
          <a:lstStyle/>
          <a:p>
            <a:r>
              <a:rPr lang="en-US" sz="2800" dirty="0" smtClean="0"/>
              <a:t>Abstract coupling between Subject and Observer so each can be extended and reused individually</a:t>
            </a:r>
          </a:p>
          <a:p>
            <a:r>
              <a:rPr lang="en-US" sz="2800" dirty="0" smtClean="0"/>
              <a:t>Dynamic </a:t>
            </a:r>
            <a:r>
              <a:rPr lang="en-US" sz="2800" dirty="0" smtClean="0"/>
              <a:t>relationship </a:t>
            </a:r>
            <a:r>
              <a:rPr lang="en-US" sz="2800" dirty="0" smtClean="0"/>
              <a:t>provides more </a:t>
            </a:r>
            <a:r>
              <a:rPr lang="en-US" sz="2800" dirty="0" smtClean="0"/>
              <a:t>flexibility</a:t>
            </a:r>
            <a:endParaRPr lang="en-US" sz="2800" dirty="0" smtClean="0"/>
          </a:p>
          <a:p>
            <a:r>
              <a:rPr lang="en-US" sz="2800" dirty="0" smtClean="0"/>
              <a:t>Broadcast communication, </a:t>
            </a:r>
            <a:r>
              <a:rPr lang="en-US" sz="2800" dirty="0" smtClean="0"/>
              <a:t>notifications are </a:t>
            </a:r>
            <a:r>
              <a:rPr lang="en-US" sz="2800" dirty="0" smtClean="0"/>
              <a:t>broadcast automatically to all objects that subscribe to it</a:t>
            </a:r>
          </a:p>
          <a:p>
            <a:r>
              <a:rPr lang="en-US" sz="2800" dirty="0" smtClean="0"/>
              <a:t>Observers </a:t>
            </a:r>
            <a:r>
              <a:rPr lang="en-US" sz="2800" dirty="0" smtClean="0"/>
              <a:t>have no knowledge of each other and are blind to the cost of changing the subject.</a:t>
            </a:r>
          </a:p>
          <a:p>
            <a:r>
              <a:rPr lang="en-US" sz="2800" dirty="0" smtClean="0"/>
              <a:t>The update dependency can be hard to track down with the dynamic relationship</a:t>
            </a:r>
            <a:endParaRPr lang="en-US" sz="2800" dirty="0"/>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dirty="0" smtClean="0">
                <a:ea typeface="Wingdings"/>
                <a:cs typeface="Arial"/>
                <a:sym typeface="Wingdings"/>
              </a:rPr>
              <a:t>Problem – Solution - </a:t>
            </a:r>
            <a:r>
              <a:rPr lang="en-US" b="1" dirty="0" smtClean="0">
                <a:ea typeface="Wingdings"/>
                <a:cs typeface="Arial"/>
                <a:sym typeface="Wingdings"/>
              </a:rPr>
              <a:t>Consequences</a:t>
            </a:r>
            <a:endParaRPr lang="en-US" b="1" dirty="0"/>
          </a:p>
        </p:txBody>
      </p:sp>
      <p:sp>
        <p:nvSpPr>
          <p:cNvPr id="7" name="TextBox 6"/>
          <p:cNvSpPr txBox="1"/>
          <p:nvPr/>
        </p:nvSpPr>
        <p:spPr>
          <a:xfrm>
            <a:off x="7613142" y="6143179"/>
            <a:ext cx="1326738" cy="430887"/>
          </a:xfrm>
          <a:prstGeom prst="rect">
            <a:avLst/>
          </a:prstGeom>
          <a:noFill/>
        </p:spPr>
        <p:txBody>
          <a:bodyPr wrap="square" rtlCol="0">
            <a:spAutoFit/>
          </a:bodyPr>
          <a:lstStyle/>
          <a:p>
            <a:r>
              <a:rPr lang="en-US" sz="2200" dirty="0" smtClean="0"/>
              <a:t>10/12</a:t>
            </a:r>
            <a:endParaRPr lang="en-US" sz="2200" dirty="0"/>
          </a:p>
        </p:txBody>
      </p:sp>
    </p:spTree>
    <p:extLst>
      <p:ext uri="{BB962C8B-B14F-4D97-AF65-F5344CB8AC3E}">
        <p14:creationId xmlns:p14="http://schemas.microsoft.com/office/powerpoint/2010/main" val="114320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the Observer Pattern</a:t>
            </a:r>
            <a:endParaRPr lang="en-US" dirty="0"/>
          </a:p>
        </p:txBody>
      </p:sp>
      <p:sp>
        <p:nvSpPr>
          <p:cNvPr id="3" name="Content Placeholder 2"/>
          <p:cNvSpPr>
            <a:spLocks noGrp="1"/>
          </p:cNvSpPr>
          <p:nvPr>
            <p:ph idx="1"/>
          </p:nvPr>
        </p:nvSpPr>
        <p:spPr/>
        <p:txBody>
          <a:bodyPr>
            <a:normAutofit/>
          </a:bodyPr>
          <a:lstStyle/>
          <a:p>
            <a:r>
              <a:rPr lang="en-US" dirty="0"/>
              <a:t>The Compound Pattern on the Chain of Responsibility and </a:t>
            </a:r>
            <a:r>
              <a:rPr lang="en-US" dirty="0" smtClean="0"/>
              <a:t>Observer</a:t>
            </a:r>
          </a:p>
          <a:p>
            <a:pPr lvl="1"/>
            <a:r>
              <a:rPr lang="en-US" dirty="0" smtClean="0"/>
              <a:t>The Observer Pattern is embedded in the Chain of Responsibility pattern to become a compound pattern. Each handler in the Chain of Responsibility is an object of the Observer Pattern. When there is not an observer, the handler delivers the request of the customer to the next handler in the responsibility chain.</a:t>
            </a:r>
            <a:r>
              <a:rPr lang="en-US" baseline="30000" dirty="0" smtClean="0"/>
              <a:t>3</a:t>
            </a:r>
          </a:p>
          <a:p>
            <a:r>
              <a:rPr lang="en-US" dirty="0" smtClean="0"/>
              <a:t>Mediator Pattern</a:t>
            </a:r>
          </a:p>
          <a:p>
            <a:pPr lvl="1"/>
            <a:r>
              <a:rPr lang="en-US" dirty="0" smtClean="0"/>
              <a:t>Weak Reference Pattern</a:t>
            </a:r>
          </a:p>
          <a:p>
            <a:r>
              <a:rPr lang="en-US" dirty="0" smtClean="0"/>
              <a:t>Delegation Pattern</a:t>
            </a:r>
          </a:p>
          <a:p>
            <a:pPr lvl="1"/>
            <a:r>
              <a:rPr lang="en-US" dirty="0" smtClean="0"/>
              <a:t>Inversion of Responsibility/Inversion of Control</a:t>
            </a:r>
          </a:p>
          <a:p>
            <a:pPr lvl="1"/>
            <a:r>
              <a:rPr lang="en-US" dirty="0" smtClean="0"/>
              <a:t>Post-Object Programming</a:t>
            </a:r>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dirty="0" smtClean="0">
                <a:ea typeface="Wingdings"/>
                <a:cs typeface="Arial"/>
                <a:sym typeface="Wingdings"/>
              </a:rPr>
              <a:t>Problem – Solution - </a:t>
            </a:r>
            <a:r>
              <a:rPr lang="en-US" b="1" dirty="0" smtClean="0">
                <a:ea typeface="Wingdings"/>
                <a:cs typeface="Arial"/>
                <a:sym typeface="Wingdings"/>
              </a:rPr>
              <a:t>Consequences</a:t>
            </a:r>
            <a:endParaRPr lang="en-US" b="1" dirty="0"/>
          </a:p>
        </p:txBody>
      </p:sp>
      <p:sp>
        <p:nvSpPr>
          <p:cNvPr id="7" name="TextBox 6"/>
          <p:cNvSpPr txBox="1"/>
          <p:nvPr/>
        </p:nvSpPr>
        <p:spPr>
          <a:xfrm>
            <a:off x="7613142" y="6143179"/>
            <a:ext cx="1326738" cy="430887"/>
          </a:xfrm>
          <a:prstGeom prst="rect">
            <a:avLst/>
          </a:prstGeom>
          <a:noFill/>
        </p:spPr>
        <p:txBody>
          <a:bodyPr wrap="square" rtlCol="0">
            <a:spAutoFit/>
          </a:bodyPr>
          <a:lstStyle/>
          <a:p>
            <a:r>
              <a:rPr lang="en-US" sz="2200" dirty="0" smtClean="0"/>
              <a:t>11/12</a:t>
            </a:r>
            <a:endParaRPr lang="en-US" sz="2200" dirty="0"/>
          </a:p>
        </p:txBody>
      </p:sp>
    </p:spTree>
    <p:extLst>
      <p:ext uri="{BB962C8B-B14F-4D97-AF65-F5344CB8AC3E}">
        <p14:creationId xmlns:p14="http://schemas.microsoft.com/office/powerpoint/2010/main" val="112865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aseline="30000" dirty="0" smtClean="0"/>
              <a:t>1 </a:t>
            </a:r>
            <a:r>
              <a:rPr lang="en-US" dirty="0" smtClean="0"/>
              <a:t>Gamma</a:t>
            </a:r>
            <a:r>
              <a:rPr lang="en-US" dirty="0" smtClean="0"/>
              <a:t>, Eric, Richard Helm, Ralph Johnson, and John </a:t>
            </a:r>
            <a:r>
              <a:rPr lang="en-US" dirty="0" err="1" smtClean="0"/>
              <a:t>Vlissides</a:t>
            </a:r>
            <a:r>
              <a:rPr lang="en-US" dirty="0" smtClean="0"/>
              <a:t>. </a:t>
            </a:r>
            <a:r>
              <a:rPr lang="en-US" i="1" dirty="0" smtClean="0"/>
              <a:t>Design Patterns: elements of reusable object-</a:t>
            </a:r>
            <a:r>
              <a:rPr lang="en-US" i="1" dirty="0"/>
              <a:t>o</a:t>
            </a:r>
            <a:r>
              <a:rPr lang="en-US" i="1" dirty="0" smtClean="0"/>
              <a:t>riented software.</a:t>
            </a:r>
            <a:r>
              <a:rPr lang="en-US" dirty="0" smtClean="0"/>
              <a:t> Reading, Mass.: Addison-Wesley, 1995. Print</a:t>
            </a:r>
            <a:r>
              <a:rPr lang="en-US" dirty="0" smtClean="0"/>
              <a:t>.</a:t>
            </a:r>
          </a:p>
          <a:p>
            <a:endParaRPr lang="en-US" dirty="0" smtClean="0"/>
          </a:p>
          <a:p>
            <a:pPr marL="0" indent="0">
              <a:buNone/>
            </a:pPr>
            <a:r>
              <a:rPr lang="en-US" baseline="30000" dirty="0" smtClean="0"/>
              <a:t>2 </a:t>
            </a:r>
            <a:r>
              <a:rPr lang="en-US" dirty="0" err="1" smtClean="0"/>
              <a:t>Shalloway</a:t>
            </a:r>
            <a:r>
              <a:rPr lang="en-US" dirty="0" smtClean="0"/>
              <a:t>, Alan, and James </a:t>
            </a:r>
            <a:r>
              <a:rPr lang="en-US" dirty="0" err="1" smtClean="0"/>
              <a:t>Trott</a:t>
            </a:r>
            <a:r>
              <a:rPr lang="en-US" dirty="0" smtClean="0"/>
              <a:t>. </a:t>
            </a:r>
            <a:r>
              <a:rPr lang="en-US" i="1" dirty="0" smtClean="0"/>
              <a:t>Design Patterns explained: a new perspective on object-oriented design.</a:t>
            </a:r>
            <a:r>
              <a:rPr lang="en-US" dirty="0" smtClean="0"/>
              <a:t> Boston, Ma.: Addison-Wesley, 2002. Print</a:t>
            </a:r>
            <a:r>
              <a:rPr lang="en-US" dirty="0" smtClean="0"/>
              <a:t>.</a:t>
            </a:r>
          </a:p>
          <a:p>
            <a:endParaRPr lang="en-US" dirty="0" smtClean="0"/>
          </a:p>
          <a:p>
            <a:pPr marL="0" indent="0">
              <a:buNone/>
            </a:pPr>
            <a:r>
              <a:rPr lang="en-US" baseline="30000" dirty="0" smtClean="0"/>
              <a:t>3 </a:t>
            </a:r>
            <a:r>
              <a:rPr lang="en-US" dirty="0" smtClean="0"/>
              <a:t>Zhang </a:t>
            </a:r>
            <a:r>
              <a:rPr lang="en-US" dirty="0" err="1"/>
              <a:t>Yueping</a:t>
            </a:r>
            <a:r>
              <a:rPr lang="en-US" dirty="0"/>
              <a:t>; Li </a:t>
            </a:r>
            <a:r>
              <a:rPr lang="en-US" dirty="0" err="1"/>
              <a:t>Yuefan</a:t>
            </a:r>
            <a:r>
              <a:rPr lang="en-US" dirty="0"/>
              <a:t>; </a:t>
            </a:r>
            <a:r>
              <a:rPr lang="en-US" dirty="0" err="1"/>
              <a:t>Xu</a:t>
            </a:r>
            <a:r>
              <a:rPr lang="en-US" dirty="0"/>
              <a:t> </a:t>
            </a:r>
            <a:r>
              <a:rPr lang="en-US" dirty="0" err="1"/>
              <a:t>Kesheng</a:t>
            </a:r>
            <a:r>
              <a:rPr lang="en-US" dirty="0" smtClean="0"/>
              <a:t>;, </a:t>
            </a:r>
            <a:r>
              <a:rPr lang="en-US" dirty="0"/>
              <a:t>"The Compound Pattern on the Chain of Responsibility and Observer," Computer Science-Technology and Applications, 2009. IFCSTA '09. International Forum on , vol.3, no., pp.420-422, 25-27 Dec. 2009</a:t>
            </a:r>
            <a:endParaRPr lang="en-US" dirty="0" smtClean="0"/>
          </a:p>
          <a:p>
            <a:endParaRPr lang="en-US" dirty="0" smtClean="0"/>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dirty="0" smtClean="0">
                <a:ea typeface="Wingdings"/>
                <a:cs typeface="Arial"/>
                <a:sym typeface="Wingdings"/>
              </a:rPr>
              <a:t>Problem – Solution - </a:t>
            </a:r>
            <a:r>
              <a:rPr lang="en-US" b="1" dirty="0" smtClean="0">
                <a:ea typeface="Wingdings"/>
                <a:cs typeface="Arial"/>
                <a:sym typeface="Wingdings"/>
              </a:rPr>
              <a:t>Consequences</a:t>
            </a:r>
            <a:endParaRPr lang="en-US" b="1" dirty="0"/>
          </a:p>
        </p:txBody>
      </p:sp>
      <p:sp>
        <p:nvSpPr>
          <p:cNvPr id="7" name="TextBox 6"/>
          <p:cNvSpPr txBox="1"/>
          <p:nvPr/>
        </p:nvSpPr>
        <p:spPr>
          <a:xfrm>
            <a:off x="7613142" y="6143179"/>
            <a:ext cx="1326738" cy="461665"/>
          </a:xfrm>
          <a:prstGeom prst="rect">
            <a:avLst/>
          </a:prstGeom>
          <a:noFill/>
        </p:spPr>
        <p:txBody>
          <a:bodyPr wrap="square" rtlCol="0">
            <a:spAutoFit/>
          </a:bodyPr>
          <a:lstStyle/>
          <a:p>
            <a:r>
              <a:rPr lang="en-US" sz="2400" dirty="0" smtClean="0"/>
              <a:t>12/12</a:t>
            </a:r>
            <a:endParaRPr lang="en-US" sz="2400" dirty="0"/>
          </a:p>
        </p:txBody>
      </p:sp>
    </p:spTree>
    <p:extLst>
      <p:ext uri="{BB962C8B-B14F-4D97-AF65-F5344CB8AC3E}">
        <p14:creationId xmlns:p14="http://schemas.microsoft.com/office/powerpoint/2010/main" val="404708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Four Elements of a Design Patterns</a:t>
            </a:r>
            <a:endParaRPr lang="en-US" dirty="0"/>
          </a:p>
        </p:txBody>
      </p:sp>
      <p:sp>
        <p:nvSpPr>
          <p:cNvPr id="3" name="Content Placeholder 2"/>
          <p:cNvSpPr>
            <a:spLocks noGrp="1"/>
          </p:cNvSpPr>
          <p:nvPr>
            <p:ph idx="1"/>
          </p:nvPr>
        </p:nvSpPr>
        <p:spPr/>
        <p:txBody>
          <a:bodyPr>
            <a:noAutofit/>
          </a:bodyPr>
          <a:lstStyle/>
          <a:p>
            <a:pPr marL="0" indent="0">
              <a:buNone/>
            </a:pPr>
            <a:r>
              <a:rPr lang="en-US" b="1" dirty="0" smtClean="0"/>
              <a:t>Pattern Name</a:t>
            </a:r>
          </a:p>
          <a:p>
            <a:pPr lvl="1"/>
            <a:r>
              <a:rPr lang="en-US" sz="2400" dirty="0" smtClean="0"/>
              <a:t>A handle used to describe the design problem, its solution, and consequences in a word or two</a:t>
            </a:r>
          </a:p>
          <a:p>
            <a:pPr marL="0" indent="0">
              <a:buNone/>
            </a:pPr>
            <a:r>
              <a:rPr lang="en-US" b="1" dirty="0" smtClean="0"/>
              <a:t>Problem</a:t>
            </a:r>
          </a:p>
          <a:p>
            <a:pPr lvl="1"/>
            <a:r>
              <a:rPr lang="en-US" sz="2400" dirty="0"/>
              <a:t>W</a:t>
            </a:r>
            <a:r>
              <a:rPr lang="en-US" sz="2400" dirty="0" smtClean="0"/>
              <a:t>hen to apply the pattern</a:t>
            </a:r>
          </a:p>
          <a:p>
            <a:pPr marL="0" indent="0">
              <a:buNone/>
            </a:pPr>
            <a:r>
              <a:rPr lang="en-US" b="1" dirty="0" smtClean="0"/>
              <a:t>Solution</a:t>
            </a:r>
          </a:p>
          <a:p>
            <a:pPr lvl="1"/>
            <a:r>
              <a:rPr lang="en-US" sz="2400" dirty="0" smtClean="0"/>
              <a:t>The elements that make up the design, their relationships, responsibilities, and collaborations</a:t>
            </a:r>
          </a:p>
          <a:p>
            <a:pPr marL="0" indent="0">
              <a:buNone/>
            </a:pPr>
            <a:r>
              <a:rPr lang="en-US" b="1" dirty="0" smtClean="0"/>
              <a:t>Consequences</a:t>
            </a:r>
          </a:p>
          <a:p>
            <a:pPr lvl="1"/>
            <a:r>
              <a:rPr lang="en-US" sz="2400" dirty="0" smtClean="0"/>
              <a:t>The results and trade-offs of applying the pattern</a:t>
            </a:r>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b="1" dirty="0" smtClean="0">
                <a:latin typeface="Arial "/>
                <a:ea typeface="Wingdings"/>
                <a:cs typeface="Arial "/>
                <a:sym typeface="Wingdings"/>
              </a:rPr>
              <a:t>Intro</a:t>
            </a:r>
            <a:r>
              <a:rPr lang="en-US" dirty="0" smtClean="0">
                <a:latin typeface="Arial "/>
                <a:ea typeface="Wingdings"/>
                <a:cs typeface="Arial "/>
                <a:sym typeface="Wingdings"/>
              </a:rPr>
              <a:t> - </a:t>
            </a:r>
            <a:r>
              <a:rPr lang="en-US" dirty="0" smtClean="0">
                <a:latin typeface="Arial"/>
                <a:ea typeface="Wingdings"/>
                <a:cs typeface="Arial"/>
                <a:sym typeface="Wingdings"/>
              </a:rPr>
              <a:t>Pattern – </a:t>
            </a:r>
            <a:r>
              <a:rPr lang="en-US" dirty="0" smtClean="0">
                <a:ea typeface="Wingdings"/>
                <a:cs typeface="Arial"/>
                <a:sym typeface="Wingdings"/>
              </a:rPr>
              <a:t>Problem – Solution - Consequences</a:t>
            </a:r>
            <a:endParaRPr lang="en-US" dirty="0"/>
          </a:p>
        </p:txBody>
      </p:sp>
      <p:sp>
        <p:nvSpPr>
          <p:cNvPr id="6" name="TextBox 5"/>
          <p:cNvSpPr txBox="1"/>
          <p:nvPr/>
        </p:nvSpPr>
        <p:spPr>
          <a:xfrm>
            <a:off x="7817262" y="6143179"/>
            <a:ext cx="1326738" cy="430887"/>
          </a:xfrm>
          <a:prstGeom prst="rect">
            <a:avLst/>
          </a:prstGeom>
          <a:noFill/>
        </p:spPr>
        <p:txBody>
          <a:bodyPr wrap="square" rtlCol="0">
            <a:spAutoFit/>
          </a:bodyPr>
          <a:lstStyle/>
          <a:p>
            <a:r>
              <a:rPr lang="en-US" sz="2200" dirty="0"/>
              <a:t>2</a:t>
            </a:r>
            <a:r>
              <a:rPr lang="en-US" sz="2200" dirty="0" smtClean="0"/>
              <a:t>/12</a:t>
            </a:r>
            <a:endParaRPr lang="en-US" sz="2200" dirty="0"/>
          </a:p>
        </p:txBody>
      </p:sp>
    </p:spTree>
    <p:extLst>
      <p:ext uri="{BB962C8B-B14F-4D97-AF65-F5344CB8AC3E}">
        <p14:creationId xmlns:p14="http://schemas.microsoft.com/office/powerpoint/2010/main" val="223199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Decoupling Pattern</a:t>
            </a:r>
            <a:endParaRPr lang="en-US" dirty="0"/>
          </a:p>
        </p:txBody>
      </p:sp>
      <p:sp>
        <p:nvSpPr>
          <p:cNvPr id="3" name="Content Placeholder 2"/>
          <p:cNvSpPr>
            <a:spLocks noGrp="1"/>
          </p:cNvSpPr>
          <p:nvPr>
            <p:ph idx="1"/>
          </p:nvPr>
        </p:nvSpPr>
        <p:spPr/>
        <p:txBody>
          <a:bodyPr>
            <a:noAutofit/>
          </a:bodyPr>
          <a:lstStyle/>
          <a:p>
            <a:r>
              <a:rPr lang="en-US" sz="2600" dirty="0" smtClean="0"/>
              <a:t>According to the Gang of Four, the Observer pattern intends to define a one-to-many dependency between objects so that when one object changes state, all its dependents are notified and updated </a:t>
            </a:r>
            <a:r>
              <a:rPr lang="en-US" sz="2600" dirty="0" smtClean="0"/>
              <a:t>automatically.</a:t>
            </a:r>
            <a:r>
              <a:rPr lang="en-US" sz="2600" baseline="30000" dirty="0" smtClean="0"/>
              <a:t>1</a:t>
            </a:r>
            <a:endParaRPr lang="en-US" sz="2600" baseline="30000" dirty="0" smtClean="0"/>
          </a:p>
          <a:p>
            <a:endParaRPr lang="en-US" sz="1400" dirty="0"/>
          </a:p>
          <a:p>
            <a:r>
              <a:rPr lang="en-US" sz="2600" dirty="0" smtClean="0"/>
              <a:t>The Observer Pattern is a behavioral pattern, which are concerned with algorithms and the assignment of responsibilities between objects. Its primary purpose is to decouple objects from each other, which makes this an example of a “decoupling” pattern</a:t>
            </a:r>
            <a:r>
              <a:rPr lang="en-US" sz="2600" dirty="0" smtClean="0"/>
              <a:t>.</a:t>
            </a:r>
            <a:r>
              <a:rPr lang="en-US" sz="2600" baseline="30000" dirty="0" smtClean="0"/>
              <a:t>2</a:t>
            </a:r>
            <a:endParaRPr lang="en-US" sz="2600" baseline="30000" dirty="0" smtClean="0"/>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b="1" dirty="0" smtClean="0">
                <a:latin typeface="Arial"/>
                <a:ea typeface="Wingdings"/>
                <a:cs typeface="Arial"/>
                <a:sym typeface="Wingdings"/>
              </a:rPr>
              <a:t>Pattern</a:t>
            </a:r>
            <a:r>
              <a:rPr lang="en-US" dirty="0" smtClean="0">
                <a:latin typeface="Arial"/>
                <a:ea typeface="Wingdings"/>
                <a:cs typeface="Arial"/>
                <a:sym typeface="Wingdings"/>
              </a:rPr>
              <a:t> – </a:t>
            </a:r>
            <a:r>
              <a:rPr lang="en-US" dirty="0" smtClean="0">
                <a:ea typeface="Wingdings"/>
                <a:cs typeface="Arial"/>
                <a:sym typeface="Wingdings"/>
              </a:rPr>
              <a:t>Problem – Solution - Consequences</a:t>
            </a:r>
            <a:endParaRPr lang="en-US" dirty="0"/>
          </a:p>
        </p:txBody>
      </p:sp>
      <p:sp>
        <p:nvSpPr>
          <p:cNvPr id="6" name="TextBox 5"/>
          <p:cNvSpPr txBox="1"/>
          <p:nvPr/>
        </p:nvSpPr>
        <p:spPr>
          <a:xfrm>
            <a:off x="7817262" y="6143179"/>
            <a:ext cx="1326738" cy="430887"/>
          </a:xfrm>
          <a:prstGeom prst="rect">
            <a:avLst/>
          </a:prstGeom>
          <a:noFill/>
        </p:spPr>
        <p:txBody>
          <a:bodyPr wrap="square" rtlCol="0">
            <a:spAutoFit/>
          </a:bodyPr>
          <a:lstStyle/>
          <a:p>
            <a:r>
              <a:rPr lang="en-US" sz="2200" dirty="0"/>
              <a:t>3</a:t>
            </a:r>
            <a:r>
              <a:rPr lang="en-US" sz="2200" dirty="0" smtClean="0"/>
              <a:t>/12</a:t>
            </a:r>
            <a:endParaRPr lang="en-US" sz="2200" dirty="0"/>
          </a:p>
        </p:txBody>
      </p:sp>
    </p:spTree>
    <p:extLst>
      <p:ext uri="{BB962C8B-B14F-4D97-AF65-F5344CB8AC3E}">
        <p14:creationId xmlns:p14="http://schemas.microsoft.com/office/powerpoint/2010/main" val="87846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Notification Handling</a:t>
            </a:r>
            <a:endParaRPr lang="en-US" dirty="0"/>
          </a:p>
        </p:txBody>
      </p:sp>
      <p:sp>
        <p:nvSpPr>
          <p:cNvPr id="3" name="Content Placeholder 2"/>
          <p:cNvSpPr>
            <a:spLocks noGrp="1"/>
          </p:cNvSpPr>
          <p:nvPr>
            <p:ph idx="1"/>
          </p:nvPr>
        </p:nvSpPr>
        <p:spPr/>
        <p:txBody>
          <a:bodyPr>
            <a:normAutofit/>
          </a:bodyPr>
          <a:lstStyle/>
          <a:p>
            <a:r>
              <a:rPr lang="en-US" sz="2800" dirty="0" smtClean="0"/>
              <a:t>The Observer pattern is used when you have a set of objects that need to be notified whenever an event occurs.</a:t>
            </a:r>
          </a:p>
          <a:p>
            <a:endParaRPr lang="en-US" sz="1000" dirty="0" smtClean="0"/>
          </a:p>
          <a:p>
            <a:r>
              <a:rPr lang="en-US" sz="2800" dirty="0" smtClean="0"/>
              <a:t>This is a common pattern, also known as Dependents and Publish-Subscribe.</a:t>
            </a:r>
          </a:p>
          <a:p>
            <a:endParaRPr lang="en-US" sz="1000" dirty="0" smtClean="0"/>
          </a:p>
          <a:p>
            <a:r>
              <a:rPr lang="en-US" sz="2800" dirty="0" smtClean="0"/>
              <a:t>Many graphical user interface toolkits use this approach to separate the presentational aspects of the user interface from the underlying application data.</a:t>
            </a:r>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b="1" dirty="0" smtClean="0">
                <a:latin typeface="Arial"/>
                <a:ea typeface="Wingdings"/>
                <a:cs typeface="Arial"/>
                <a:sym typeface="Wingdings"/>
              </a:rPr>
              <a:t>Pattern</a:t>
            </a:r>
            <a:r>
              <a:rPr lang="en-US" dirty="0" smtClean="0">
                <a:latin typeface="Arial"/>
                <a:ea typeface="Wingdings"/>
                <a:cs typeface="Arial"/>
                <a:sym typeface="Wingdings"/>
              </a:rPr>
              <a:t> – </a:t>
            </a:r>
            <a:r>
              <a:rPr lang="en-US" dirty="0" smtClean="0">
                <a:ea typeface="Wingdings"/>
                <a:cs typeface="Arial"/>
                <a:sym typeface="Wingdings"/>
              </a:rPr>
              <a:t>Problem – Solution - Consequences</a:t>
            </a:r>
            <a:endParaRPr lang="en-US" dirty="0"/>
          </a:p>
        </p:txBody>
      </p:sp>
      <p:sp>
        <p:nvSpPr>
          <p:cNvPr id="6" name="TextBox 5"/>
          <p:cNvSpPr txBox="1"/>
          <p:nvPr/>
        </p:nvSpPr>
        <p:spPr>
          <a:xfrm>
            <a:off x="7817262" y="6143179"/>
            <a:ext cx="1326738" cy="430887"/>
          </a:xfrm>
          <a:prstGeom prst="rect">
            <a:avLst/>
          </a:prstGeom>
          <a:noFill/>
        </p:spPr>
        <p:txBody>
          <a:bodyPr wrap="square" rtlCol="0">
            <a:spAutoFit/>
          </a:bodyPr>
          <a:lstStyle/>
          <a:p>
            <a:r>
              <a:rPr lang="en-US" sz="2200" dirty="0" smtClean="0"/>
              <a:t>4/12</a:t>
            </a:r>
            <a:endParaRPr lang="en-US" sz="2200" dirty="0"/>
          </a:p>
        </p:txBody>
      </p:sp>
    </p:spTree>
    <p:extLst>
      <p:ext uri="{BB962C8B-B14F-4D97-AF65-F5344CB8AC3E}">
        <p14:creationId xmlns:p14="http://schemas.microsoft.com/office/powerpoint/2010/main" val="306412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Always Change</a:t>
            </a:r>
            <a:endParaRPr lang="en-US" dirty="0"/>
          </a:p>
        </p:txBody>
      </p:sp>
      <p:sp>
        <p:nvSpPr>
          <p:cNvPr id="3" name="Content Placeholder 2"/>
          <p:cNvSpPr>
            <a:spLocks noGrp="1"/>
          </p:cNvSpPr>
          <p:nvPr>
            <p:ph idx="1"/>
          </p:nvPr>
        </p:nvSpPr>
        <p:spPr/>
        <p:txBody>
          <a:bodyPr>
            <a:noAutofit/>
          </a:bodyPr>
          <a:lstStyle/>
          <a:p>
            <a:r>
              <a:rPr lang="en-US" sz="2800" dirty="0" smtClean="0"/>
              <a:t>In the process of writing your application, evaluate your requirements. If you are certain of the requirements, then you can solve this problem by hard coding the solution. The hard coding approach works fine, but requirements </a:t>
            </a:r>
            <a:r>
              <a:rPr lang="en-US" sz="2800" b="1" i="1" dirty="0" smtClean="0"/>
              <a:t>always</a:t>
            </a:r>
            <a:r>
              <a:rPr lang="en-US" sz="2800" b="1" dirty="0" smtClean="0"/>
              <a:t> </a:t>
            </a:r>
            <a:r>
              <a:rPr lang="en-US" sz="2800" dirty="0" smtClean="0"/>
              <a:t>change.</a:t>
            </a:r>
          </a:p>
          <a:p>
            <a:endParaRPr lang="en-US" sz="1400" dirty="0" smtClean="0"/>
          </a:p>
          <a:p>
            <a:r>
              <a:rPr lang="en-US" sz="2800" dirty="0"/>
              <a:t>A large design does not scale well when new graphical or monitoring requirements are added so it is important to maintain consistency between related objects through decoupling.</a:t>
            </a:r>
          </a:p>
          <a:p>
            <a:pPr marL="0" indent="0">
              <a:buNone/>
            </a:pPr>
            <a:endParaRPr lang="en-US" sz="2800" dirty="0" smtClean="0"/>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b="1" dirty="0" smtClean="0">
                <a:ea typeface="Wingdings"/>
                <a:cs typeface="Arial"/>
                <a:sym typeface="Wingdings"/>
              </a:rPr>
              <a:t>Problem</a:t>
            </a:r>
            <a:r>
              <a:rPr lang="en-US" dirty="0" smtClean="0">
                <a:ea typeface="Wingdings"/>
                <a:cs typeface="Arial"/>
                <a:sym typeface="Wingdings"/>
              </a:rPr>
              <a:t> – Solution - Consequences</a:t>
            </a:r>
            <a:endParaRPr lang="en-US" dirty="0"/>
          </a:p>
        </p:txBody>
      </p:sp>
      <p:sp>
        <p:nvSpPr>
          <p:cNvPr id="6" name="TextBox 5"/>
          <p:cNvSpPr txBox="1"/>
          <p:nvPr/>
        </p:nvSpPr>
        <p:spPr>
          <a:xfrm>
            <a:off x="7817262" y="6143179"/>
            <a:ext cx="1326738" cy="430887"/>
          </a:xfrm>
          <a:prstGeom prst="rect">
            <a:avLst/>
          </a:prstGeom>
          <a:noFill/>
        </p:spPr>
        <p:txBody>
          <a:bodyPr wrap="square" rtlCol="0">
            <a:spAutoFit/>
          </a:bodyPr>
          <a:lstStyle/>
          <a:p>
            <a:r>
              <a:rPr lang="en-US" sz="2200" dirty="0" smtClean="0"/>
              <a:t>5/12</a:t>
            </a:r>
            <a:endParaRPr lang="en-US" sz="2200" dirty="0"/>
          </a:p>
        </p:txBody>
      </p:sp>
    </p:spTree>
    <p:extLst>
      <p:ext uri="{BB962C8B-B14F-4D97-AF65-F5344CB8AC3E}">
        <p14:creationId xmlns:p14="http://schemas.microsoft.com/office/powerpoint/2010/main" val="35809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Motivation</a:t>
            </a:r>
            <a:endParaRPr lang="en-US" dirty="0"/>
          </a:p>
        </p:txBody>
      </p:sp>
      <p:sp>
        <p:nvSpPr>
          <p:cNvPr id="3" name="Content Placeholder 2"/>
          <p:cNvSpPr>
            <a:spLocks noGrp="1"/>
          </p:cNvSpPr>
          <p:nvPr>
            <p:ph idx="1"/>
          </p:nvPr>
        </p:nvSpPr>
        <p:spPr/>
        <p:txBody>
          <a:bodyPr>
            <a:noAutofit/>
          </a:bodyPr>
          <a:lstStyle/>
          <a:p>
            <a:r>
              <a:rPr lang="en-US" sz="2600" dirty="0" smtClean="0"/>
              <a:t>Graphical user interface toolkits separate much of the UI from the underlying application data. Classes defining application data and presentations can be reused independently.</a:t>
            </a:r>
          </a:p>
          <a:p>
            <a:r>
              <a:rPr lang="en-US" sz="2600" dirty="0" smtClean="0"/>
              <a:t>A spreadsheet and a bar chart can depict information in the same data object using different presentations without the spreadsheet and bar chart knowing about each other. When the user changes the information in the spreadsheet, the bar chart reflects changes immediately, vice versa.</a:t>
            </a:r>
            <a:endParaRPr lang="en-US" sz="2600" dirty="0" smtClean="0"/>
          </a:p>
          <a:p>
            <a:pPr marL="0" indent="0">
              <a:buNone/>
            </a:pPr>
            <a:endParaRPr lang="en-US" sz="2600" dirty="0" smtClean="0"/>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b="1" dirty="0" smtClean="0">
                <a:ea typeface="Wingdings"/>
                <a:cs typeface="Arial"/>
                <a:sym typeface="Wingdings"/>
              </a:rPr>
              <a:t>Problem</a:t>
            </a:r>
            <a:r>
              <a:rPr lang="en-US" dirty="0" smtClean="0">
                <a:ea typeface="Wingdings"/>
                <a:cs typeface="Arial"/>
                <a:sym typeface="Wingdings"/>
              </a:rPr>
              <a:t> – Solution - Consequences</a:t>
            </a:r>
            <a:endParaRPr lang="en-US" dirty="0"/>
          </a:p>
        </p:txBody>
      </p:sp>
      <p:sp>
        <p:nvSpPr>
          <p:cNvPr id="6" name="TextBox 5"/>
          <p:cNvSpPr txBox="1"/>
          <p:nvPr/>
        </p:nvSpPr>
        <p:spPr>
          <a:xfrm>
            <a:off x="7817262" y="6143179"/>
            <a:ext cx="1326738" cy="430887"/>
          </a:xfrm>
          <a:prstGeom prst="rect">
            <a:avLst/>
          </a:prstGeom>
          <a:noFill/>
        </p:spPr>
        <p:txBody>
          <a:bodyPr wrap="square" rtlCol="0">
            <a:spAutoFit/>
          </a:bodyPr>
          <a:lstStyle/>
          <a:p>
            <a:r>
              <a:rPr lang="en-US" sz="2200" dirty="0" smtClean="0"/>
              <a:t>6/12</a:t>
            </a:r>
            <a:endParaRPr lang="en-US" sz="2200" dirty="0"/>
          </a:p>
        </p:txBody>
      </p:sp>
    </p:spTree>
    <p:extLst>
      <p:ext uri="{BB962C8B-B14F-4D97-AF65-F5344CB8AC3E}">
        <p14:creationId xmlns:p14="http://schemas.microsoft.com/office/powerpoint/2010/main" val="310412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Participants of the Observer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Subject</a:t>
            </a:r>
          </a:p>
          <a:p>
            <a:pPr lvl="1"/>
            <a:r>
              <a:rPr lang="en-US" sz="2400" dirty="0" smtClean="0"/>
              <a:t>Provides an interface for attaching and detaching Observer objects</a:t>
            </a:r>
          </a:p>
          <a:p>
            <a:pPr lvl="1"/>
            <a:r>
              <a:rPr lang="en-US" sz="2400" dirty="0" smtClean="0"/>
              <a:t>Knows its observers</a:t>
            </a:r>
          </a:p>
          <a:p>
            <a:pPr marL="0" indent="0">
              <a:buNone/>
            </a:pPr>
            <a:r>
              <a:rPr lang="en-US" b="1" dirty="0" smtClean="0"/>
              <a:t>Observer</a:t>
            </a:r>
          </a:p>
          <a:p>
            <a:pPr lvl="1"/>
            <a:r>
              <a:rPr lang="en-US" sz="2400" dirty="0" smtClean="0"/>
              <a:t>An interface for objects that are notified of changes in a subject</a:t>
            </a:r>
          </a:p>
          <a:p>
            <a:pPr marL="0" indent="0">
              <a:buNone/>
            </a:pPr>
            <a:r>
              <a:rPr lang="en-US" b="1" dirty="0" smtClean="0"/>
              <a:t>Concrete Subject</a:t>
            </a:r>
          </a:p>
          <a:p>
            <a:pPr lvl="1"/>
            <a:r>
              <a:rPr lang="en-US" sz="2400" dirty="0" smtClean="0"/>
              <a:t>Sends a notification to its observers when its state changes</a:t>
            </a:r>
          </a:p>
          <a:p>
            <a:pPr marL="0" indent="0">
              <a:buNone/>
            </a:pPr>
            <a:r>
              <a:rPr lang="en-US" b="1" dirty="0" smtClean="0"/>
              <a:t>Concrete Observer</a:t>
            </a:r>
          </a:p>
          <a:p>
            <a:pPr lvl="1"/>
            <a:r>
              <a:rPr lang="en-US" sz="2400" dirty="0" smtClean="0"/>
              <a:t>Implements the updating interface</a:t>
            </a:r>
          </a:p>
        </p:txBody>
      </p:sp>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dirty="0" smtClean="0">
                <a:ea typeface="Wingdings"/>
                <a:cs typeface="Arial"/>
                <a:sym typeface="Wingdings"/>
              </a:rPr>
              <a:t>Problem – </a:t>
            </a:r>
            <a:r>
              <a:rPr lang="en-US" b="1" dirty="0" smtClean="0">
                <a:ea typeface="Wingdings"/>
                <a:cs typeface="Arial"/>
                <a:sym typeface="Wingdings"/>
              </a:rPr>
              <a:t>Solution</a:t>
            </a:r>
            <a:r>
              <a:rPr lang="en-US" dirty="0" smtClean="0">
                <a:ea typeface="Wingdings"/>
                <a:cs typeface="Arial"/>
                <a:sym typeface="Wingdings"/>
              </a:rPr>
              <a:t> - Consequences</a:t>
            </a:r>
            <a:endParaRPr lang="en-US" dirty="0"/>
          </a:p>
        </p:txBody>
      </p:sp>
      <p:sp>
        <p:nvSpPr>
          <p:cNvPr id="6" name="TextBox 5"/>
          <p:cNvSpPr txBox="1"/>
          <p:nvPr/>
        </p:nvSpPr>
        <p:spPr>
          <a:xfrm>
            <a:off x="7817262" y="6143179"/>
            <a:ext cx="1326738" cy="430887"/>
          </a:xfrm>
          <a:prstGeom prst="rect">
            <a:avLst/>
          </a:prstGeom>
          <a:noFill/>
        </p:spPr>
        <p:txBody>
          <a:bodyPr wrap="square" rtlCol="0">
            <a:spAutoFit/>
          </a:bodyPr>
          <a:lstStyle/>
          <a:p>
            <a:r>
              <a:rPr lang="en-US" sz="2200" dirty="0" smtClean="0"/>
              <a:t>7/12</a:t>
            </a:r>
            <a:endParaRPr lang="en-US" sz="2200" dirty="0"/>
          </a:p>
        </p:txBody>
      </p:sp>
    </p:spTree>
    <p:extLst>
      <p:ext uri="{BB962C8B-B14F-4D97-AF65-F5344CB8AC3E}">
        <p14:creationId xmlns:p14="http://schemas.microsoft.com/office/powerpoint/2010/main" val="417470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Observer Pattern Implementation</a:t>
            </a:r>
            <a:endParaRPr lang="en-US" dirty="0"/>
          </a:p>
        </p:txBody>
      </p:sp>
      <p:sp>
        <p:nvSpPr>
          <p:cNvPr id="5" name="TextBox 4"/>
          <p:cNvSpPr txBox="1"/>
          <p:nvPr/>
        </p:nvSpPr>
        <p:spPr>
          <a:xfrm>
            <a:off x="457200" y="1577167"/>
            <a:ext cx="8229600" cy="1200328"/>
          </a:xfrm>
          <a:prstGeom prst="rect">
            <a:avLst/>
          </a:prstGeom>
          <a:noFill/>
        </p:spPr>
        <p:txBody>
          <a:bodyPr wrap="square" rtlCol="0">
            <a:spAutoFit/>
          </a:bodyPr>
          <a:lstStyle/>
          <a:p>
            <a:r>
              <a:rPr lang="en-US" sz="2400" dirty="0" smtClean="0"/>
              <a:t>Subject represents the independent abstraction. Observer represents the dependent abstraction. The Subject notifies the Observer objects to update their state.</a:t>
            </a:r>
          </a:p>
        </p:txBody>
      </p:sp>
      <p:pic>
        <p:nvPicPr>
          <p:cNvPr id="7" name="Content Placeholder 6" descr="observer-structure.gif"/>
          <p:cNvPicPr>
            <a:picLocks noGrp="1" noChangeAspect="1"/>
          </p:cNvPicPr>
          <p:nvPr>
            <p:ph idx="1"/>
          </p:nvPr>
        </p:nvPicPr>
        <p:blipFill rotWithShape="1">
          <a:blip r:embed="rId2">
            <a:extLst>
              <a:ext uri="{28A0092B-C50C-407E-A947-70E740481C1C}">
                <a14:useLocalDpi xmlns:a14="http://schemas.microsoft.com/office/drawing/2010/main" val="0"/>
              </a:ext>
            </a:extLst>
          </a:blip>
          <a:srcRect l="455" r="455"/>
          <a:stretch/>
        </p:blipFill>
        <p:spPr>
          <a:xfrm>
            <a:off x="814663" y="3290611"/>
            <a:ext cx="7415835" cy="2744091"/>
          </a:xfrm>
        </p:spPr>
      </p:pic>
      <p:sp>
        <p:nvSpPr>
          <p:cNvPr id="6" name="TextBox 5"/>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dirty="0" smtClean="0">
                <a:ea typeface="Wingdings"/>
                <a:cs typeface="Arial"/>
                <a:sym typeface="Wingdings"/>
              </a:rPr>
              <a:t>Problem – </a:t>
            </a:r>
            <a:r>
              <a:rPr lang="en-US" b="1" dirty="0" smtClean="0">
                <a:ea typeface="Wingdings"/>
                <a:cs typeface="Arial"/>
                <a:sym typeface="Wingdings"/>
              </a:rPr>
              <a:t>Solution</a:t>
            </a:r>
            <a:r>
              <a:rPr lang="en-US" dirty="0" smtClean="0">
                <a:ea typeface="Wingdings"/>
                <a:cs typeface="Arial"/>
                <a:sym typeface="Wingdings"/>
              </a:rPr>
              <a:t> - Consequences</a:t>
            </a:r>
            <a:endParaRPr lang="en-US" dirty="0"/>
          </a:p>
        </p:txBody>
      </p:sp>
      <p:sp>
        <p:nvSpPr>
          <p:cNvPr id="9" name="TextBox 8"/>
          <p:cNvSpPr txBox="1"/>
          <p:nvPr/>
        </p:nvSpPr>
        <p:spPr>
          <a:xfrm>
            <a:off x="7817262" y="6143179"/>
            <a:ext cx="1326738" cy="430887"/>
          </a:xfrm>
          <a:prstGeom prst="rect">
            <a:avLst/>
          </a:prstGeom>
          <a:noFill/>
        </p:spPr>
        <p:txBody>
          <a:bodyPr wrap="square" rtlCol="0">
            <a:spAutoFit/>
          </a:bodyPr>
          <a:lstStyle/>
          <a:p>
            <a:r>
              <a:rPr lang="en-US" sz="2200" dirty="0" smtClean="0"/>
              <a:t>8/12</a:t>
            </a:r>
            <a:endParaRPr lang="en-US" sz="2200" dirty="0"/>
          </a:p>
        </p:txBody>
      </p:sp>
    </p:spTree>
    <p:extLst>
      <p:ext uri="{BB962C8B-B14F-4D97-AF65-F5344CB8AC3E}">
        <p14:creationId xmlns:p14="http://schemas.microsoft.com/office/powerpoint/2010/main" val="84096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Demonstration</a:t>
            </a:r>
            <a:endParaRPr lang="en-US" dirty="0"/>
          </a:p>
        </p:txBody>
      </p:sp>
      <p:pic>
        <p:nvPicPr>
          <p:cNvPr id="6" name="Content Placeholder 5" descr="Screen shot 2011-02-07 at 2.00.5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19" r="44648"/>
          <a:stretch/>
        </p:blipFill>
        <p:spPr>
          <a:xfrm>
            <a:off x="1140080" y="1478818"/>
            <a:ext cx="6888700" cy="4876800"/>
          </a:xfrm>
        </p:spPr>
      </p:pic>
      <p:sp>
        <p:nvSpPr>
          <p:cNvPr id="4" name="TextBox 3"/>
          <p:cNvSpPr txBox="1"/>
          <p:nvPr/>
        </p:nvSpPr>
        <p:spPr>
          <a:xfrm>
            <a:off x="0" y="6327845"/>
            <a:ext cx="9144000" cy="369332"/>
          </a:xfrm>
          <a:prstGeom prst="rect">
            <a:avLst/>
          </a:prstGeom>
          <a:noFill/>
        </p:spPr>
        <p:txBody>
          <a:bodyPr wrap="square" rtlCol="0">
            <a:spAutoFit/>
          </a:bodyPr>
          <a:lstStyle/>
          <a:p>
            <a:pPr algn="ctr"/>
            <a:r>
              <a:rPr lang="en-US" dirty="0" smtClean="0">
                <a:latin typeface="Arial "/>
                <a:ea typeface="Wingdings"/>
                <a:cs typeface="Arial "/>
                <a:sym typeface="Wingdings"/>
              </a:rPr>
              <a:t>Intro - </a:t>
            </a:r>
            <a:r>
              <a:rPr lang="en-US" dirty="0" smtClean="0">
                <a:latin typeface="Arial"/>
                <a:ea typeface="Wingdings"/>
                <a:cs typeface="Arial"/>
                <a:sym typeface="Wingdings"/>
              </a:rPr>
              <a:t>Pattern – </a:t>
            </a:r>
            <a:r>
              <a:rPr lang="en-US" dirty="0" smtClean="0">
                <a:ea typeface="Wingdings"/>
                <a:cs typeface="Arial"/>
                <a:sym typeface="Wingdings"/>
              </a:rPr>
              <a:t>Problem – </a:t>
            </a:r>
            <a:r>
              <a:rPr lang="en-US" b="1" dirty="0" smtClean="0">
                <a:ea typeface="Wingdings"/>
                <a:cs typeface="Arial"/>
                <a:sym typeface="Wingdings"/>
              </a:rPr>
              <a:t>Solution</a:t>
            </a:r>
            <a:r>
              <a:rPr lang="en-US" dirty="0" smtClean="0">
                <a:ea typeface="Wingdings"/>
                <a:cs typeface="Arial"/>
                <a:sym typeface="Wingdings"/>
              </a:rPr>
              <a:t> - Consequences</a:t>
            </a:r>
            <a:endParaRPr lang="en-US" dirty="0"/>
          </a:p>
        </p:txBody>
      </p:sp>
      <p:sp>
        <p:nvSpPr>
          <p:cNvPr id="7" name="TextBox 6"/>
          <p:cNvSpPr txBox="1"/>
          <p:nvPr/>
        </p:nvSpPr>
        <p:spPr>
          <a:xfrm>
            <a:off x="7817262" y="6143179"/>
            <a:ext cx="1326738" cy="430887"/>
          </a:xfrm>
          <a:prstGeom prst="rect">
            <a:avLst/>
          </a:prstGeom>
          <a:noFill/>
        </p:spPr>
        <p:txBody>
          <a:bodyPr wrap="square" rtlCol="0">
            <a:spAutoFit/>
          </a:bodyPr>
          <a:lstStyle/>
          <a:p>
            <a:r>
              <a:rPr lang="en-US" sz="2200" dirty="0" smtClean="0"/>
              <a:t>9/12</a:t>
            </a:r>
            <a:endParaRPr lang="en-US" sz="2200" dirty="0"/>
          </a:p>
        </p:txBody>
      </p:sp>
    </p:spTree>
    <p:extLst>
      <p:ext uri="{BB962C8B-B14F-4D97-AF65-F5344CB8AC3E}">
        <p14:creationId xmlns:p14="http://schemas.microsoft.com/office/powerpoint/2010/main" val="3539293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622</TotalTime>
  <Words>888</Words>
  <Application>Microsoft Macintosh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The Observer Pattern</vt:lpstr>
      <vt:lpstr>The Four Elements of a Design Patterns</vt:lpstr>
      <vt:lpstr>A Decoupling Pattern</vt:lpstr>
      <vt:lpstr>Automatic Notification Handling</vt:lpstr>
      <vt:lpstr>Requirements Always Change</vt:lpstr>
      <vt:lpstr>Common Motivation</vt:lpstr>
      <vt:lpstr>Four Participants of the Observer</vt:lpstr>
      <vt:lpstr>The Observer Pattern Implementation</vt:lpstr>
      <vt:lpstr>Code Demonstration</vt:lpstr>
      <vt:lpstr>Benefits and Liabilities</vt:lpstr>
      <vt:lpstr>Alternatives to the Observer Pattern</vt:lpstr>
      <vt:lpstr>Bibliography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Observer Pattern</dc:title>
  <dc:creator>Mark</dc:creator>
  <cp:lastModifiedBy>Mark</cp:lastModifiedBy>
  <cp:revision>291</cp:revision>
  <dcterms:created xsi:type="dcterms:W3CDTF">2011-02-07T02:39:12Z</dcterms:created>
  <dcterms:modified xsi:type="dcterms:W3CDTF">2011-02-07T22:11:34Z</dcterms:modified>
</cp:coreProperties>
</file>