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8" r:id="rId1"/>
  </p:sldMasterIdLst>
  <p:notesMasterIdLst>
    <p:notesMasterId r:id="rId14"/>
  </p:notesMasterIdLst>
  <p:sldIdLst>
    <p:sldId id="256" r:id="rId2"/>
    <p:sldId id="257" r:id="rId3"/>
    <p:sldId id="259" r:id="rId4"/>
    <p:sldId id="258" r:id="rId5"/>
    <p:sldId id="261" r:id="rId6"/>
    <p:sldId id="262" r:id="rId7"/>
    <p:sldId id="263" r:id="rId8"/>
    <p:sldId id="264" r:id="rId9"/>
    <p:sldId id="265"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4"/>
    <p:restoredTop sz="93103"/>
  </p:normalViewPr>
  <p:slideViewPr>
    <p:cSldViewPr snapToGrid="0" snapToObjects="1">
      <p:cViewPr varScale="1">
        <p:scale>
          <a:sx n="102" d="100"/>
          <a:sy n="102" d="100"/>
        </p:scale>
        <p:origin x="3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dagumandeleon/Desktop/Capstone%202%20-%20Data.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dagumandeleon/Desktop/Capstone%202%20-%20Data.xls"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dagumandeleon/Desktop/Capstone%202%20-%20Data.xls"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dagumandeleon/Desktop/Capstone%202%20-%20Data.xls"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dagumandeleon/Desktop/Capstone%202%20-%20Data.xls"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Annual Fuel Cost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'Engine Size'!$C$3</c:f>
              <c:strCache>
                <c:ptCount val="1"/>
                <c:pt idx="0">
                  <c:v>Sum of Annual Fuel Cost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452-054F-B2BE-08164A9B1B0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452-054F-B2BE-08164A9B1B05}"/>
              </c:ext>
            </c:extLst>
          </c:dPt>
          <c:cat>
            <c:strRef>
              <c:f>'Engine Size'!$A$4:$A$5</c:f>
              <c:strCache>
                <c:ptCount val="2"/>
                <c:pt idx="0">
                  <c:v>Large</c:v>
                </c:pt>
                <c:pt idx="1">
                  <c:v>Small</c:v>
                </c:pt>
              </c:strCache>
            </c:strRef>
          </c:cat>
          <c:val>
            <c:numRef>
              <c:f>'Engine Size'!$C$4:$C$5</c:f>
              <c:numCache>
                <c:formatCode>_(* #,##0.00_);_(* \(#,##0.00\);_(* "-"??_);_(@_)</c:formatCode>
                <c:ptCount val="2"/>
                <c:pt idx="0">
                  <c:v>23574750</c:v>
                </c:pt>
                <c:pt idx="1">
                  <c:v>51533600</c:v>
                </c:pt>
              </c:numCache>
            </c:numRef>
          </c:val>
          <c:extLst>
            <c:ext xmlns:c16="http://schemas.microsoft.com/office/drawing/2014/chart" uri="{C3380CC4-5D6E-409C-BE32-E72D297353CC}">
              <c16:uniqueId val="{00000004-D452-054F-B2BE-08164A9B1B0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'Engine Size'!$B$3</c:f>
              <c:strCache>
                <c:ptCount val="1"/>
                <c:pt idx="0">
                  <c:v>Count</c:v>
                </c:pt>
              </c:strCache>
            </c:strRef>
          </c:tx>
          <c:spPr>
            <a:solidFill>
              <a:schemeClr val="accent1"/>
            </a:solidFill>
            <a:ln>
              <a:noFill/>
            </a:ln>
            <a:effectLst/>
          </c:spPr>
          <c:invertIfNegative val="0"/>
          <c:cat>
            <c:strRef>
              <c:f>'Engine Size'!$A$4:$A$5</c:f>
              <c:strCache>
                <c:ptCount val="2"/>
                <c:pt idx="0">
                  <c:v>Large</c:v>
                </c:pt>
                <c:pt idx="1">
                  <c:v>Small</c:v>
                </c:pt>
              </c:strCache>
            </c:strRef>
          </c:cat>
          <c:val>
            <c:numRef>
              <c:f>'Engine Size'!$B$4:$B$5</c:f>
              <c:numCache>
                <c:formatCode>_(* #,##0_);_(* \(#,##0\);_(* "-"??_);_(@_)</c:formatCode>
                <c:ptCount val="2"/>
                <c:pt idx="0">
                  <c:v>9213</c:v>
                </c:pt>
                <c:pt idx="1">
                  <c:v>28900</c:v>
                </c:pt>
              </c:numCache>
            </c:numRef>
          </c:val>
          <c:extLst>
            <c:ext xmlns:c16="http://schemas.microsoft.com/office/drawing/2014/chart" uri="{C3380CC4-5D6E-409C-BE32-E72D297353CC}">
              <c16:uniqueId val="{00000000-FE95-3746-A604-928ED745C489}"/>
            </c:ext>
          </c:extLst>
        </c:ser>
        <c:dLbls>
          <c:showLegendKey val="0"/>
          <c:showVal val="0"/>
          <c:showCatName val="0"/>
          <c:showSerName val="0"/>
          <c:showPercent val="0"/>
          <c:showBubbleSize val="0"/>
        </c:dLbls>
        <c:gapWidth val="182"/>
        <c:axId val="444027536"/>
        <c:axId val="444029168"/>
      </c:barChart>
      <c:catAx>
        <c:axId val="4440275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4029168"/>
        <c:crosses val="autoZero"/>
        <c:auto val="1"/>
        <c:lblAlgn val="ctr"/>
        <c:lblOffset val="100"/>
        <c:noMultiLvlLbl val="0"/>
      </c:catAx>
      <c:valAx>
        <c:axId val="444029168"/>
        <c:scaling>
          <c:orientation val="minMax"/>
        </c:scaling>
        <c:delete val="0"/>
        <c:axPos val="b"/>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40275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Annual Fuel Cost</a:t>
            </a:r>
          </a:p>
        </c:rich>
      </c:tx>
      <c:layout>
        <c:manualLayout>
          <c:xMode val="edge"/>
          <c:yMode val="edge"/>
          <c:x val="0.38051228463903025"/>
          <c:y val="4.629629629629629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08679126413487"/>
          <c:y val="0.19486111111111112"/>
          <c:w val="0.77967686972634054"/>
          <c:h val="0.72088764946048411"/>
        </c:manualLayout>
      </c:layout>
      <c:barChart>
        <c:barDir val="col"/>
        <c:grouping val="clustered"/>
        <c:varyColors val="0"/>
        <c:ser>
          <c:idx val="0"/>
          <c:order val="0"/>
          <c:tx>
            <c:strRef>
              <c:f>Transmission!$C$3</c:f>
              <c:strCache>
                <c:ptCount val="1"/>
                <c:pt idx="0">
                  <c:v>Sum of Annual Fuel Cost (FT1)</c:v>
                </c:pt>
              </c:strCache>
            </c:strRef>
          </c:tx>
          <c:spPr>
            <a:solidFill>
              <a:schemeClr val="accent1"/>
            </a:solidFill>
            <a:ln>
              <a:noFill/>
            </a:ln>
            <a:effectLst/>
          </c:spPr>
          <c:invertIfNegative val="0"/>
          <c:cat>
            <c:strRef>
              <c:f>Transmission!$A$4:$A$5</c:f>
              <c:strCache>
                <c:ptCount val="2"/>
                <c:pt idx="0">
                  <c:v>M</c:v>
                </c:pt>
                <c:pt idx="1">
                  <c:v>N</c:v>
                </c:pt>
              </c:strCache>
            </c:strRef>
          </c:cat>
          <c:val>
            <c:numRef>
              <c:f>Transmission!$C$4:$C$5</c:f>
              <c:numCache>
                <c:formatCode>_(* #,##0.00_);_(* \(#,##0.00\);_(* "-"??_);_(@_)</c:formatCode>
                <c:ptCount val="2"/>
                <c:pt idx="0">
                  <c:v>23063950</c:v>
                </c:pt>
                <c:pt idx="1">
                  <c:v>52044400</c:v>
                </c:pt>
              </c:numCache>
            </c:numRef>
          </c:val>
          <c:extLst>
            <c:ext xmlns:c16="http://schemas.microsoft.com/office/drawing/2014/chart" uri="{C3380CC4-5D6E-409C-BE32-E72D297353CC}">
              <c16:uniqueId val="{00000000-AE5E-114C-A566-392D0D71AC3D}"/>
            </c:ext>
          </c:extLst>
        </c:ser>
        <c:dLbls>
          <c:showLegendKey val="0"/>
          <c:showVal val="0"/>
          <c:showCatName val="0"/>
          <c:showSerName val="0"/>
          <c:showPercent val="0"/>
          <c:showBubbleSize val="0"/>
        </c:dLbls>
        <c:gapWidth val="219"/>
        <c:overlap val="-27"/>
        <c:axId val="773333584"/>
        <c:axId val="773335216"/>
      </c:barChart>
      <c:catAx>
        <c:axId val="77333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3335216"/>
        <c:crosses val="autoZero"/>
        <c:auto val="1"/>
        <c:lblAlgn val="ctr"/>
        <c:lblOffset val="100"/>
        <c:noMultiLvlLbl val="0"/>
      </c:catAx>
      <c:valAx>
        <c:axId val="773335216"/>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33335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Count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Transmission!$B$3</c:f>
              <c:strCache>
                <c:ptCount val="1"/>
                <c:pt idx="0">
                  <c:v>Count of Vehicle ID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F39-8049-8E1B-712FB55C4FD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F39-8049-8E1B-712FB55C4FDC}"/>
              </c:ext>
            </c:extLst>
          </c:dPt>
          <c:cat>
            <c:strRef>
              <c:f>Transmission!$A$4:$A$5</c:f>
              <c:strCache>
                <c:ptCount val="2"/>
                <c:pt idx="0">
                  <c:v>M</c:v>
                </c:pt>
                <c:pt idx="1">
                  <c:v>N</c:v>
                </c:pt>
              </c:strCache>
            </c:strRef>
          </c:cat>
          <c:val>
            <c:numRef>
              <c:f>Transmission!$B$4:$B$5</c:f>
              <c:numCache>
                <c:formatCode>_(* #,##0_);_(* \(#,##0\);_(* "-"??_);_(@_)</c:formatCode>
                <c:ptCount val="2"/>
                <c:pt idx="0">
                  <c:v>12425</c:v>
                </c:pt>
                <c:pt idx="1">
                  <c:v>25688</c:v>
                </c:pt>
              </c:numCache>
            </c:numRef>
          </c:val>
          <c:extLst>
            <c:ext xmlns:c16="http://schemas.microsoft.com/office/drawing/2014/chart" uri="{C3380CC4-5D6E-409C-BE32-E72D297353CC}">
              <c16:uniqueId val="{00000004-5F39-8049-8E1B-712FB55C4FD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'New vs Old'!$C$3</c:f>
              <c:strCache>
                <c:ptCount val="1"/>
                <c:pt idx="0">
                  <c:v>Annual Fuel Cost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B01-014E-A8F3-F67B1B34FC8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B01-014E-A8F3-F67B1B34FC83}"/>
              </c:ext>
            </c:extLst>
          </c:dPt>
          <c:cat>
            <c:strRef>
              <c:f>'New vs Old'!$A$4:$A$5</c:f>
              <c:strCache>
                <c:ptCount val="2"/>
                <c:pt idx="0">
                  <c:v>No</c:v>
                </c:pt>
                <c:pt idx="1">
                  <c:v>Yes</c:v>
                </c:pt>
              </c:strCache>
            </c:strRef>
          </c:cat>
          <c:val>
            <c:numRef>
              <c:f>'New vs Old'!$C$4:$C$5</c:f>
              <c:numCache>
                <c:formatCode>_(* #,##0.00_);_(* \(#,##0.00\);_(* "-"??_);_(@_)</c:formatCode>
                <c:ptCount val="2"/>
                <c:pt idx="0">
                  <c:v>35828400</c:v>
                </c:pt>
                <c:pt idx="1">
                  <c:v>39279950</c:v>
                </c:pt>
              </c:numCache>
            </c:numRef>
          </c:val>
          <c:extLst>
            <c:ext xmlns:c16="http://schemas.microsoft.com/office/drawing/2014/chart" uri="{C3380CC4-5D6E-409C-BE32-E72D297353CC}">
              <c16:uniqueId val="{00000004-EB01-014E-A8F3-F67B1B34FC8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B7F3F3-669E-B84C-90CA-4AAAA09F4DD4}" type="datetimeFigureOut">
              <a:rPr lang="en-US" smtClean="0"/>
              <a:t>9/3/20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0C2C0-C2E8-6D43-A95B-F5CC6FF6B53F}" type="slidenum">
              <a:rPr lang="en-US" smtClean="0"/>
              <a:t>‹#›</a:t>
            </a:fld>
            <a:endParaRPr lang="en-US"/>
          </a:p>
        </p:txBody>
      </p:sp>
    </p:spTree>
    <p:extLst>
      <p:ext uri="{BB962C8B-B14F-4D97-AF65-F5344CB8AC3E}">
        <p14:creationId xmlns:p14="http://schemas.microsoft.com/office/powerpoint/2010/main" val="2382844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70C2C0-C2E8-6D43-A95B-F5CC6FF6B53F}" type="slidenum">
              <a:rPr lang="en-US" smtClean="0"/>
              <a:t>7</a:t>
            </a:fld>
            <a:endParaRPr lang="en-US"/>
          </a:p>
        </p:txBody>
      </p:sp>
    </p:spTree>
    <p:extLst>
      <p:ext uri="{BB962C8B-B14F-4D97-AF65-F5344CB8AC3E}">
        <p14:creationId xmlns:p14="http://schemas.microsoft.com/office/powerpoint/2010/main" val="16359182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85104A-8FEE-F140-8AC1-952E562551F8}" type="datetimeFigureOut">
              <a:rPr lang="en-US" smtClean="0"/>
              <a:t>9/3/20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2169D64-5DDD-9648-AC46-97A4755BEE96}" type="slidenum">
              <a:rPr lang="en-US" smtClean="0"/>
              <a:t>‹#›</a:t>
            </a:fld>
            <a:endParaRPr lang="en-US"/>
          </a:p>
        </p:txBody>
      </p:sp>
    </p:spTree>
    <p:extLst>
      <p:ext uri="{BB962C8B-B14F-4D97-AF65-F5344CB8AC3E}">
        <p14:creationId xmlns:p14="http://schemas.microsoft.com/office/powerpoint/2010/main" val="37783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85104A-8FEE-F140-8AC1-952E562551F8}" type="datetimeFigureOut">
              <a:rPr lang="en-US" smtClean="0"/>
              <a:t>9/3/20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2169D64-5DDD-9648-AC46-97A4755BEE96}" type="slidenum">
              <a:rPr lang="en-US" smtClean="0"/>
              <a:t>‹#›</a:t>
            </a:fld>
            <a:endParaRPr lang="en-US"/>
          </a:p>
        </p:txBody>
      </p:sp>
    </p:spTree>
    <p:extLst>
      <p:ext uri="{BB962C8B-B14F-4D97-AF65-F5344CB8AC3E}">
        <p14:creationId xmlns:p14="http://schemas.microsoft.com/office/powerpoint/2010/main" val="637484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85104A-8FEE-F140-8AC1-952E562551F8}" type="datetimeFigureOut">
              <a:rPr lang="en-US" smtClean="0"/>
              <a:t>9/3/20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2169D64-5DDD-9648-AC46-97A4755BEE96}" type="slidenum">
              <a:rPr lang="en-US" smtClean="0"/>
              <a:t>‹#›</a:t>
            </a:fld>
            <a:endParaRPr lang="en-US"/>
          </a:p>
        </p:txBody>
      </p:sp>
    </p:spTree>
    <p:extLst>
      <p:ext uri="{BB962C8B-B14F-4D97-AF65-F5344CB8AC3E}">
        <p14:creationId xmlns:p14="http://schemas.microsoft.com/office/powerpoint/2010/main" val="1259457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85104A-8FEE-F140-8AC1-952E562551F8}" type="datetimeFigureOut">
              <a:rPr lang="en-US" smtClean="0"/>
              <a:t>9/3/20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2169D64-5DDD-9648-AC46-97A4755BEE9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47822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85104A-8FEE-F140-8AC1-952E562551F8}" type="datetimeFigureOut">
              <a:rPr lang="en-US" smtClean="0"/>
              <a:t>9/3/20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2169D64-5DDD-9648-AC46-97A4755BEE96}" type="slidenum">
              <a:rPr lang="en-US" smtClean="0"/>
              <a:t>‹#›</a:t>
            </a:fld>
            <a:endParaRPr lang="en-US"/>
          </a:p>
        </p:txBody>
      </p:sp>
    </p:spTree>
    <p:extLst>
      <p:ext uri="{BB962C8B-B14F-4D97-AF65-F5344CB8AC3E}">
        <p14:creationId xmlns:p14="http://schemas.microsoft.com/office/powerpoint/2010/main" val="3313150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85104A-8FEE-F140-8AC1-952E562551F8}" type="datetimeFigureOut">
              <a:rPr lang="en-US" smtClean="0"/>
              <a:t>9/3/20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69D64-5DDD-9648-AC46-97A4755BEE96}" type="slidenum">
              <a:rPr lang="en-US" smtClean="0"/>
              <a:t>‹#›</a:t>
            </a:fld>
            <a:endParaRPr lang="en-US"/>
          </a:p>
        </p:txBody>
      </p:sp>
    </p:spTree>
    <p:extLst>
      <p:ext uri="{BB962C8B-B14F-4D97-AF65-F5344CB8AC3E}">
        <p14:creationId xmlns:p14="http://schemas.microsoft.com/office/powerpoint/2010/main" val="2114289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85104A-8FEE-F140-8AC1-952E562551F8}" type="datetimeFigureOut">
              <a:rPr lang="en-US" smtClean="0"/>
              <a:t>9/3/20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69D64-5DDD-9648-AC46-97A4755BEE96}" type="slidenum">
              <a:rPr lang="en-US" smtClean="0"/>
              <a:t>‹#›</a:t>
            </a:fld>
            <a:endParaRPr lang="en-US"/>
          </a:p>
        </p:txBody>
      </p:sp>
    </p:spTree>
    <p:extLst>
      <p:ext uri="{BB962C8B-B14F-4D97-AF65-F5344CB8AC3E}">
        <p14:creationId xmlns:p14="http://schemas.microsoft.com/office/powerpoint/2010/main" val="1661627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5104A-8FEE-F140-8AC1-952E562551F8}" type="datetimeFigureOut">
              <a:rPr lang="en-US" smtClean="0"/>
              <a:t>9/3/20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69D64-5DDD-9648-AC46-97A4755BEE96}" type="slidenum">
              <a:rPr lang="en-US" smtClean="0"/>
              <a:t>‹#›</a:t>
            </a:fld>
            <a:endParaRPr lang="en-US"/>
          </a:p>
        </p:txBody>
      </p:sp>
    </p:spTree>
    <p:extLst>
      <p:ext uri="{BB962C8B-B14F-4D97-AF65-F5344CB8AC3E}">
        <p14:creationId xmlns:p14="http://schemas.microsoft.com/office/powerpoint/2010/main" val="2327752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C85104A-8FEE-F140-8AC1-952E562551F8}" type="datetimeFigureOut">
              <a:rPr lang="en-US" smtClean="0"/>
              <a:t>9/3/20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2169D64-5DDD-9648-AC46-97A4755BEE96}" type="slidenum">
              <a:rPr lang="en-US" smtClean="0"/>
              <a:t>‹#›</a:t>
            </a:fld>
            <a:endParaRPr lang="en-US"/>
          </a:p>
        </p:txBody>
      </p:sp>
    </p:spTree>
    <p:extLst>
      <p:ext uri="{BB962C8B-B14F-4D97-AF65-F5344CB8AC3E}">
        <p14:creationId xmlns:p14="http://schemas.microsoft.com/office/powerpoint/2010/main" val="366447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5104A-8FEE-F140-8AC1-952E562551F8}" type="datetimeFigureOut">
              <a:rPr lang="en-US" smtClean="0"/>
              <a:t>9/3/20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69D64-5DDD-9648-AC46-97A4755BEE96}" type="slidenum">
              <a:rPr lang="en-US" smtClean="0"/>
              <a:t>‹#›</a:t>
            </a:fld>
            <a:endParaRPr lang="en-US"/>
          </a:p>
        </p:txBody>
      </p:sp>
    </p:spTree>
    <p:extLst>
      <p:ext uri="{BB962C8B-B14F-4D97-AF65-F5344CB8AC3E}">
        <p14:creationId xmlns:p14="http://schemas.microsoft.com/office/powerpoint/2010/main" val="370621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5104A-8FEE-F140-8AC1-952E562551F8}" type="datetimeFigureOut">
              <a:rPr lang="en-US" smtClean="0"/>
              <a:t>9/3/20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2169D64-5DDD-9648-AC46-97A4755BEE96}" type="slidenum">
              <a:rPr lang="en-US" smtClean="0"/>
              <a:t>‹#›</a:t>
            </a:fld>
            <a:endParaRPr lang="en-US"/>
          </a:p>
        </p:txBody>
      </p:sp>
    </p:spTree>
    <p:extLst>
      <p:ext uri="{BB962C8B-B14F-4D97-AF65-F5344CB8AC3E}">
        <p14:creationId xmlns:p14="http://schemas.microsoft.com/office/powerpoint/2010/main" val="154069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85104A-8FEE-F140-8AC1-952E562551F8}" type="datetimeFigureOut">
              <a:rPr lang="en-US" smtClean="0"/>
              <a:t>9/3/20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69D64-5DDD-9648-AC46-97A4755BEE96}" type="slidenum">
              <a:rPr lang="en-US" smtClean="0"/>
              <a:t>‹#›</a:t>
            </a:fld>
            <a:endParaRPr lang="en-US"/>
          </a:p>
        </p:txBody>
      </p:sp>
    </p:spTree>
    <p:extLst>
      <p:ext uri="{BB962C8B-B14F-4D97-AF65-F5344CB8AC3E}">
        <p14:creationId xmlns:p14="http://schemas.microsoft.com/office/powerpoint/2010/main" val="4128522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85104A-8FEE-F140-8AC1-952E562551F8}" type="datetimeFigureOut">
              <a:rPr lang="en-US" smtClean="0"/>
              <a:t>9/3/20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69D64-5DDD-9648-AC46-97A4755BEE96}" type="slidenum">
              <a:rPr lang="en-US" smtClean="0"/>
              <a:t>‹#›</a:t>
            </a:fld>
            <a:endParaRPr lang="en-US"/>
          </a:p>
        </p:txBody>
      </p:sp>
    </p:spTree>
    <p:extLst>
      <p:ext uri="{BB962C8B-B14F-4D97-AF65-F5344CB8AC3E}">
        <p14:creationId xmlns:p14="http://schemas.microsoft.com/office/powerpoint/2010/main" val="75372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85104A-8FEE-F140-8AC1-952E562551F8}" type="datetimeFigureOut">
              <a:rPr lang="en-US" smtClean="0"/>
              <a:t>9/3/20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69D64-5DDD-9648-AC46-97A4755BEE96}" type="slidenum">
              <a:rPr lang="en-US" smtClean="0"/>
              <a:t>‹#›</a:t>
            </a:fld>
            <a:endParaRPr lang="en-US"/>
          </a:p>
        </p:txBody>
      </p:sp>
    </p:spTree>
    <p:extLst>
      <p:ext uri="{BB962C8B-B14F-4D97-AF65-F5344CB8AC3E}">
        <p14:creationId xmlns:p14="http://schemas.microsoft.com/office/powerpoint/2010/main" val="145731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C85104A-8FEE-F140-8AC1-952E562551F8}" type="datetimeFigureOut">
              <a:rPr lang="en-US" smtClean="0"/>
              <a:t>9/3/20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69D64-5DDD-9648-AC46-97A4755BEE96}" type="slidenum">
              <a:rPr lang="en-US" smtClean="0"/>
              <a:t>‹#›</a:t>
            </a:fld>
            <a:endParaRPr lang="en-US"/>
          </a:p>
        </p:txBody>
      </p:sp>
    </p:spTree>
    <p:extLst>
      <p:ext uri="{BB962C8B-B14F-4D97-AF65-F5344CB8AC3E}">
        <p14:creationId xmlns:p14="http://schemas.microsoft.com/office/powerpoint/2010/main" val="148570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85104A-8FEE-F140-8AC1-952E562551F8}" type="datetimeFigureOut">
              <a:rPr lang="en-US" smtClean="0"/>
              <a:t>9/3/20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69D64-5DDD-9648-AC46-97A4755BEE96}" type="slidenum">
              <a:rPr lang="en-US" smtClean="0"/>
              <a:t>‹#›</a:t>
            </a:fld>
            <a:endParaRPr lang="en-US"/>
          </a:p>
        </p:txBody>
      </p:sp>
    </p:spTree>
    <p:extLst>
      <p:ext uri="{BB962C8B-B14F-4D97-AF65-F5344CB8AC3E}">
        <p14:creationId xmlns:p14="http://schemas.microsoft.com/office/powerpoint/2010/main" val="2654596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85104A-8FEE-F140-8AC1-952E562551F8}" type="datetimeFigureOut">
              <a:rPr lang="en-US" smtClean="0"/>
              <a:t>9/3/20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69D64-5DDD-9648-AC46-97A4755BEE96}" type="slidenum">
              <a:rPr lang="en-US" smtClean="0"/>
              <a:t>‹#›</a:t>
            </a:fld>
            <a:endParaRPr lang="en-US"/>
          </a:p>
        </p:txBody>
      </p:sp>
    </p:spTree>
    <p:extLst>
      <p:ext uri="{BB962C8B-B14F-4D97-AF65-F5344CB8AC3E}">
        <p14:creationId xmlns:p14="http://schemas.microsoft.com/office/powerpoint/2010/main" val="131109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85104A-8FEE-F140-8AC1-952E562551F8}" type="datetimeFigureOut">
              <a:rPr lang="en-US" smtClean="0"/>
              <a:t>9/3/20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2169D64-5DDD-9648-AC46-97A4755BEE96}" type="slidenum">
              <a:rPr lang="en-US" smtClean="0"/>
              <a:t>‹#›</a:t>
            </a:fld>
            <a:endParaRPr lang="en-US"/>
          </a:p>
        </p:txBody>
      </p:sp>
    </p:spTree>
    <p:extLst>
      <p:ext uri="{BB962C8B-B14F-4D97-AF65-F5344CB8AC3E}">
        <p14:creationId xmlns:p14="http://schemas.microsoft.com/office/powerpoint/2010/main" val="4191772372"/>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5.xml"/><Relationship Id="rId1" Type="http://schemas.openxmlformats.org/officeDocument/2006/relationships/slideLayout" Target="../slideLayouts/slideLayout4.xml"/><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8843-0E97-034F-9D8D-BF59AEF563F0}"/>
              </a:ext>
            </a:extLst>
          </p:cNvPr>
          <p:cNvSpPr>
            <a:spLocks noGrp="1"/>
          </p:cNvSpPr>
          <p:nvPr>
            <p:ph type="ctrTitle"/>
          </p:nvPr>
        </p:nvSpPr>
        <p:spPr>
          <a:xfrm>
            <a:off x="304800" y="1122362"/>
            <a:ext cx="8568267" cy="3706811"/>
          </a:xfrm>
        </p:spPr>
        <p:txBody>
          <a:bodyPr>
            <a:normAutofit/>
          </a:bodyPr>
          <a:lstStyle/>
          <a:p>
            <a:r>
              <a:rPr lang="en-US" dirty="0"/>
              <a:t>Capstone 2: </a:t>
            </a:r>
            <a:br>
              <a:rPr lang="en-US" dirty="0"/>
            </a:br>
            <a:r>
              <a:rPr lang="en-US" dirty="0"/>
              <a:t>Business Research Project –</a:t>
            </a:r>
            <a:br>
              <a:rPr lang="en-US" dirty="0"/>
            </a:br>
            <a:r>
              <a:rPr lang="en-US" dirty="0"/>
              <a:t>Annual Fuel Consumption</a:t>
            </a:r>
            <a:br>
              <a:rPr lang="en-US" dirty="0"/>
            </a:br>
            <a:endParaRPr lang="en-US" dirty="0"/>
          </a:p>
        </p:txBody>
      </p:sp>
      <p:sp>
        <p:nvSpPr>
          <p:cNvPr id="3" name="Subtitle 2">
            <a:extLst>
              <a:ext uri="{FF2B5EF4-FFF2-40B4-BE49-F238E27FC236}">
                <a16:creationId xmlns:a16="http://schemas.microsoft.com/office/drawing/2014/main" id="{8D2ABC81-CEA8-B74B-9949-52F408DB2E25}"/>
              </a:ext>
            </a:extLst>
          </p:cNvPr>
          <p:cNvSpPr>
            <a:spLocks noGrp="1"/>
          </p:cNvSpPr>
          <p:nvPr>
            <p:ph type="subTitle" idx="1"/>
          </p:nvPr>
        </p:nvSpPr>
        <p:spPr>
          <a:xfrm>
            <a:off x="1524000" y="4829174"/>
            <a:ext cx="9144000" cy="428625"/>
          </a:xfrm>
        </p:spPr>
        <p:txBody>
          <a:bodyPr>
            <a:normAutofit/>
          </a:bodyPr>
          <a:lstStyle/>
          <a:p>
            <a:r>
              <a:rPr lang="en-US" dirty="0"/>
              <a:t>Mark De Leon</a:t>
            </a:r>
          </a:p>
        </p:txBody>
      </p:sp>
    </p:spTree>
    <p:extLst>
      <p:ext uri="{BB962C8B-B14F-4D97-AF65-F5344CB8AC3E}">
        <p14:creationId xmlns:p14="http://schemas.microsoft.com/office/powerpoint/2010/main" val="2825008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DEC0-7353-C144-8514-FE90AEFFD0ED}"/>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D713DA61-5400-404F-903C-2DD64E68A8DC}"/>
              </a:ext>
            </a:extLst>
          </p:cNvPr>
          <p:cNvSpPr>
            <a:spLocks noGrp="1"/>
          </p:cNvSpPr>
          <p:nvPr>
            <p:ph idx="1"/>
          </p:nvPr>
        </p:nvSpPr>
        <p:spPr>
          <a:xfrm>
            <a:off x="685801" y="2142067"/>
            <a:ext cx="10131425" cy="4106333"/>
          </a:xfrm>
        </p:spPr>
        <p:txBody>
          <a:bodyPr>
            <a:normAutofit/>
          </a:bodyPr>
          <a:lstStyle/>
          <a:p>
            <a:r>
              <a:rPr lang="en-US" dirty="0"/>
              <a:t>When it come to our three different hypothesis, using the same data set, we can conclude that:</a:t>
            </a:r>
          </a:p>
          <a:p>
            <a:pPr lvl="1"/>
            <a:r>
              <a:rPr lang="en-US" dirty="0"/>
              <a:t>The size of the engine – small or large</a:t>
            </a:r>
          </a:p>
          <a:p>
            <a:pPr lvl="1"/>
            <a:r>
              <a:rPr lang="en-US" dirty="0"/>
              <a:t>The transmission of the vehicle – automatic or manual </a:t>
            </a:r>
          </a:p>
          <a:p>
            <a:pPr lvl="1"/>
            <a:r>
              <a:rPr lang="en-US" dirty="0"/>
              <a:t>The year of the vehicle – old or new</a:t>
            </a:r>
          </a:p>
          <a:p>
            <a:endParaRPr lang="en-US" dirty="0"/>
          </a:p>
          <a:p>
            <a:r>
              <a:rPr lang="en-US" dirty="0"/>
              <a:t>that there is </a:t>
            </a:r>
            <a:r>
              <a:rPr lang="en-US" dirty="0">
                <a:solidFill>
                  <a:schemeClr val="bg1"/>
                </a:solidFill>
              </a:rPr>
              <a:t>no deciding factor </a:t>
            </a:r>
            <a:r>
              <a:rPr lang="en-US" dirty="0"/>
              <a:t>when it comes to having better Annual Fuel Cost between vehicles.</a:t>
            </a:r>
          </a:p>
          <a:p>
            <a:pPr marL="0" indent="0">
              <a:buNone/>
            </a:pPr>
            <a:endParaRPr lang="en-US" dirty="0"/>
          </a:p>
        </p:txBody>
      </p:sp>
      <p:pic>
        <p:nvPicPr>
          <p:cNvPr id="6" name="Graphic 5" descr="Venn diagram">
            <a:extLst>
              <a:ext uri="{FF2B5EF4-FFF2-40B4-BE49-F238E27FC236}">
                <a16:creationId xmlns:a16="http://schemas.microsoft.com/office/drawing/2014/main" id="{6A6CA480-D546-4A4D-B8F3-B69675F719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35760" y="836497"/>
            <a:ext cx="914400" cy="914400"/>
          </a:xfrm>
          <a:prstGeom prst="rect">
            <a:avLst/>
          </a:prstGeom>
        </p:spPr>
      </p:pic>
    </p:spTree>
    <p:extLst>
      <p:ext uri="{BB962C8B-B14F-4D97-AF65-F5344CB8AC3E}">
        <p14:creationId xmlns:p14="http://schemas.microsoft.com/office/powerpoint/2010/main" val="4178095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CDE2B-2C7C-CF45-82FF-9E0A4E9968DF}"/>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CA5FB3B8-8835-934C-91F3-3D5793712284}"/>
              </a:ext>
            </a:extLst>
          </p:cNvPr>
          <p:cNvSpPr>
            <a:spLocks noGrp="1"/>
          </p:cNvSpPr>
          <p:nvPr>
            <p:ph idx="1"/>
          </p:nvPr>
        </p:nvSpPr>
        <p:spPr/>
        <p:txBody>
          <a:bodyPr>
            <a:normAutofit fontScale="85000" lnSpcReduction="10000"/>
          </a:bodyPr>
          <a:lstStyle/>
          <a:p>
            <a:pPr marL="0" indent="0">
              <a:buNone/>
            </a:pPr>
            <a:r>
              <a:rPr lang="en-US" dirty="0"/>
              <a:t>Our company provides unbiased statistics, research, and results, to our viewers, but it is still up to the customer to decide.</a:t>
            </a:r>
          </a:p>
          <a:p>
            <a:pPr marL="0" indent="0">
              <a:buNone/>
            </a:pPr>
            <a:endParaRPr lang="en-US" dirty="0"/>
          </a:p>
          <a:p>
            <a:pPr marL="0" indent="0">
              <a:buNone/>
            </a:pPr>
            <a:r>
              <a:rPr lang="en-US" dirty="0"/>
              <a:t>We should recommend to our viewers that buying a vehicle is a large financial investment.  That they should do their own due diligence and research based on their own personal wants and needs; because at the end of the day, they will be the one who will be driving this vehicle around.</a:t>
            </a:r>
          </a:p>
          <a:p>
            <a:pPr marL="0" indent="0">
              <a:buNone/>
            </a:pPr>
            <a:endParaRPr lang="en-US" dirty="0"/>
          </a:p>
          <a:p>
            <a:pPr marL="0" indent="0">
              <a:buNone/>
            </a:pPr>
            <a:r>
              <a:rPr lang="en-US" dirty="0"/>
              <a:t>When it comes to fuel cost – what does one strive for, for a vehicle to be the most efficient.  It all depends on the driver, how they drive, how long they drive, and where they drive.  These factors are characteristics of each individual driver that determines the most fuel cost effective.</a:t>
            </a:r>
          </a:p>
          <a:p>
            <a:pPr marL="0" indent="0">
              <a:buNone/>
            </a:pPr>
            <a:endParaRPr lang="en-US" dirty="0"/>
          </a:p>
          <a:p>
            <a:endParaRPr lang="en-US" dirty="0"/>
          </a:p>
        </p:txBody>
      </p:sp>
      <p:pic>
        <p:nvPicPr>
          <p:cNvPr id="5" name="Graphic 4" descr="Trophy">
            <a:extLst>
              <a:ext uri="{FF2B5EF4-FFF2-40B4-BE49-F238E27FC236}">
                <a16:creationId xmlns:a16="http://schemas.microsoft.com/office/drawing/2014/main" id="{7075A9D4-7AFB-164B-996F-A24B67EA20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22000" y="919766"/>
            <a:ext cx="914400" cy="914400"/>
          </a:xfrm>
          <a:prstGeom prst="rect">
            <a:avLst/>
          </a:prstGeom>
        </p:spPr>
      </p:pic>
    </p:spTree>
    <p:extLst>
      <p:ext uri="{BB962C8B-B14F-4D97-AF65-F5344CB8AC3E}">
        <p14:creationId xmlns:p14="http://schemas.microsoft.com/office/powerpoint/2010/main" val="359876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7F3D6-AF5A-DF49-B21B-DD28987241BC}"/>
              </a:ext>
            </a:extLst>
          </p:cNvPr>
          <p:cNvSpPr>
            <a:spLocks noGrp="1"/>
          </p:cNvSpPr>
          <p:nvPr>
            <p:ph type="title"/>
          </p:nvPr>
        </p:nvSpPr>
        <p:spPr/>
        <p:txBody>
          <a:bodyPr/>
          <a:lstStyle/>
          <a:p>
            <a:r>
              <a:rPr lang="en-US" dirty="0"/>
              <a:t>Any questions?</a:t>
            </a:r>
          </a:p>
        </p:txBody>
      </p:sp>
      <p:pic>
        <p:nvPicPr>
          <p:cNvPr id="4" name="Graphic 3" descr="Radio microphone">
            <a:extLst>
              <a:ext uri="{FF2B5EF4-FFF2-40B4-BE49-F238E27FC236}">
                <a16:creationId xmlns:a16="http://schemas.microsoft.com/office/drawing/2014/main" id="{B0262BE4-C927-B54B-85A4-2BC961B8C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71200" y="836497"/>
            <a:ext cx="914400" cy="914400"/>
          </a:xfrm>
          <a:prstGeom prst="rect">
            <a:avLst/>
          </a:prstGeom>
        </p:spPr>
      </p:pic>
    </p:spTree>
    <p:extLst>
      <p:ext uri="{BB962C8B-B14F-4D97-AF65-F5344CB8AC3E}">
        <p14:creationId xmlns:p14="http://schemas.microsoft.com/office/powerpoint/2010/main" val="990363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30F6-13D5-6749-A382-DFA600A600C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EAAF8A1-78B5-C948-83D2-3464444BB1A2}"/>
              </a:ext>
            </a:extLst>
          </p:cNvPr>
          <p:cNvSpPr>
            <a:spLocks noGrp="1"/>
          </p:cNvSpPr>
          <p:nvPr>
            <p:ph idx="1"/>
          </p:nvPr>
        </p:nvSpPr>
        <p:spPr/>
        <p:txBody>
          <a:bodyPr/>
          <a:lstStyle/>
          <a:p>
            <a:r>
              <a:rPr lang="en-US" dirty="0"/>
              <a:t>As a high-visibility online consumer products review site, we must uphold obligations to provide correct information.  Consumers visit our site solely to get insightful and bias free information so that they can conclude the ability to make truthful decisions.</a:t>
            </a:r>
          </a:p>
          <a:p>
            <a:pPr marL="0" indent="0">
              <a:buNone/>
            </a:pPr>
            <a:endParaRPr lang="en-US" dirty="0"/>
          </a:p>
        </p:txBody>
      </p:sp>
      <p:pic>
        <p:nvPicPr>
          <p:cNvPr id="5" name="Graphic 4" descr="Binoculars">
            <a:extLst>
              <a:ext uri="{FF2B5EF4-FFF2-40B4-BE49-F238E27FC236}">
                <a16:creationId xmlns:a16="http://schemas.microsoft.com/office/drawing/2014/main" id="{F68A5B55-9B84-F94F-9371-BCFEA9C89C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22000" y="836497"/>
            <a:ext cx="914400" cy="914400"/>
          </a:xfrm>
          <a:prstGeom prst="rect">
            <a:avLst/>
          </a:prstGeom>
        </p:spPr>
      </p:pic>
    </p:spTree>
    <p:extLst>
      <p:ext uri="{BB962C8B-B14F-4D97-AF65-F5344CB8AC3E}">
        <p14:creationId xmlns:p14="http://schemas.microsoft.com/office/powerpoint/2010/main" val="132583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9B834-D70F-0C45-A38D-2CDDF8EB764C}"/>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A39BC974-7581-1846-8509-625007B09D0D}"/>
              </a:ext>
            </a:extLst>
          </p:cNvPr>
          <p:cNvSpPr>
            <a:spLocks noGrp="1"/>
          </p:cNvSpPr>
          <p:nvPr>
            <p:ph idx="1"/>
          </p:nvPr>
        </p:nvSpPr>
        <p:spPr/>
        <p:txBody>
          <a:bodyPr/>
          <a:lstStyle/>
          <a:p>
            <a:r>
              <a:rPr lang="en-US" dirty="0"/>
              <a:t>Historically, car manufacturers have been in competition with one another – even to this day.  These manufacturers not only strive to produce the best overall vehicle, but today, a paradigm has shifted where consumers now want a vehicle that is energy efficient, fuel friendly, and great for the environment.</a:t>
            </a:r>
          </a:p>
          <a:p>
            <a:endParaRPr lang="en-US" dirty="0"/>
          </a:p>
          <a:p>
            <a:r>
              <a:rPr lang="en-US" dirty="0"/>
              <a:t>What are these factors? What are consumers looking for specifically?</a:t>
            </a:r>
          </a:p>
        </p:txBody>
      </p:sp>
      <p:pic>
        <p:nvPicPr>
          <p:cNvPr id="5" name="Graphic 4" descr="City">
            <a:extLst>
              <a:ext uri="{FF2B5EF4-FFF2-40B4-BE49-F238E27FC236}">
                <a16:creationId xmlns:a16="http://schemas.microsoft.com/office/drawing/2014/main" id="{878F37CC-3852-E04F-B04D-17B35CF24E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05067" y="836497"/>
            <a:ext cx="914400" cy="914400"/>
          </a:xfrm>
          <a:prstGeom prst="rect">
            <a:avLst/>
          </a:prstGeom>
        </p:spPr>
      </p:pic>
    </p:spTree>
    <p:extLst>
      <p:ext uri="{BB962C8B-B14F-4D97-AF65-F5344CB8AC3E}">
        <p14:creationId xmlns:p14="http://schemas.microsoft.com/office/powerpoint/2010/main" val="1018977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0960-3D6C-D646-AF37-9C93E93AFAC6}"/>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D2C7CE19-4A41-2842-98C7-8C67F092DE01}"/>
              </a:ext>
            </a:extLst>
          </p:cNvPr>
          <p:cNvSpPr>
            <a:spLocks noGrp="1"/>
          </p:cNvSpPr>
          <p:nvPr>
            <p:ph idx="1"/>
          </p:nvPr>
        </p:nvSpPr>
        <p:spPr/>
        <p:txBody>
          <a:bodyPr>
            <a:normAutofit/>
          </a:bodyPr>
          <a:lstStyle/>
          <a:p>
            <a:r>
              <a:rPr lang="en-US" dirty="0"/>
              <a:t>Our focus for this business scenario is regarding</a:t>
            </a:r>
          </a:p>
          <a:p>
            <a:pPr lvl="1"/>
            <a:r>
              <a:rPr lang="en-US" dirty="0"/>
              <a:t>Vehicle Fuel Cost</a:t>
            </a:r>
          </a:p>
          <a:p>
            <a:endParaRPr lang="en-US" dirty="0"/>
          </a:p>
          <a:p>
            <a:r>
              <a:rPr lang="en-US" dirty="0"/>
              <a:t>A few questions that consumers and those doing research would be:</a:t>
            </a:r>
          </a:p>
          <a:p>
            <a:pPr lvl="1"/>
            <a:r>
              <a:rPr lang="en-US" dirty="0"/>
              <a:t>What types of cars are the most fuel efficient? Least?</a:t>
            </a:r>
          </a:p>
          <a:p>
            <a:pPr lvl="1"/>
            <a:r>
              <a:rPr lang="en-US" dirty="0"/>
              <a:t>Does a smaller vehicle mean, less fuel?</a:t>
            </a:r>
          </a:p>
          <a:p>
            <a:pPr lvl="1"/>
            <a:r>
              <a:rPr lang="en-US" dirty="0"/>
              <a:t>Would the type of transmission have any affect on fuel?</a:t>
            </a:r>
          </a:p>
          <a:p>
            <a:pPr lvl="1"/>
            <a:r>
              <a:rPr lang="en-US" dirty="0"/>
              <a:t>Is the evolution of technology play a role?</a:t>
            </a:r>
          </a:p>
        </p:txBody>
      </p:sp>
      <p:pic>
        <p:nvPicPr>
          <p:cNvPr id="9" name="Graphic 8" descr="Car">
            <a:extLst>
              <a:ext uri="{FF2B5EF4-FFF2-40B4-BE49-F238E27FC236}">
                <a16:creationId xmlns:a16="http://schemas.microsoft.com/office/drawing/2014/main" id="{3CAB41F7-B3EE-1D40-B54F-81BBD0CB5B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35945" y="836497"/>
            <a:ext cx="914400" cy="914400"/>
          </a:xfrm>
          <a:prstGeom prst="rect">
            <a:avLst/>
          </a:prstGeom>
        </p:spPr>
      </p:pic>
    </p:spTree>
    <p:extLst>
      <p:ext uri="{BB962C8B-B14F-4D97-AF65-F5344CB8AC3E}">
        <p14:creationId xmlns:p14="http://schemas.microsoft.com/office/powerpoint/2010/main" val="184615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278585-B8DD-D146-B4FB-F747185A7BD2}"/>
              </a:ext>
            </a:extLst>
          </p:cNvPr>
          <p:cNvSpPr>
            <a:spLocks noGrp="1"/>
          </p:cNvSpPr>
          <p:nvPr>
            <p:ph type="title"/>
          </p:nvPr>
        </p:nvSpPr>
        <p:spPr/>
        <p:txBody>
          <a:bodyPr/>
          <a:lstStyle/>
          <a:p>
            <a:r>
              <a:rPr lang="en-US" dirty="0"/>
              <a:t>Hypothesis 1 - Test</a:t>
            </a:r>
          </a:p>
        </p:txBody>
      </p:sp>
      <p:sp>
        <p:nvSpPr>
          <p:cNvPr id="5" name="Content Placeholder 4">
            <a:extLst>
              <a:ext uri="{FF2B5EF4-FFF2-40B4-BE49-F238E27FC236}">
                <a16:creationId xmlns:a16="http://schemas.microsoft.com/office/drawing/2014/main" id="{3EFD86FF-8743-D846-AD50-AB2703D02605}"/>
              </a:ext>
            </a:extLst>
          </p:cNvPr>
          <p:cNvSpPr>
            <a:spLocks noGrp="1"/>
          </p:cNvSpPr>
          <p:nvPr>
            <p:ph sz="half" idx="1"/>
          </p:nvPr>
        </p:nvSpPr>
        <p:spPr/>
        <p:txBody>
          <a:bodyPr>
            <a:normAutofit fontScale="85000" lnSpcReduction="20000"/>
          </a:bodyPr>
          <a:lstStyle/>
          <a:p>
            <a:r>
              <a:rPr lang="en-US" sz="2000" dirty="0"/>
              <a:t>The data set that we will be using is from the “</a:t>
            </a:r>
            <a:r>
              <a:rPr lang="en-US" sz="2000" dirty="0" err="1"/>
              <a:t>epa</a:t>
            </a:r>
            <a:r>
              <a:rPr lang="en-US" sz="2000" dirty="0"/>
              <a:t>-fuel-economy” worksheet</a:t>
            </a:r>
          </a:p>
          <a:p>
            <a:r>
              <a:rPr lang="en-US" sz="2000" dirty="0"/>
              <a:t>This data set, was results from a random group of 38,113 vehicles</a:t>
            </a:r>
          </a:p>
          <a:p>
            <a:pPr lvl="1"/>
            <a:r>
              <a:rPr lang="en-US" sz="2000" dirty="0"/>
              <a:t>From different years, engine size, transmission, etc.</a:t>
            </a:r>
          </a:p>
          <a:p>
            <a:pPr lvl="1"/>
            <a:endParaRPr lang="en-US" sz="2000" dirty="0"/>
          </a:p>
          <a:p>
            <a:r>
              <a:rPr lang="en-US" sz="2000" dirty="0"/>
              <a:t>Let’s take a look at the results</a:t>
            </a:r>
          </a:p>
          <a:p>
            <a:pPr lvl="1"/>
            <a:r>
              <a:rPr lang="en-US" sz="2000" dirty="0"/>
              <a:t>Does it look one sided?</a:t>
            </a:r>
          </a:p>
          <a:p>
            <a:pPr lvl="1"/>
            <a:r>
              <a:rPr lang="en-US" sz="2000" dirty="0"/>
              <a:t>Our research shows that there are twice as many small vehicles than large – making our data look skewed.</a:t>
            </a:r>
          </a:p>
          <a:p>
            <a:pPr lvl="1"/>
            <a:r>
              <a:rPr lang="en-US" sz="2000" dirty="0"/>
              <a:t>However, our test proves that there is no difference in our unequal variances and that the </a:t>
            </a:r>
            <a:r>
              <a:rPr lang="en-US" sz="2000" dirty="0">
                <a:solidFill>
                  <a:schemeClr val="bg1"/>
                </a:solidFill>
              </a:rPr>
              <a:t>results are 50/50</a:t>
            </a:r>
            <a:r>
              <a:rPr lang="en-US" sz="2000" dirty="0"/>
              <a:t>.</a:t>
            </a:r>
          </a:p>
          <a:p>
            <a:pPr marL="457200" lvl="1" indent="0">
              <a:buNone/>
            </a:pPr>
            <a:endParaRPr lang="en-US" dirty="0"/>
          </a:p>
        </p:txBody>
      </p:sp>
      <p:graphicFrame>
        <p:nvGraphicFramePr>
          <p:cNvPr id="7" name="Chart 6">
            <a:extLst>
              <a:ext uri="{FF2B5EF4-FFF2-40B4-BE49-F238E27FC236}">
                <a16:creationId xmlns:a16="http://schemas.microsoft.com/office/drawing/2014/main" id="{4DC7744E-8F0F-7D40-8950-729471847A05}"/>
              </a:ext>
            </a:extLst>
          </p:cNvPr>
          <p:cNvGraphicFramePr>
            <a:graphicFrameLocks/>
          </p:cNvGraphicFramePr>
          <p:nvPr>
            <p:extLst>
              <p:ext uri="{D42A27DB-BD31-4B8C-83A1-F6EECF244321}">
                <p14:modId xmlns:p14="http://schemas.microsoft.com/office/powerpoint/2010/main" val="3907439113"/>
              </p:ext>
            </p:extLst>
          </p:nvPr>
        </p:nvGraphicFramePr>
        <p:xfrm>
          <a:off x="6477000" y="125809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C0F291BD-9711-FE4B-83D9-D38A8F2DB8F3}"/>
              </a:ext>
            </a:extLst>
          </p:cNvPr>
          <p:cNvGraphicFramePr>
            <a:graphicFrameLocks/>
          </p:cNvGraphicFramePr>
          <p:nvPr>
            <p:extLst>
              <p:ext uri="{D42A27DB-BD31-4B8C-83A1-F6EECF244321}">
                <p14:modId xmlns:p14="http://schemas.microsoft.com/office/powerpoint/2010/main" val="488418448"/>
              </p:ext>
            </p:extLst>
          </p:nvPr>
        </p:nvGraphicFramePr>
        <p:xfrm>
          <a:off x="6629400" y="4001294"/>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3" name="Graphic 2" descr="Gears">
            <a:extLst>
              <a:ext uri="{FF2B5EF4-FFF2-40B4-BE49-F238E27FC236}">
                <a16:creationId xmlns:a16="http://schemas.microsoft.com/office/drawing/2014/main" id="{4B629705-C121-134A-B3FC-872C84B190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35304" y="836497"/>
            <a:ext cx="914400" cy="914400"/>
          </a:xfrm>
          <a:prstGeom prst="rect">
            <a:avLst/>
          </a:prstGeom>
        </p:spPr>
      </p:pic>
    </p:spTree>
    <p:extLst>
      <p:ext uri="{BB962C8B-B14F-4D97-AF65-F5344CB8AC3E}">
        <p14:creationId xmlns:p14="http://schemas.microsoft.com/office/powerpoint/2010/main" val="2949244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94DC-8D57-574D-84DD-12F4F160F44C}"/>
              </a:ext>
            </a:extLst>
          </p:cNvPr>
          <p:cNvSpPr>
            <a:spLocks noGrp="1"/>
          </p:cNvSpPr>
          <p:nvPr>
            <p:ph type="title"/>
          </p:nvPr>
        </p:nvSpPr>
        <p:spPr/>
        <p:txBody>
          <a:bodyPr/>
          <a:lstStyle/>
          <a:p>
            <a:r>
              <a:rPr lang="en-US" dirty="0"/>
              <a:t>Hypothesis - 2</a:t>
            </a:r>
          </a:p>
        </p:txBody>
      </p:sp>
      <p:sp>
        <p:nvSpPr>
          <p:cNvPr id="5" name="Content Placeholder 4">
            <a:extLst>
              <a:ext uri="{FF2B5EF4-FFF2-40B4-BE49-F238E27FC236}">
                <a16:creationId xmlns:a16="http://schemas.microsoft.com/office/drawing/2014/main" id="{7B89BBEB-EFC5-964B-A1C1-CCE8A6DB02B3}"/>
              </a:ext>
            </a:extLst>
          </p:cNvPr>
          <p:cNvSpPr>
            <a:spLocks noGrp="1"/>
          </p:cNvSpPr>
          <p:nvPr>
            <p:ph idx="1"/>
          </p:nvPr>
        </p:nvSpPr>
        <p:spPr/>
        <p:txBody>
          <a:bodyPr/>
          <a:lstStyle/>
          <a:p>
            <a:r>
              <a:rPr lang="en-US" dirty="0"/>
              <a:t>Are vehicles with manual transmission more fuel efficient?</a:t>
            </a:r>
          </a:p>
          <a:p>
            <a:r>
              <a:rPr lang="en-US" dirty="0"/>
              <a:t>For the purpose of this test, we will create two groups:</a:t>
            </a:r>
          </a:p>
          <a:p>
            <a:pPr lvl="1"/>
            <a:r>
              <a:rPr lang="en-US" dirty="0"/>
              <a:t>Automatic Transmission</a:t>
            </a:r>
          </a:p>
          <a:p>
            <a:pPr lvl="1"/>
            <a:r>
              <a:rPr lang="en-US" dirty="0"/>
              <a:t>Manual Transmission</a:t>
            </a:r>
          </a:p>
        </p:txBody>
      </p:sp>
      <p:pic>
        <p:nvPicPr>
          <p:cNvPr id="7" name="Graphic 6" descr="Single gear">
            <a:extLst>
              <a:ext uri="{FF2B5EF4-FFF2-40B4-BE49-F238E27FC236}">
                <a16:creationId xmlns:a16="http://schemas.microsoft.com/office/drawing/2014/main" id="{C27DC381-A4A9-B948-BCAF-C5134541EC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88133" y="836497"/>
            <a:ext cx="914400" cy="914400"/>
          </a:xfrm>
          <a:prstGeom prst="rect">
            <a:avLst/>
          </a:prstGeom>
        </p:spPr>
      </p:pic>
    </p:spTree>
    <p:extLst>
      <p:ext uri="{BB962C8B-B14F-4D97-AF65-F5344CB8AC3E}">
        <p14:creationId xmlns:p14="http://schemas.microsoft.com/office/powerpoint/2010/main" val="39224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BBFE-F482-2446-99D6-0E89D891D837}"/>
              </a:ext>
            </a:extLst>
          </p:cNvPr>
          <p:cNvSpPr>
            <a:spLocks noGrp="1"/>
          </p:cNvSpPr>
          <p:nvPr>
            <p:ph type="title"/>
          </p:nvPr>
        </p:nvSpPr>
        <p:spPr/>
        <p:txBody>
          <a:bodyPr/>
          <a:lstStyle/>
          <a:p>
            <a:r>
              <a:rPr lang="en-US" dirty="0"/>
              <a:t>Hypothesis 2 - Test</a:t>
            </a:r>
          </a:p>
        </p:txBody>
      </p:sp>
      <p:graphicFrame>
        <p:nvGraphicFramePr>
          <p:cNvPr id="5" name="Content Placeholder 4">
            <a:extLst>
              <a:ext uri="{FF2B5EF4-FFF2-40B4-BE49-F238E27FC236}">
                <a16:creationId xmlns:a16="http://schemas.microsoft.com/office/drawing/2014/main" id="{C31700B9-7F17-AD4F-BB93-DE47F83AC570}"/>
              </a:ext>
            </a:extLst>
          </p:cNvPr>
          <p:cNvGraphicFramePr>
            <a:graphicFrameLocks noGrp="1"/>
          </p:cNvGraphicFramePr>
          <p:nvPr>
            <p:ph sz="half" idx="1"/>
            <p:extLst>
              <p:ext uri="{D42A27DB-BD31-4B8C-83A1-F6EECF244321}">
                <p14:modId xmlns:p14="http://schemas.microsoft.com/office/powerpoint/2010/main" val="2307080464"/>
              </p:ext>
            </p:extLst>
          </p:nvPr>
        </p:nvGraphicFramePr>
        <p:xfrm>
          <a:off x="624037" y="1568670"/>
          <a:ext cx="4742793"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 name="Content Placeholder 3">
            <a:extLst>
              <a:ext uri="{FF2B5EF4-FFF2-40B4-BE49-F238E27FC236}">
                <a16:creationId xmlns:a16="http://schemas.microsoft.com/office/drawing/2014/main" id="{50941F4B-6455-A045-967C-36134028A88E}"/>
              </a:ext>
            </a:extLst>
          </p:cNvPr>
          <p:cNvSpPr>
            <a:spLocks noGrp="1"/>
          </p:cNvSpPr>
          <p:nvPr>
            <p:ph sz="half" idx="2"/>
          </p:nvPr>
        </p:nvSpPr>
        <p:spPr/>
        <p:txBody>
          <a:bodyPr>
            <a:normAutofit fontScale="85000" lnSpcReduction="20000"/>
          </a:bodyPr>
          <a:lstStyle/>
          <a:p>
            <a:r>
              <a:rPr lang="en-US" sz="2000" dirty="0"/>
              <a:t>Déjà vu?</a:t>
            </a:r>
          </a:p>
          <a:p>
            <a:pPr marL="0" indent="0">
              <a:buNone/>
            </a:pPr>
            <a:endParaRPr lang="en-US" sz="2000" dirty="0"/>
          </a:p>
          <a:p>
            <a:r>
              <a:rPr lang="en-US" sz="2000" dirty="0"/>
              <a:t>With the same data set, we see similar results when we test for vehicles who have automatic compared to manual transmission.</a:t>
            </a:r>
          </a:p>
          <a:p>
            <a:pPr marL="0" indent="0">
              <a:buNone/>
            </a:pPr>
            <a:endParaRPr lang="en-US" sz="2000" dirty="0"/>
          </a:p>
          <a:p>
            <a:r>
              <a:rPr lang="en-US" sz="2000" dirty="0"/>
              <a:t>While the data shows to be one sided again, it shows that there are twice as many automatic vehicles than manual. </a:t>
            </a:r>
          </a:p>
          <a:p>
            <a:pPr marL="0" indent="0">
              <a:buNone/>
            </a:pPr>
            <a:endParaRPr lang="en-US" sz="2000" dirty="0"/>
          </a:p>
          <a:p>
            <a:r>
              <a:rPr lang="en-US" sz="2000" dirty="0"/>
              <a:t>Therefore, our test proves that there is no difference in our unequal variances and that the </a:t>
            </a:r>
            <a:r>
              <a:rPr lang="en-US" sz="2000" dirty="0">
                <a:solidFill>
                  <a:schemeClr val="bg1"/>
                </a:solidFill>
              </a:rPr>
              <a:t>results are 50/50</a:t>
            </a:r>
            <a:r>
              <a:rPr lang="en-US" sz="2000" dirty="0"/>
              <a:t>.</a:t>
            </a:r>
          </a:p>
          <a:p>
            <a:endParaRPr lang="en-US" dirty="0"/>
          </a:p>
        </p:txBody>
      </p:sp>
      <p:graphicFrame>
        <p:nvGraphicFramePr>
          <p:cNvPr id="6" name="Chart 5">
            <a:extLst>
              <a:ext uri="{FF2B5EF4-FFF2-40B4-BE49-F238E27FC236}">
                <a16:creationId xmlns:a16="http://schemas.microsoft.com/office/drawing/2014/main" id="{E389D321-6CF9-6740-A2C7-7F3EBEF47281}"/>
              </a:ext>
            </a:extLst>
          </p:cNvPr>
          <p:cNvGraphicFramePr>
            <a:graphicFrameLocks/>
          </p:cNvGraphicFramePr>
          <p:nvPr>
            <p:extLst>
              <p:ext uri="{D42A27DB-BD31-4B8C-83A1-F6EECF244321}">
                <p14:modId xmlns:p14="http://schemas.microsoft.com/office/powerpoint/2010/main" val="2931949901"/>
              </p:ext>
            </p:extLst>
          </p:nvPr>
        </p:nvGraphicFramePr>
        <p:xfrm>
          <a:off x="851330" y="4311870"/>
          <a:ext cx="4742793" cy="2546130"/>
        </p:xfrm>
        <a:graphic>
          <a:graphicData uri="http://schemas.openxmlformats.org/drawingml/2006/chart">
            <c:chart xmlns:c="http://schemas.openxmlformats.org/drawingml/2006/chart" xmlns:r="http://schemas.openxmlformats.org/officeDocument/2006/relationships" r:id="rId4"/>
          </a:graphicData>
        </a:graphic>
      </p:graphicFrame>
      <p:pic>
        <p:nvPicPr>
          <p:cNvPr id="8" name="Graphic 7" descr="Gauge">
            <a:extLst>
              <a:ext uri="{FF2B5EF4-FFF2-40B4-BE49-F238E27FC236}">
                <a16:creationId xmlns:a16="http://schemas.microsoft.com/office/drawing/2014/main" id="{FBF70855-315B-AD42-B2D5-A44AF7BEC20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96600" y="759992"/>
            <a:ext cx="914400" cy="914400"/>
          </a:xfrm>
          <a:prstGeom prst="rect">
            <a:avLst/>
          </a:prstGeom>
        </p:spPr>
      </p:pic>
    </p:spTree>
    <p:extLst>
      <p:ext uri="{BB962C8B-B14F-4D97-AF65-F5344CB8AC3E}">
        <p14:creationId xmlns:p14="http://schemas.microsoft.com/office/powerpoint/2010/main" val="2399452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76E17-2278-BB4D-B78D-092C4A143F26}"/>
              </a:ext>
            </a:extLst>
          </p:cNvPr>
          <p:cNvSpPr>
            <a:spLocks noGrp="1"/>
          </p:cNvSpPr>
          <p:nvPr>
            <p:ph type="title"/>
          </p:nvPr>
        </p:nvSpPr>
        <p:spPr/>
        <p:txBody>
          <a:bodyPr/>
          <a:lstStyle/>
          <a:p>
            <a:r>
              <a:rPr lang="en-US" dirty="0"/>
              <a:t>Hypothesis - 3</a:t>
            </a:r>
          </a:p>
        </p:txBody>
      </p:sp>
      <p:sp>
        <p:nvSpPr>
          <p:cNvPr id="3" name="Content Placeholder 2">
            <a:extLst>
              <a:ext uri="{FF2B5EF4-FFF2-40B4-BE49-F238E27FC236}">
                <a16:creationId xmlns:a16="http://schemas.microsoft.com/office/drawing/2014/main" id="{2ECBF9B3-31A3-114A-BFAA-08B620DF3DFD}"/>
              </a:ext>
            </a:extLst>
          </p:cNvPr>
          <p:cNvSpPr>
            <a:spLocks noGrp="1"/>
          </p:cNvSpPr>
          <p:nvPr>
            <p:ph idx="1"/>
          </p:nvPr>
        </p:nvSpPr>
        <p:spPr/>
        <p:txBody>
          <a:bodyPr/>
          <a:lstStyle/>
          <a:p>
            <a:r>
              <a:rPr lang="en-US" dirty="0"/>
              <a:t>In our final hypothesis, we will try to determine if those vehicles with newer technology are more fuel efficient.</a:t>
            </a:r>
          </a:p>
          <a:p>
            <a:r>
              <a:rPr lang="en-US" dirty="0"/>
              <a:t>For the purpose of this test, we will create two groups:</a:t>
            </a:r>
          </a:p>
          <a:p>
            <a:pPr lvl="1"/>
            <a:r>
              <a:rPr lang="en-US" dirty="0"/>
              <a:t>“Older” Vehicles</a:t>
            </a:r>
          </a:p>
          <a:p>
            <a:pPr lvl="2"/>
            <a:r>
              <a:rPr lang="en-US" dirty="0"/>
              <a:t>We will categorize this group with vehicles in which they were built before/at 1999</a:t>
            </a:r>
          </a:p>
          <a:p>
            <a:pPr lvl="1"/>
            <a:r>
              <a:rPr lang="en-US" dirty="0"/>
              <a:t>“Newer” Vehicles</a:t>
            </a:r>
          </a:p>
          <a:p>
            <a:pPr lvl="2"/>
            <a:r>
              <a:rPr lang="en-US" dirty="0"/>
              <a:t>We will categorize this group with vehicles in which they were built in 2000 and later</a:t>
            </a:r>
          </a:p>
          <a:p>
            <a:endParaRPr lang="en-US" dirty="0"/>
          </a:p>
        </p:txBody>
      </p:sp>
      <p:pic>
        <p:nvPicPr>
          <p:cNvPr id="5" name="Graphic 4" descr="Watch">
            <a:extLst>
              <a:ext uri="{FF2B5EF4-FFF2-40B4-BE49-F238E27FC236}">
                <a16:creationId xmlns:a16="http://schemas.microsoft.com/office/drawing/2014/main" id="{AC7901DA-A748-0C47-9F98-2F1AB12307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22000" y="836497"/>
            <a:ext cx="914400" cy="914400"/>
          </a:xfrm>
          <a:prstGeom prst="rect">
            <a:avLst/>
          </a:prstGeom>
        </p:spPr>
      </p:pic>
    </p:spTree>
    <p:extLst>
      <p:ext uri="{BB962C8B-B14F-4D97-AF65-F5344CB8AC3E}">
        <p14:creationId xmlns:p14="http://schemas.microsoft.com/office/powerpoint/2010/main" val="61197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E042-04B5-D041-B798-1C0399F91DAF}"/>
              </a:ext>
            </a:extLst>
          </p:cNvPr>
          <p:cNvSpPr>
            <a:spLocks noGrp="1"/>
          </p:cNvSpPr>
          <p:nvPr>
            <p:ph type="title"/>
          </p:nvPr>
        </p:nvSpPr>
        <p:spPr/>
        <p:txBody>
          <a:bodyPr/>
          <a:lstStyle/>
          <a:p>
            <a:r>
              <a:rPr lang="en-US" dirty="0"/>
              <a:t>Hypothesis 3 - Test</a:t>
            </a:r>
          </a:p>
        </p:txBody>
      </p:sp>
      <p:sp>
        <p:nvSpPr>
          <p:cNvPr id="3" name="Content Placeholder 2">
            <a:extLst>
              <a:ext uri="{FF2B5EF4-FFF2-40B4-BE49-F238E27FC236}">
                <a16:creationId xmlns:a16="http://schemas.microsoft.com/office/drawing/2014/main" id="{F54D3523-43E5-D84F-8504-775DDB6B7968}"/>
              </a:ext>
            </a:extLst>
          </p:cNvPr>
          <p:cNvSpPr>
            <a:spLocks noGrp="1"/>
          </p:cNvSpPr>
          <p:nvPr>
            <p:ph sz="half" idx="1"/>
          </p:nvPr>
        </p:nvSpPr>
        <p:spPr/>
        <p:txBody>
          <a:bodyPr>
            <a:normAutofit/>
          </a:bodyPr>
          <a:lstStyle/>
          <a:p>
            <a:r>
              <a:rPr lang="en-US" dirty="0"/>
              <a:t>Using the same data set, our results look a bit different.</a:t>
            </a:r>
          </a:p>
          <a:p>
            <a:r>
              <a:rPr lang="en-US" dirty="0"/>
              <a:t>Let’s take a look at our results:</a:t>
            </a:r>
          </a:p>
          <a:p>
            <a:pPr lvl="1"/>
            <a:r>
              <a:rPr lang="en-US" dirty="0"/>
              <a:t>Our tests shows that there are about as many old vehicles than new ones, but to be certain, we ran samples to rule out any uncertainty.</a:t>
            </a:r>
          </a:p>
          <a:p>
            <a:pPr lvl="1"/>
            <a:r>
              <a:rPr lang="en-US" dirty="0"/>
              <a:t>Our results concluded a less than 0.05% margin of error.</a:t>
            </a:r>
          </a:p>
          <a:p>
            <a:pPr lvl="1"/>
            <a:endParaRPr lang="en-US" dirty="0"/>
          </a:p>
        </p:txBody>
      </p:sp>
      <p:graphicFrame>
        <p:nvGraphicFramePr>
          <p:cNvPr id="5" name="Content Placeholder 4">
            <a:extLst>
              <a:ext uri="{FF2B5EF4-FFF2-40B4-BE49-F238E27FC236}">
                <a16:creationId xmlns:a16="http://schemas.microsoft.com/office/drawing/2014/main" id="{132BDA41-2443-F74D-B48A-E0204D8FEF32}"/>
              </a:ext>
            </a:extLst>
          </p:cNvPr>
          <p:cNvGraphicFramePr>
            <a:graphicFrameLocks noGrp="1"/>
          </p:cNvGraphicFramePr>
          <p:nvPr>
            <p:ph sz="half" idx="2"/>
            <p:extLst>
              <p:ext uri="{D42A27DB-BD31-4B8C-83A1-F6EECF244321}">
                <p14:modId xmlns:p14="http://schemas.microsoft.com/office/powerpoint/2010/main" val="3005009559"/>
              </p:ext>
            </p:extLst>
          </p:nvPr>
        </p:nvGraphicFramePr>
        <p:xfrm>
          <a:off x="6172200" y="2175983"/>
          <a:ext cx="5181600" cy="3928789"/>
        </p:xfrm>
        <a:graphic>
          <a:graphicData uri="http://schemas.openxmlformats.org/drawingml/2006/chart">
            <c:chart xmlns:c="http://schemas.openxmlformats.org/drawingml/2006/chart" xmlns:r="http://schemas.openxmlformats.org/officeDocument/2006/relationships" r:id="rId2"/>
          </a:graphicData>
        </a:graphic>
      </p:graphicFrame>
      <p:pic>
        <p:nvPicPr>
          <p:cNvPr id="7" name="Graphic 6" descr="Presentation with pie chart">
            <a:extLst>
              <a:ext uri="{FF2B5EF4-FFF2-40B4-BE49-F238E27FC236}">
                <a16:creationId xmlns:a16="http://schemas.microsoft.com/office/drawing/2014/main" id="{E70A9707-AE6B-F545-BABD-5DDC5AE703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96600" y="812495"/>
            <a:ext cx="914400" cy="914400"/>
          </a:xfrm>
          <a:prstGeom prst="rect">
            <a:avLst/>
          </a:prstGeom>
        </p:spPr>
      </p:pic>
    </p:spTree>
    <p:extLst>
      <p:ext uri="{BB962C8B-B14F-4D97-AF65-F5344CB8AC3E}">
        <p14:creationId xmlns:p14="http://schemas.microsoft.com/office/powerpoint/2010/main" val="348591123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{C9AF941A-38F0-0A42-9C61-58DA2E6A7BB7}tf10001057</Template>
  <TotalTime>8800</TotalTime>
  <Words>760</Words>
  <Application>Microsoft Macintosh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Berlin</vt:lpstr>
      <vt:lpstr>Capstone 2:  Business Research Project – Annual Fuel Consumption </vt:lpstr>
      <vt:lpstr>Introduction</vt:lpstr>
      <vt:lpstr>Cont.</vt:lpstr>
      <vt:lpstr>Purpose</vt:lpstr>
      <vt:lpstr>Hypothesis 1 - Test</vt:lpstr>
      <vt:lpstr>Hypothesis - 2</vt:lpstr>
      <vt:lpstr>Hypothesis 2 - Test</vt:lpstr>
      <vt:lpstr>Hypothesis - 3</vt:lpstr>
      <vt:lpstr>Hypothesis 3 - Test</vt:lpstr>
      <vt:lpstr>Findings</vt:lpstr>
      <vt:lpstr>Recommendations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  Business Research Project – Annual Fuel Consumption </dc:title>
  <dc:creator>Mark De Leon</dc:creator>
  <cp:lastModifiedBy>Mark De Leon</cp:lastModifiedBy>
  <cp:revision>24</cp:revision>
  <dcterms:created xsi:type="dcterms:W3CDTF">2020-09-03T22:03:56Z</dcterms:created>
  <dcterms:modified xsi:type="dcterms:W3CDTF">2020-09-10T01:08:57Z</dcterms:modified>
</cp:coreProperties>
</file>