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463"/>
  </p:normalViewPr>
  <p:slideViewPr>
    <p:cSldViewPr snapToGrid="0" snapToObjects="1">
      <p:cViewPr varScale="1">
        <p:scale>
          <a:sx n="60" d="100"/>
          <a:sy n="60" d="100"/>
        </p:scale>
        <p:origin x="2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40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55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43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33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65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5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6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1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0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9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4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7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3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CF2B-17CE-9547-A12F-387255FC4DF9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BB8A6A-5DC7-C242-887A-3F02D74A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3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63FC-022C-3A4A-BA47-0E4686343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69168-3D05-824A-A248-6494D7839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De Leon</a:t>
            </a:r>
          </a:p>
        </p:txBody>
      </p:sp>
    </p:spTree>
    <p:extLst>
      <p:ext uri="{BB962C8B-B14F-4D97-AF65-F5344CB8AC3E}">
        <p14:creationId xmlns:p14="http://schemas.microsoft.com/office/powerpoint/2010/main" val="267821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4C72-F404-714B-9B08-C53E065E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295C-08C3-9847-9DE3-AC968B9A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analyzing our data, we can conclude that our first hypothesis of not having a statistical difference is false.  In multiple facets, and possibly more, we can prove that there are differences between those with higher than compared to those with lower review counts.</a:t>
            </a:r>
          </a:p>
          <a:p>
            <a:pPr lvl="1"/>
            <a:r>
              <a:rPr lang="en-US" dirty="0"/>
              <a:t>We can also validate this hypothesis comparing them to the star rating.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0A322-95BA-594F-86B1-CC7010F3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52" y="4022411"/>
            <a:ext cx="5499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6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DC67E-1781-0344-8255-000EB1A3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7CAF7-487C-D740-A0B6-EE292CEF1E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looking at our analysis, it would be advisable for establishments/business not only focus on the food, but a much better customer experience – by adding attributes to create a more pleasant experience for the customers.</a:t>
            </a:r>
          </a:p>
          <a:p>
            <a:r>
              <a:rPr lang="en-US" dirty="0"/>
              <a:t>Why?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368EA-29A2-5F49-8EBE-C93EA7E732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As consumers ourselves, we always look for what is the “best.” In our eyes, that is those who have the highest rating and the best reviews.</a:t>
            </a:r>
          </a:p>
          <a:p>
            <a:r>
              <a:rPr lang="en-US" dirty="0"/>
              <a:t>When you have all that, it is safe to say that you will see the same results.</a:t>
            </a:r>
          </a:p>
        </p:txBody>
      </p:sp>
    </p:spTree>
    <p:extLst>
      <p:ext uri="{BB962C8B-B14F-4D97-AF65-F5344CB8AC3E}">
        <p14:creationId xmlns:p14="http://schemas.microsoft.com/office/powerpoint/2010/main" val="184056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E704-CDA6-3446-B945-3DCFB985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A8AD0-E4F3-D54E-89B8-88A9FFBD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Businesses start with a mission.  To become profitable and gain more customers – which results in more revenue.</a:t>
            </a:r>
          </a:p>
          <a:p>
            <a:r>
              <a:rPr lang="en-US" dirty="0"/>
              <a:t>This goal will be unattainable if a business does not move forward with the time.</a:t>
            </a:r>
          </a:p>
          <a:p>
            <a:r>
              <a:rPr lang="en-US" dirty="0"/>
              <a:t>Embrace and accept change – look what others are offering, compare to what you currently have. </a:t>
            </a:r>
          </a:p>
          <a:p>
            <a:pPr lvl="1"/>
            <a:r>
              <a:rPr lang="en-US" dirty="0"/>
              <a:t>If this sparks your interest – we can dive into more specific data like the state in where you business is and what attributes your competitors are offering.</a:t>
            </a:r>
          </a:p>
        </p:txBody>
      </p:sp>
    </p:spTree>
    <p:extLst>
      <p:ext uri="{BB962C8B-B14F-4D97-AF65-F5344CB8AC3E}">
        <p14:creationId xmlns:p14="http://schemas.microsoft.com/office/powerpoint/2010/main" val="420713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46F0-C348-4141-A021-3CB6A000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364E-8899-6545-8029-8F5BC4A1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society, the way of life has changed dramatically when it comes to lifestyle and the way we do things.  We have the latest technology and cellular devices; the world is at our finger tips.</a:t>
            </a:r>
          </a:p>
          <a:p>
            <a:pPr lvl="1"/>
            <a:r>
              <a:rPr lang="en-US" dirty="0"/>
              <a:t>When it comes to reading, listening to music, and even checking emails, our handheld device can do it all.</a:t>
            </a:r>
          </a:p>
          <a:p>
            <a:pPr lvl="1"/>
            <a:r>
              <a:rPr lang="en-US" dirty="0"/>
              <a:t>Now let’s talk about everyone’s favorite subject, food!– With these devices we can place an order, or even have food delivered without speaking to anyone at the business of choice.</a:t>
            </a:r>
          </a:p>
          <a:p>
            <a:pPr lvl="2"/>
            <a:r>
              <a:rPr lang="en-US" dirty="0"/>
              <a:t>We can even look by location, food of origin, and even reviews.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C269D-D4B8-D94D-9A6E-A69A25C7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681" y="4931587"/>
            <a:ext cx="2662561" cy="19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6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29FD3D-0493-B942-8ED4-BE98DFD0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8C2A2-A411-AF41-8503-8007FA8E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statistical difference between the various ratings attributed to customer experience, which has an affect of business and what they offer?</a:t>
            </a:r>
          </a:p>
          <a:p>
            <a:pPr lvl="1"/>
            <a:r>
              <a:rPr lang="en-US" dirty="0"/>
              <a:t>One theory is that: There is no statistical difference between review counts with a star rating above 3.5 and below 3.5.</a:t>
            </a:r>
          </a:p>
          <a:p>
            <a:pPr lvl="1"/>
            <a:r>
              <a:rPr lang="en-US" dirty="0"/>
              <a:t>An experimental point is that there is a statistical difference between review counts with a star rating 3.5 and below 3.5.</a:t>
            </a:r>
          </a:p>
          <a:p>
            <a:pPr lvl="1"/>
            <a:endParaRPr lang="en-US" dirty="0"/>
          </a:p>
          <a:p>
            <a:r>
              <a:rPr lang="en-US" dirty="0"/>
              <a:t>We will explore this data from a well known web-application – Yelp!</a:t>
            </a:r>
          </a:p>
        </p:txBody>
      </p:sp>
    </p:spTree>
    <p:extLst>
      <p:ext uri="{BB962C8B-B14F-4D97-AF65-F5344CB8AC3E}">
        <p14:creationId xmlns:p14="http://schemas.microsoft.com/office/powerpoint/2010/main" val="305607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ACE-450D-B94A-AA3A-A1389B95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73C64-C12E-384A-A849-E91C47141C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Yelp is an American public company headquartered in San Francisco, California.  </a:t>
            </a:r>
          </a:p>
          <a:p>
            <a:r>
              <a:rPr lang="en-US" dirty="0"/>
              <a:t>The company develops, hosts, and markets the </a:t>
            </a:r>
            <a:r>
              <a:rPr lang="en-US" dirty="0" err="1"/>
              <a:t>Yelp.com</a:t>
            </a:r>
            <a:r>
              <a:rPr lang="en-US" dirty="0"/>
              <a:t> website and the Yelp mobile app, which public crowd-sourced reviews about businesses.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34427E-9C6B-A040-AC62-C51203CEB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Yelp used globally, someone can potentially be anywhere and read about a business or restaurant without leaving their house!</a:t>
            </a:r>
          </a:p>
          <a:p>
            <a:r>
              <a:rPr lang="en-US" dirty="0"/>
              <a:t>By scraping the data used, it is from aggregated check-ins over time for 209,393 business – over a span of 10 metropolitan areas.</a:t>
            </a:r>
          </a:p>
          <a:p>
            <a:r>
              <a:rPr lang="en-US" dirty="0"/>
              <a:t>With a little over 8M reviews, business attributes have been regarded or lack there-of.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A6482-9002-1D4C-BA1D-D84AB46D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570" y="4614530"/>
            <a:ext cx="3117147" cy="20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0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B8A2-958D-AD4E-A5AB-C3EBF2CF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5A0338-0C5A-A646-BA95-258DE7CA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Yelp has a star rating system ranging from 1-5.  </a:t>
            </a:r>
          </a:p>
          <a:p>
            <a:r>
              <a:rPr lang="en-US" dirty="0"/>
              <a:t>Users can also post pictures and write reviews.</a:t>
            </a:r>
          </a:p>
          <a:p>
            <a:r>
              <a:rPr lang="en-US" dirty="0"/>
              <a:t>Businesses can showcase their company by listing everything that they offer.</a:t>
            </a:r>
          </a:p>
          <a:p>
            <a:pPr lvl="1"/>
            <a:r>
              <a:rPr lang="en-US" dirty="0"/>
              <a:t>To name a few:</a:t>
            </a:r>
          </a:p>
          <a:p>
            <a:pPr lvl="2"/>
            <a:r>
              <a:rPr lang="en-US" dirty="0" err="1"/>
              <a:t>Wifi</a:t>
            </a:r>
            <a:endParaRPr lang="en-US" dirty="0"/>
          </a:p>
          <a:p>
            <a:pPr lvl="2"/>
            <a:r>
              <a:rPr lang="en-US" dirty="0"/>
              <a:t>Pricing</a:t>
            </a:r>
          </a:p>
          <a:p>
            <a:pPr lvl="2"/>
            <a:r>
              <a:rPr lang="en-US" dirty="0"/>
              <a:t>Parking</a:t>
            </a:r>
          </a:p>
          <a:p>
            <a:pPr lvl="2"/>
            <a:r>
              <a:rPr lang="en-US" dirty="0"/>
              <a:t>Accepts credit cards</a:t>
            </a:r>
          </a:p>
          <a:p>
            <a:pPr lvl="2"/>
            <a:r>
              <a:rPr lang="en-US" dirty="0"/>
              <a:t>Type of ambiance</a:t>
            </a:r>
          </a:p>
          <a:p>
            <a:pPr lvl="2"/>
            <a:r>
              <a:rPr lang="en-US" dirty="0"/>
              <a:t>Hours of operation</a:t>
            </a:r>
          </a:p>
          <a:p>
            <a:pPr lvl="2"/>
            <a:r>
              <a:rPr lang="en-US" dirty="0"/>
              <a:t>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39DF7-7A08-1C45-B9B9-751B76A3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805"/>
            <a:ext cx="4655400" cy="28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3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0BFD-E0A6-7541-9EA5-6105E8B2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529E-B720-884A-8FEB-51857520DD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5 stars being the highest, users can filter their search for the highest; and then read reviews.</a:t>
            </a:r>
          </a:p>
          <a:p>
            <a:endParaRPr lang="en-US" dirty="0"/>
          </a:p>
          <a:p>
            <a:r>
              <a:rPr lang="en-US" dirty="0"/>
              <a:t>This is where those businesses can surpass their competitors. Of course, customers want the best, so they will look for the best.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FC162-AE7D-D74C-A18A-52B2F8FD59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Ultimately, if your business is not quite favored – it will be known.</a:t>
            </a:r>
          </a:p>
          <a:p>
            <a:endParaRPr lang="en-US" dirty="0"/>
          </a:p>
          <a:p>
            <a:r>
              <a:rPr lang="en-US" dirty="0"/>
              <a:t>And this is where the fine line can be drawn – and potentially help make a change.</a:t>
            </a:r>
          </a:p>
        </p:txBody>
      </p:sp>
    </p:spTree>
    <p:extLst>
      <p:ext uri="{BB962C8B-B14F-4D97-AF65-F5344CB8AC3E}">
        <p14:creationId xmlns:p14="http://schemas.microsoft.com/office/powerpoint/2010/main" val="251155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BF8E-7E64-8440-A7E9-E0B8C5FD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Star Rating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E70921B-9DF7-2E43-9974-4CA0F18A29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93712" y="365125"/>
            <a:ext cx="4042883" cy="590449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0C234D-86F3-3F41-9730-087DD8EE1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751308"/>
            <a:ext cx="5181600" cy="4351338"/>
          </a:xfrm>
        </p:spPr>
        <p:txBody>
          <a:bodyPr/>
          <a:lstStyle/>
          <a:p>
            <a:r>
              <a:rPr lang="en-US" dirty="0"/>
              <a:t>By scaling and analyzing the dataset, the chart shows an aggregated list of the Star Ratings and how many reviews coincide.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It’s clear to see that those ratings who have 3.5 and above have significant more reviews than those below.</a:t>
            </a:r>
          </a:p>
        </p:txBody>
      </p:sp>
    </p:spTree>
    <p:extLst>
      <p:ext uri="{BB962C8B-B14F-4D97-AF65-F5344CB8AC3E}">
        <p14:creationId xmlns:p14="http://schemas.microsoft.com/office/powerpoint/2010/main" val="191887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D0DF-50BB-A74F-AFBF-9910CC37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into Successful Restaurants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3AF942-C67A-CC42-A304-E96FE8E913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9001" y="2126222"/>
            <a:ext cx="5387781" cy="32535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A0218-F0D3-BF40-9838-0C2749DDB1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restaurants have attributes that create an environment that customers would enjoy and would want to return to continue business.</a:t>
            </a:r>
          </a:p>
          <a:p>
            <a:r>
              <a:rPr lang="en-US" dirty="0"/>
              <a:t>Examples of attributes are: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Parking, Reservations, Delivery, Ambiance, and last but certainly not the least, testimonials</a:t>
            </a:r>
          </a:p>
        </p:txBody>
      </p:sp>
    </p:spTree>
    <p:extLst>
      <p:ext uri="{BB962C8B-B14F-4D97-AF65-F5344CB8AC3E}">
        <p14:creationId xmlns:p14="http://schemas.microsoft.com/office/powerpoint/2010/main" val="41460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D8D3-C526-F14E-9BCF-A458412E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Side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17832E-E3AC-CB43-B9E8-F867688C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5432"/>
            <a:ext cx="10515600" cy="1916593"/>
          </a:xfrm>
        </p:spPr>
        <p:txBody>
          <a:bodyPr/>
          <a:lstStyle/>
          <a:p>
            <a:r>
              <a:rPr lang="en-US" dirty="0"/>
              <a:t>According to the chart above – a correlation test; we see that there is a strong correlation between two different categories:</a:t>
            </a:r>
          </a:p>
          <a:p>
            <a:pPr lvl="1"/>
            <a:r>
              <a:rPr lang="en-US" dirty="0"/>
              <a:t>With star ratings above – will have high count in reviews</a:t>
            </a:r>
          </a:p>
          <a:p>
            <a:pPr lvl="1"/>
            <a:r>
              <a:rPr lang="en-US" dirty="0"/>
              <a:t>With star ratings below – will have low count in reviews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80ABEA-DFC9-AB49-861D-602C03E6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8" y="1392901"/>
            <a:ext cx="10873392" cy="25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990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{D9F52EAA-4CE5-624F-819B-13802B0B6414}tf10001069</Template>
  <TotalTime>1387</TotalTime>
  <Words>824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Final Capstone</vt:lpstr>
      <vt:lpstr>Intro</vt:lpstr>
      <vt:lpstr>Hypothesis</vt:lpstr>
      <vt:lpstr>Yelp</vt:lpstr>
      <vt:lpstr>Background</vt:lpstr>
      <vt:lpstr>Background Cont.</vt:lpstr>
      <vt:lpstr>The Star Rating</vt:lpstr>
      <vt:lpstr>Looking into Successful Restaurants</vt:lpstr>
      <vt:lpstr>The Other Side</vt:lpstr>
      <vt:lpstr>Results</vt:lpstr>
      <vt:lpstr>Recommendations</vt:lpstr>
      <vt:lpstr>Final Thought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Capstone</dc:title>
  <dc:creator>Mark De Leon</dc:creator>
  <cp:lastModifiedBy>Mark De Leon</cp:lastModifiedBy>
  <cp:revision>20</cp:revision>
  <dcterms:created xsi:type="dcterms:W3CDTF">2020-11-02T06:48:18Z</dcterms:created>
  <dcterms:modified xsi:type="dcterms:W3CDTF">2020-11-11T06:38:55Z</dcterms:modified>
</cp:coreProperties>
</file>