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x8AVh3oG+/LoTlxrTCCJw==" hashData="W+cWKqgcT8pYKNaLwb8Y57RXJH/9z0vSXM4oF0dFsPmskxSJnHXub5bxxjlAWAt4lH/dNHFaqIVVf8rK0JRtL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kdeleon/Desktop/Thinkful/Capstone%201_v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15 - Cost Producing Vehicles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Cost!$J$3</c:f>
              <c:strCache>
                <c:ptCount val="1"/>
                <c:pt idx="0">
                  <c:v>Sum of car_cost_monthly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Cost!$I$4:$I$18</c:f>
              <c:strCache>
                <c:ptCount val="15"/>
                <c:pt idx="0">
                  <c:v>Grand Marquis</c:v>
                </c:pt>
                <c:pt idx="1">
                  <c:v>Ranger</c:v>
                </c:pt>
                <c:pt idx="2">
                  <c:v>Grand Prix</c:v>
                </c:pt>
                <c:pt idx="3">
                  <c:v>Corvette</c:v>
                </c:pt>
                <c:pt idx="4">
                  <c:v>Express 3500</c:v>
                </c:pt>
                <c:pt idx="5">
                  <c:v>Accord</c:v>
                </c:pt>
                <c:pt idx="6">
                  <c:v>Town Car</c:v>
                </c:pt>
                <c:pt idx="7">
                  <c:v>Galant</c:v>
                </c:pt>
                <c:pt idx="8">
                  <c:v>Sable</c:v>
                </c:pt>
                <c:pt idx="9">
                  <c:v>3 Series</c:v>
                </c:pt>
                <c:pt idx="10">
                  <c:v>Mustang</c:v>
                </c:pt>
                <c:pt idx="11">
                  <c:v>Jetta</c:v>
                </c:pt>
                <c:pt idx="12">
                  <c:v>Civic</c:v>
                </c:pt>
                <c:pt idx="13">
                  <c:v>F-Series</c:v>
                </c:pt>
                <c:pt idx="14">
                  <c:v>Cabriolet</c:v>
                </c:pt>
              </c:strCache>
            </c:strRef>
          </c:cat>
          <c:val>
            <c:numRef>
              <c:f>Cost!$J$4:$J$18</c:f>
              <c:numCache>
                <c:formatCode>General</c:formatCode>
                <c:ptCount val="15"/>
                <c:pt idx="0">
                  <c:v>13889.570000000002</c:v>
                </c:pt>
                <c:pt idx="1">
                  <c:v>13503.3</c:v>
                </c:pt>
                <c:pt idx="2">
                  <c:v>13352.550000000001</c:v>
                </c:pt>
                <c:pt idx="3">
                  <c:v>12956.56</c:v>
                </c:pt>
                <c:pt idx="4">
                  <c:v>12679.580000000002</c:v>
                </c:pt>
                <c:pt idx="5">
                  <c:v>12522.17</c:v>
                </c:pt>
                <c:pt idx="6">
                  <c:v>11491.169999999998</c:v>
                </c:pt>
                <c:pt idx="7">
                  <c:v>11161.32</c:v>
                </c:pt>
                <c:pt idx="8">
                  <c:v>10830.8</c:v>
                </c:pt>
                <c:pt idx="9">
                  <c:v>10734.14</c:v>
                </c:pt>
                <c:pt idx="10">
                  <c:v>10655.29</c:v>
                </c:pt>
                <c:pt idx="11">
                  <c:v>10636.66</c:v>
                </c:pt>
                <c:pt idx="12">
                  <c:v>10457.619999999999</c:v>
                </c:pt>
                <c:pt idx="13">
                  <c:v>10275.130000000001</c:v>
                </c:pt>
                <c:pt idx="14">
                  <c:v>10028.189999999999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D7-DE41-BDBA-94031B11FC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2652047"/>
        <c:axId val="1062653679"/>
      </c:barChart>
      <c:catAx>
        <c:axId val="106265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653679"/>
        <c:crosses val="autoZero"/>
        <c:auto val="1"/>
        <c:lblAlgn val="ctr"/>
        <c:lblOffset val="100"/>
        <c:noMultiLvlLbl val="0"/>
      </c:catAx>
      <c:valAx>
        <c:axId val="1062653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65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5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59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2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94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8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4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9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1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1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D345201-45F0-FD41-AE30-625175CBD70B}" type="datetimeFigureOut">
              <a:rPr lang="en-US" smtClean="0"/>
              <a:t>7/15/20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82CBCBE-DE5F-A147-B9B5-B838BB93B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5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0499-4D3E-2242-B084-FD545EDBB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Lariat Fleet</a:t>
            </a:r>
            <a:br>
              <a:rPr lang="en-US" dirty="0"/>
            </a:br>
            <a:r>
              <a:rPr lang="en-US" sz="4000" dirty="0"/>
              <a:t>FY 2019 Workforce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84DF53-2231-F040-B453-EBE26846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1</a:t>
            </a:r>
          </a:p>
          <a:p>
            <a:r>
              <a:rPr lang="en-US" dirty="0"/>
              <a:t>Mark De Leon</a:t>
            </a:r>
          </a:p>
        </p:txBody>
      </p:sp>
    </p:spTree>
    <p:extLst>
      <p:ext uri="{BB962C8B-B14F-4D97-AF65-F5344CB8AC3E}">
        <p14:creationId xmlns:p14="http://schemas.microsoft.com/office/powerpoint/2010/main" val="65157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33AF-E086-2141-A954-A34B23A24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0E93F-F70E-F443-AB37-CB78A7837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7EAFEB-95E5-184B-AFC0-1ED48808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A698-41E2-8043-8D91-DDA4927E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2018, the company incorporated new business ventures.</a:t>
            </a:r>
          </a:p>
          <a:p>
            <a:pPr lvl="1"/>
            <a:r>
              <a:rPr lang="en-US" dirty="0"/>
              <a:t>As a result, we moved too fast too quickly; resulting in an unfavorable year.</a:t>
            </a:r>
          </a:p>
          <a:p>
            <a:r>
              <a:rPr lang="en-US" dirty="0"/>
              <a:t>Looking at the results:</a:t>
            </a:r>
          </a:p>
          <a:p>
            <a:pPr lvl="1"/>
            <a:r>
              <a:rPr lang="en-US" dirty="0"/>
              <a:t>We provided multiple options in various locations around the US which brought us 48,000 customers.</a:t>
            </a:r>
          </a:p>
          <a:p>
            <a:pPr lvl="1"/>
            <a:r>
              <a:rPr lang="en-US" dirty="0"/>
              <a:t>We exceeded our targeted Gross Revenue of $30M by over $1.5M</a:t>
            </a:r>
          </a:p>
          <a:p>
            <a:pPr lvl="1"/>
            <a:r>
              <a:rPr lang="en-US" dirty="0"/>
              <a:t>With our exceptional options to the customers; our fleet resulted in $28M of monthly cost with an additional $4.8M in insurance premiums.</a:t>
            </a:r>
          </a:p>
        </p:txBody>
      </p:sp>
    </p:spTree>
    <p:extLst>
      <p:ext uri="{BB962C8B-B14F-4D97-AF65-F5344CB8AC3E}">
        <p14:creationId xmlns:p14="http://schemas.microsoft.com/office/powerpoint/2010/main" val="33243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00E1-9020-2940-AD54-07D45633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3499-C97F-2B44-8124-80DE8EE1A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2019, we have a new focus.  </a:t>
            </a:r>
          </a:p>
          <a:p>
            <a:pPr lvl="1"/>
            <a:r>
              <a:rPr lang="en-US" dirty="0"/>
              <a:t>Welcoming to our new COO, working alongside our executive team – we will be restructuring our business model to increase revenue while decreasing costs. </a:t>
            </a:r>
          </a:p>
          <a:p>
            <a:pPr lvl="1"/>
            <a:r>
              <a:rPr lang="en-US" dirty="0"/>
              <a:t>If done correctly, the following strategies will get us to meet that goal:</a:t>
            </a:r>
          </a:p>
          <a:p>
            <a:pPr lvl="2"/>
            <a:r>
              <a:rPr lang="en-US" dirty="0"/>
              <a:t>Re-evaluate our current fleet and limit the vehicles that produces high monthly costs and insurance premiums.</a:t>
            </a:r>
          </a:p>
          <a:p>
            <a:pPr lvl="2"/>
            <a:r>
              <a:rPr lang="en-US" dirty="0"/>
              <a:t>Analyze our various branches to see which are profitable.</a:t>
            </a:r>
          </a:p>
          <a:p>
            <a:pPr lvl="2"/>
            <a:r>
              <a:rPr lang="en-US" dirty="0"/>
              <a:t>Increase our daily rate by 10% to keep up with market trend and inflation.</a:t>
            </a:r>
          </a:p>
        </p:txBody>
      </p:sp>
    </p:spTree>
    <p:extLst>
      <p:ext uri="{BB962C8B-B14F-4D97-AF65-F5344CB8AC3E}">
        <p14:creationId xmlns:p14="http://schemas.microsoft.com/office/powerpoint/2010/main" val="18492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CA81-E6BC-5843-B856-67740960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22818"/>
            <a:ext cx="9605635" cy="1059305"/>
          </a:xfrm>
        </p:spPr>
        <p:txBody>
          <a:bodyPr/>
          <a:lstStyle/>
          <a:p>
            <a:r>
              <a:rPr lang="en-US" dirty="0"/>
              <a:t>FY2019 – Fleet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10C03-12E0-0147-9C3D-ED090A6F53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 specific vehicles that produces high monthly costs and insurance premiums.</a:t>
            </a:r>
          </a:p>
          <a:p>
            <a:pPr lvl="1"/>
            <a:r>
              <a:rPr lang="en-US" dirty="0"/>
              <a:t>We have identified the Top 15 models – which costs over </a:t>
            </a:r>
            <a:r>
              <a:rPr lang="en-US" dirty="0">
                <a:solidFill>
                  <a:srgbClr val="FF0000"/>
                </a:solidFill>
              </a:rPr>
              <a:t>$10k </a:t>
            </a:r>
            <a:r>
              <a:rPr lang="en-US" dirty="0"/>
              <a:t>a vehicle.</a:t>
            </a:r>
          </a:p>
          <a:p>
            <a:pPr lvl="1"/>
            <a:r>
              <a:rPr lang="en-US" dirty="0"/>
              <a:t>By replacing these vehicles to a more standard model, the company can reduce costs up to $175k costs and $30k of insurance premiums monthly.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$2.4M yearly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4B03FD-7527-C040-9A96-90572F304EA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8949181"/>
              </p:ext>
            </p:extLst>
          </p:nvPr>
        </p:nvGraphicFramePr>
        <p:xfrm>
          <a:off x="6211890" y="2367701"/>
          <a:ext cx="5876366" cy="3887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13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7656-7FAB-DA4F-86C0-F2BB74D2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Revamping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1C9B-1335-BD4B-BDD0-C022B8CEA9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the lifetime of our company, we have been increasing our portfolio and having roots in multiple states/cities; but have we evaluated them on a cost basis?</a:t>
            </a:r>
          </a:p>
          <a:p>
            <a:r>
              <a:rPr lang="en-US" dirty="0"/>
              <a:t>We do see that Texas and California alone make up 36% of our revenue – at the same time produces high costs.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E918A5-7925-A34B-B93A-07838B2DF1E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4476666"/>
              </p:ext>
            </p:extLst>
          </p:nvPr>
        </p:nvGraphicFramePr>
        <p:xfrm>
          <a:off x="6092483" y="2217189"/>
          <a:ext cx="5920222" cy="4188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142">
                  <a:extLst>
                    <a:ext uri="{9D8B030D-6E8A-4147-A177-3AD203B41FA5}">
                      <a16:colId xmlns:a16="http://schemas.microsoft.com/office/drawing/2014/main" val="1451852981"/>
                    </a:ext>
                  </a:extLst>
                </a:gridCol>
                <a:gridCol w="1901034">
                  <a:extLst>
                    <a:ext uri="{9D8B030D-6E8A-4147-A177-3AD203B41FA5}">
                      <a16:colId xmlns:a16="http://schemas.microsoft.com/office/drawing/2014/main" val="2856828304"/>
                    </a:ext>
                  </a:extLst>
                </a:gridCol>
                <a:gridCol w="1696541">
                  <a:extLst>
                    <a:ext uri="{9D8B030D-6E8A-4147-A177-3AD203B41FA5}">
                      <a16:colId xmlns:a16="http://schemas.microsoft.com/office/drawing/2014/main" val="1406823675"/>
                    </a:ext>
                  </a:extLst>
                </a:gridCol>
                <a:gridCol w="1282505">
                  <a:extLst>
                    <a:ext uri="{9D8B030D-6E8A-4147-A177-3AD203B41FA5}">
                      <a16:colId xmlns:a16="http://schemas.microsoft.com/office/drawing/2014/main" val="1938042420"/>
                    </a:ext>
                  </a:extLst>
                </a:gridCol>
              </a:tblGrid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Row Labels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car_cost_monthly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car_insurance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Sum of Sum of Total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009096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Texas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462,144.75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80,017.71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522,529.00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0327965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California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380,433.97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64,945.00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419,512.00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488002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Florida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                   188,698.27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32,170.33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208,242.00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7231326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North Carolina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152,250.46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24,964.33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163,975.00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3289155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District of Columbia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146,145.86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              25,178.44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161,583.00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9975438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New York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145,470.67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25,031.51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152,162.00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8489883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Iowa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96,841.98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16,553.22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115,553.00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3796582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Colorado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93,064.77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15,182.21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103,703.00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261559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Michigan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87,877.88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14,960.68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100,911.00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32450996"/>
                  </a:ext>
                </a:extLst>
              </a:tr>
              <a:tr h="38081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Georgia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     53,213.82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 $                                    9,159.94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 $                    60,039.00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61928060"/>
                  </a:ext>
                </a:extLst>
              </a:tr>
            </a:tbl>
          </a:graphicData>
        </a:graphic>
      </p:graphicFrame>
      <p:sp>
        <p:nvSpPr>
          <p:cNvPr id="8" name="Frame 7">
            <a:extLst>
              <a:ext uri="{FF2B5EF4-FFF2-40B4-BE49-F238E27FC236}">
                <a16:creationId xmlns:a16="http://schemas.microsoft.com/office/drawing/2014/main" id="{5CE25C0F-9D00-EB4D-A91B-8C4D7770A6A4}"/>
              </a:ext>
            </a:extLst>
          </p:cNvPr>
          <p:cNvSpPr/>
          <p:nvPr/>
        </p:nvSpPr>
        <p:spPr>
          <a:xfrm>
            <a:off x="5950304" y="2603500"/>
            <a:ext cx="4784619" cy="950258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2CF409E-DF92-5F48-903D-F3B8CE4E91CB}"/>
              </a:ext>
            </a:extLst>
          </p:cNvPr>
          <p:cNvSpPr/>
          <p:nvPr/>
        </p:nvSpPr>
        <p:spPr>
          <a:xfrm>
            <a:off x="10872931" y="2603500"/>
            <a:ext cx="1165411" cy="950259"/>
          </a:xfrm>
          <a:prstGeom prst="fram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48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1055-3824-484D-A287-0BBB02DF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4E3D-6733-8E4E-A784-36558000A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implementing the two strategies simultaneously, we will see a significant drop in our monthly costs - $10M</a:t>
            </a:r>
          </a:p>
          <a:p>
            <a:r>
              <a:rPr lang="en-US" dirty="0"/>
              <a:t>We must also maintain (revenue producing) vehicles and remove that are not, to compensate any losses.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1A1B81-B9E1-0C40-B7E2-165B0576F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45337"/>
              </p:ext>
            </p:extLst>
          </p:nvPr>
        </p:nvGraphicFramePr>
        <p:xfrm>
          <a:off x="824753" y="4087910"/>
          <a:ext cx="10829364" cy="2457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7004">
                  <a:extLst>
                    <a:ext uri="{9D8B030D-6E8A-4147-A177-3AD203B41FA5}">
                      <a16:colId xmlns:a16="http://schemas.microsoft.com/office/drawing/2014/main" val="4092436419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376009257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1381938465"/>
                    </a:ext>
                  </a:extLst>
                </a:gridCol>
                <a:gridCol w="2304120">
                  <a:extLst>
                    <a:ext uri="{9D8B030D-6E8A-4147-A177-3AD203B41FA5}">
                      <a16:colId xmlns:a16="http://schemas.microsoft.com/office/drawing/2014/main" val="1056252465"/>
                    </a:ext>
                  </a:extLst>
                </a:gridCol>
              </a:tblGrid>
              <a:tr h="2730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Strategy 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Strategy 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3341830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Clients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6659646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$ 29,360,196.00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$ 20,354,976.00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75106283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 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$ 20,000,000.00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1583151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to 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558049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 Gross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659.57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611.67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424.06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8513206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98182965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Monthly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28,244,305.68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26,142,217.08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18,133,361.04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6748535"/>
                  </a:ext>
                </a:extLst>
              </a:tr>
              <a:tr h="273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Insurance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4,832,382.96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4,473,367.08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3,092,830.44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212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1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1483-F844-5140-A3FE-65452E1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FY2019 – Market Trend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4CDC0-9843-8142-AA5F-C42ACA0F86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currently have a set daily price, but because of market trend and inflation, we must make strides.</a:t>
            </a:r>
          </a:p>
          <a:p>
            <a:endParaRPr lang="en-US" dirty="0"/>
          </a:p>
          <a:p>
            <a:r>
              <a:rPr lang="en-US" dirty="0"/>
              <a:t>By increasing our rates by 10%, this will increase our monthly revenue.</a:t>
            </a:r>
          </a:p>
          <a:p>
            <a:endParaRPr lang="en-US" dirty="0"/>
          </a:p>
          <a:p>
            <a:r>
              <a:rPr lang="en-US" dirty="0"/>
              <a:t>Increasing our Net Revenue - $5M – putting us in positive standing.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8019296-B26C-934E-9DA7-7D68C557D4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88985913"/>
              </p:ext>
            </p:extLst>
          </p:nvPr>
        </p:nvGraphicFramePr>
        <p:xfrm>
          <a:off x="6261100" y="3429000"/>
          <a:ext cx="5626100" cy="8770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953">
                  <a:extLst>
                    <a:ext uri="{9D8B030D-6E8A-4147-A177-3AD203B41FA5}">
                      <a16:colId xmlns:a16="http://schemas.microsoft.com/office/drawing/2014/main" val="3745004449"/>
                    </a:ext>
                  </a:extLst>
                </a:gridCol>
                <a:gridCol w="2000153">
                  <a:extLst>
                    <a:ext uri="{9D8B030D-6E8A-4147-A177-3AD203B41FA5}">
                      <a16:colId xmlns:a16="http://schemas.microsoft.com/office/drawing/2014/main" val="254343622"/>
                    </a:ext>
                  </a:extLst>
                </a:gridCol>
                <a:gridCol w="2427994">
                  <a:extLst>
                    <a:ext uri="{9D8B030D-6E8A-4147-A177-3AD203B41FA5}">
                      <a16:colId xmlns:a16="http://schemas.microsoft.com/office/drawing/2014/main" val="2154182244"/>
                    </a:ext>
                  </a:extLst>
                </a:gridCol>
              </a:tblGrid>
              <a:tr h="29236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2019 (Forcast)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5382172"/>
                  </a:ext>
                </a:extLst>
              </a:tr>
              <a:tr h="2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          34,760,008.80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6227838"/>
                  </a:ext>
                </a:extLst>
              </a:tr>
              <a:tr h="292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    (1,417,220.64)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              4,144,424.64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297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57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FEBB-3AD7-3B4E-B634-06038B79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5EC96-15E8-CA42-A183-5B3B54C1F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Though we were growing our business and putting a strong footprint among our competitors, we learn and now must do better.</a:t>
            </a:r>
          </a:p>
          <a:p>
            <a:endParaRPr lang="en-US" dirty="0"/>
          </a:p>
          <a:p>
            <a:r>
              <a:rPr lang="en-US" dirty="0"/>
              <a:t>In order to increase revenue in 2019, it would be in our best interest to make the following changes:</a:t>
            </a:r>
          </a:p>
          <a:p>
            <a:pPr lvl="2"/>
            <a:r>
              <a:rPr lang="en-US" dirty="0"/>
              <a:t>Re-evaluate our current fleet and limit the vehicles that produces high monthly costs and insurance premiums.</a:t>
            </a:r>
          </a:p>
          <a:p>
            <a:pPr lvl="2"/>
            <a:r>
              <a:rPr lang="en-US" dirty="0"/>
              <a:t>Analyze our various branches to see which are profitable.</a:t>
            </a:r>
          </a:p>
          <a:p>
            <a:pPr lvl="2"/>
            <a:r>
              <a:rPr lang="en-US" dirty="0"/>
              <a:t>Increase our daily rate by 10% to keep up with market trend and inflation.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7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85D-1737-CA48-9CE4-B5A11714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C7A5-5C25-2144-95BB-9DC8926162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we move forward with this trajectory, we will see:</a:t>
            </a:r>
          </a:p>
          <a:p>
            <a:pPr lvl="1"/>
            <a:r>
              <a:rPr lang="en-US" dirty="0"/>
              <a:t>An increase in business</a:t>
            </a:r>
          </a:p>
          <a:p>
            <a:pPr lvl="1"/>
            <a:r>
              <a:rPr lang="en-US" dirty="0"/>
              <a:t>An increase in gross revenue</a:t>
            </a:r>
          </a:p>
          <a:p>
            <a:pPr lvl="1"/>
            <a:r>
              <a:rPr lang="en-US" dirty="0"/>
              <a:t>A decrease in monthly cost</a:t>
            </a:r>
          </a:p>
          <a:p>
            <a:pPr lvl="1"/>
            <a:r>
              <a:rPr lang="en-US" dirty="0"/>
              <a:t>A decrease in insurance premiums</a:t>
            </a:r>
          </a:p>
          <a:p>
            <a:pPr lvl="1"/>
            <a:r>
              <a:rPr lang="en-US" dirty="0"/>
              <a:t>Finally, an increase to our Net Revenue by $5M.</a:t>
            </a:r>
          </a:p>
          <a:p>
            <a:pPr lvl="1"/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4447144-AC6C-084E-923C-ED5F3ECB98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4271614"/>
              </p:ext>
            </p:extLst>
          </p:nvPr>
        </p:nvGraphicFramePr>
        <p:xfrm>
          <a:off x="6329082" y="2366681"/>
          <a:ext cx="5737412" cy="412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4819">
                  <a:extLst>
                    <a:ext uri="{9D8B030D-6E8A-4147-A177-3AD203B41FA5}">
                      <a16:colId xmlns:a16="http://schemas.microsoft.com/office/drawing/2014/main" val="2597006407"/>
                    </a:ext>
                  </a:extLst>
                </a:gridCol>
                <a:gridCol w="1532246">
                  <a:extLst>
                    <a:ext uri="{9D8B030D-6E8A-4147-A177-3AD203B41FA5}">
                      <a16:colId xmlns:a16="http://schemas.microsoft.com/office/drawing/2014/main" val="1726656797"/>
                    </a:ext>
                  </a:extLst>
                </a:gridCol>
                <a:gridCol w="1600347">
                  <a:extLst>
                    <a:ext uri="{9D8B030D-6E8A-4147-A177-3AD203B41FA5}">
                      <a16:colId xmlns:a16="http://schemas.microsoft.com/office/drawing/2014/main" val="2326301767"/>
                    </a:ext>
                  </a:extLst>
                </a:gridCol>
              </a:tblGrid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2019 (Forcast)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113692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Number of Clients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               48,000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          48,000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39755371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$ 31,659,468.00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34,760,008.80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09630385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Target Gross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30,000,000.00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9382793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% to Target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116%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1101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Avg Gross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659.57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 724.17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5958086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1204788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Monthly Cost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28,244,305.68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26,142,217.08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4602584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 Insurance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4,832,382.96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      4,473,367.08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935102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0955067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Net Revenue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(1,417,220.64)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4,144,424.64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18657962"/>
                  </a:ext>
                </a:extLst>
              </a:tr>
              <a:tr h="3438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Ave Net Revenue per Client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 $             (29.53)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$                86.34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8184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62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{E241AC35-E1FE-514D-9F8F-4694F776DFEC}tf10001076</Template>
  <TotalTime>180</TotalTime>
  <Words>872</Words>
  <Application>Microsoft Macintosh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Lariat Fleet FY 2019 Workforce Planning</vt:lpstr>
      <vt:lpstr>Introduction</vt:lpstr>
      <vt:lpstr>Introduction (cont.)</vt:lpstr>
      <vt:lpstr>FY2019 – Fleet Evaluation</vt:lpstr>
      <vt:lpstr>FY2019 – Revamping Branches</vt:lpstr>
      <vt:lpstr>FY2019 – (cont.)</vt:lpstr>
      <vt:lpstr>FY2019 – Market Trend Analysis</vt:lpstr>
      <vt:lpstr>Results</vt:lpstr>
      <vt:lpstr>Results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Fleet FY 2019 Workforce Planning</dc:title>
  <dc:creator>Mark De Leon</dc:creator>
  <cp:lastModifiedBy>Mark De Leon</cp:lastModifiedBy>
  <cp:revision>19</cp:revision>
  <dcterms:created xsi:type="dcterms:W3CDTF">2020-06-08T18:09:11Z</dcterms:created>
  <dcterms:modified xsi:type="dcterms:W3CDTF">2020-07-15T17:38:43Z</dcterms:modified>
</cp:coreProperties>
</file>