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67" r:id="rId5"/>
    <p:sldId id="259" r:id="rId6"/>
    <p:sldId id="270" r:id="rId7"/>
    <p:sldId id="272" r:id="rId8"/>
    <p:sldId id="265" r:id="rId9"/>
    <p:sldId id="260" r:id="rId10"/>
    <p:sldId id="262" r:id="rId11"/>
    <p:sldId id="274" r:id="rId12"/>
    <p:sldId id="264" r:id="rId13"/>
    <p:sldId id="268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0"/>
    <p:restoredTop sz="92019"/>
  </p:normalViewPr>
  <p:slideViewPr>
    <p:cSldViewPr snapToGrid="0" snapToObjects="1">
      <p:cViewPr varScale="1">
        <p:scale>
          <a:sx n="69" d="100"/>
          <a:sy n="69" d="100"/>
        </p:scale>
        <p:origin x="21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69E6D-173E-814B-B093-C8EF2544B249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BCB8B-3A5B-D54C-BA1B-15EB539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BCB8B-3A5B-D54C-BA1B-15EB539E5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BCB8B-3A5B-D54C-BA1B-15EB539E5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BCB8B-3A5B-D54C-BA1B-15EB539E5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D407-DC95-5444-AAB9-4B549B37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4E71-C5FB-1C4E-BD42-1DFC5F9E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B145-791F-3F4E-A352-CE006578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327D-35A5-CE4A-B894-02092A9D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919E-6FDF-1448-A744-27210F9B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C255-C559-D847-83E1-82F12380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3B6ED-CC63-2B4A-9357-18C99D13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E523-38A7-A842-9708-75D4A199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0C9E-FBB5-8A43-8415-2EE4FDB1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2330-3082-9149-A121-7DA382C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4CC19-1B1F-F84C-AA9A-8CDD83A13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7B5BE-D4F3-DF4C-8FF8-24B0724EA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BF0D-1C2F-5244-8805-57E24CF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8899-344C-594C-84C1-81C43D1F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8C64-7527-3E44-AEB3-82D7520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31D1-86B7-4E41-8EE6-B0E1393D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FCC9-BC6A-A049-B13D-CE403B73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70CD-094D-3941-BCB8-EDA9D47C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C88E-F23D-0347-BAF7-9748B89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20E2-1C27-684D-AD97-E4B7FC9A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F7DD-BAFE-5D46-8C3F-F433DD36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DFD9-5789-7D49-A61E-2866BDD5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3D7D-B6EE-7249-8570-30B5D5BF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133DD-5215-1449-A813-FD8FD374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22B6-B9E9-FD44-A7AC-227A9B2E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0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1086-193C-684C-97F1-3A896C00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B0C9-694B-E946-BCF9-67CB401C4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9D5C4-B9F1-2247-9738-2441D4A8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D2E15-35FF-C141-B6FC-A53E51EE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3ED2-0BD9-B844-B408-2E10BBE5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31DD-46A4-494E-8058-27B5F7FE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409F-2BF8-BE4E-80F3-8951835C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382D4-090A-1C4A-B5E6-A2EA7520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3664D-1415-D040-B571-EBFB44A4F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C8F59-7BFF-404C-861A-8B676FE5D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635D6-E5F0-C24D-9FCB-D1891D705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2396E-67D9-3B46-A3DD-7856E014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59A06-2317-2740-AC56-3967DEED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8CC37-95A0-1647-9DAC-AB59B623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99A0-2684-7B45-9143-7CFA1FD4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C9D1-0E85-2C42-9B6F-A404CEA3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C99EE-AD27-364E-B444-2D250F83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CEF5C-8433-2643-A728-4CB2C5CD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F9C87-EEFB-7E49-9E9F-6D3E2EC4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C7E6F-1E3D-144C-9B50-A0A2BF80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CA6C8-9644-E946-AF49-BE7DB08A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1DDB-35C9-BA4F-9BFA-75E8297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4229-51B2-9343-852D-A3AA09D7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54FB-07D3-B644-96FD-18E193C0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37AC-B624-834B-A05D-64E2D65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4AEC7-FC2B-084B-8D5E-3FD3109B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A47C-58BD-D74D-B4C8-42A3A488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4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6261-28D2-7344-A7ED-D4CD0AE8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1E2D0-0210-1249-88F8-E87C9FED2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0F91-3AD4-064D-B0DC-11460C1D3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484C5-A748-A241-9E32-97E4711F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4ED7E-140F-DC46-87B0-17B61B3D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12C7A-C570-B446-94C4-6DC7C2B7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68936-5154-4E42-A1DF-87C78523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B6A1-C82E-4C4C-B051-054D2D58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00B0-1BEC-E94F-964F-D998B1DEA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C198-A701-7349-A75A-B49A677B2B28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1BA1-8208-0E4E-AB3D-7B61CAA84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478B-1649-1448-B32C-45672DC99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710D-FEB2-324E-8C77-8FF6C3D3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5.12806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126F-191D-B94A-A840-B3256F213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Universal Law of Robustness via Isoperimetry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A1678-79A2-AD43-8E75-1378331D7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087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Mark Sellke (Stanford)</a:t>
            </a:r>
          </a:p>
          <a:p>
            <a:r>
              <a:rPr lang="en-US" dirty="0"/>
              <a:t>Joint work with Sébastien </a:t>
            </a:r>
            <a:r>
              <a:rPr lang="en-US" dirty="0" err="1"/>
              <a:t>Bubeck</a:t>
            </a:r>
            <a:r>
              <a:rPr lang="en-US" dirty="0"/>
              <a:t> (MSR)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arxiv.org</a:t>
            </a:r>
            <a:r>
              <a:rPr lang="en-US" dirty="0">
                <a:hlinkClick r:id="rId2"/>
              </a:rPr>
              <a:t>/pdf/2105.12806.pdf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03FA-4D2A-1D4A-940D-86A90618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432ED-3263-BC46-B1B9-0F2F9D68A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6858"/>
                <a:ext cx="11199471" cy="538425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Real datasets are mixtures</a:t>
                </a:r>
              </a:p>
              <a:p>
                <a:pPr lvl="1"/>
                <a:r>
                  <a:rPr lang="en-US" dirty="0"/>
                  <a:t>Cat component vs dog component. </a:t>
                </a:r>
              </a:p>
              <a:p>
                <a:pPr lvl="1"/>
                <a:r>
                  <a:rPr lang="en-US" dirty="0"/>
                  <a:t>1 cat, 2 cat, red cat, blue cat?</a:t>
                </a:r>
              </a:p>
              <a:p>
                <a:pPr lvl="1"/>
                <a:r>
                  <a:rPr lang="en-US" dirty="0"/>
                  <a:t>Components could e.g. live on a lower-dimensional manifold.</a:t>
                </a:r>
              </a:p>
              <a:p>
                <a:pPr lvl="2"/>
                <a:r>
                  <a:rPr lang="en-US" dirty="0"/>
                  <a:t>Optimistically, law of robustness holds with appropriate </a:t>
                </a:r>
                <a:r>
                  <a:rPr lang="en-US" i="1" dirty="0"/>
                  <a:t>effective dimension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Determine naïve vs effective dimension scaling empirically and extrapolate?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noise?</a:t>
                </a:r>
              </a:p>
              <a:p>
                <a:pPr lvl="1"/>
                <a:r>
                  <a:rPr lang="en-US" dirty="0"/>
                  <a:t>In theory: no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nothing to learn</a:t>
                </a:r>
              </a:p>
              <a:p>
                <a:pPr lvl="1"/>
                <a:r>
                  <a:rPr lang="en-US" dirty="0"/>
                  <a:t>Real life: noise is “complicated” part of the function? </a:t>
                </a:r>
              </a:p>
              <a:p>
                <a:pPr lvl="2"/>
                <a:r>
                  <a:rPr lang="en-US" dirty="0"/>
                  <a:t>Learning algorithms may have “inductive bias” that helps </a:t>
                </a:r>
                <a:r>
                  <a:rPr lang="en-US"/>
                  <a:t>to learn the </a:t>
                </a:r>
                <a:r>
                  <a:rPr lang="en-US" dirty="0"/>
                  <a:t>simple part.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432ED-3263-BC46-B1B9-0F2F9D68A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6858"/>
                <a:ext cx="11199471" cy="5384251"/>
              </a:xfrm>
              <a:blipFill>
                <a:blip r:embed="rId2"/>
                <a:stretch>
                  <a:fillRect l="-79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03FA-4D2A-1D4A-940D-86A90618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and ImageNet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432ED-3263-BC46-B1B9-0F2F9D68A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6858"/>
                <a:ext cx="11199471" cy="538425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Back-of-the-envelope: robust ImageNet just needs bigger models??</a:t>
                </a:r>
              </a:p>
              <a:p>
                <a:r>
                  <a:rPr lang="en-US" sz="2400" dirty="0"/>
                  <a:t>It is </a:t>
                </a:r>
                <a:r>
                  <a:rPr lang="en-US" sz="2400" b="1" i="1" u="sng" dirty="0"/>
                  <a:t>very speculative</a:t>
                </a:r>
                <a:r>
                  <a:rPr lang="en-US" sz="2400" dirty="0"/>
                  <a:t>, but let’s see the rough calculation.</a:t>
                </a:r>
              </a:p>
              <a:p>
                <a:r>
                  <a:rPr lang="en-US" dirty="0"/>
                  <a:t>MNIST results from [MMSTV 18]: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Good robust accuracy achieved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parameters.</a:t>
                </a:r>
              </a:p>
              <a:p>
                <a:pPr lvl="1"/>
                <a:r>
                  <a:rPr lang="en-US" dirty="0"/>
                  <a:t>Effective dimension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ImageNet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ImageNet pictures “seem” more complicated than MNIST, so maybe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Current models: typically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432ED-3263-BC46-B1B9-0F2F9D68A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6858"/>
                <a:ext cx="11199471" cy="5384251"/>
              </a:xfrm>
              <a:blipFill>
                <a:blip r:embed="rId2"/>
                <a:stretch>
                  <a:fillRect l="-906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C9DC0737-BED1-EA41-977E-AF1A2E8660E4}"/>
              </a:ext>
            </a:extLst>
          </p:cNvPr>
          <p:cNvSpPr/>
          <p:nvPr/>
        </p:nvSpPr>
        <p:spPr>
          <a:xfrm>
            <a:off x="6784674" y="4449903"/>
            <a:ext cx="2296733" cy="956069"/>
          </a:xfrm>
          <a:prstGeom prst="wedgeRectCallout">
            <a:avLst>
              <a:gd name="adj1" fmla="val -42741"/>
              <a:gd name="adj2" fmla="val -74349"/>
            </a:avLst>
          </a:prstGeom>
          <a:solidFill>
            <a:schemeClr val="accent1">
              <a:alpha val="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Proportionality constant for image effective dimension?</a:t>
            </a:r>
          </a:p>
        </p:txBody>
      </p:sp>
    </p:spTree>
    <p:extLst>
      <p:ext uri="{BB962C8B-B14F-4D97-AF65-F5344CB8AC3E}">
        <p14:creationId xmlns:p14="http://schemas.microsoft.com/office/powerpoint/2010/main" val="41810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F4C4-6E15-0E45-B8B2-74265730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for Perfect Memorization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DC0B0-F480-764F-A0CA-90BA8C603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74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labels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are IID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</a:t>
                </a:r>
                <a:r>
                  <a:rPr lang="en-US" i="1" dirty="0"/>
                  <a:t>balanced labels</a:t>
                </a:r>
                <a:r>
                  <a:rPr lang="en-US" dirty="0"/>
                  <a:t>: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Failure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Isoperimetry: for each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=−1])≤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)).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outputs unlikely label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b="0" dirty="0"/>
                  <a:t>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DC0B0-F480-764F-A0CA-90BA8C603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7420"/>
              </a:xfrm>
              <a:blipFill>
                <a:blip r:embed="rId2"/>
                <a:stretch>
                  <a:fillRect l="-1568" t="-2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5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BD02-4374-B74B-B2AA-5062875F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for Perfect Memorization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CB86F-99E2-0742-B195-9584DDF5F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just showed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fits labels with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Union bound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i="1">
                        <a:solidFill>
                          <a:srgbClr val="4472C4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need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to memorize.</a:t>
                </a:r>
              </a:p>
              <a:p>
                <a:pPr lvl="1"/>
                <a:r>
                  <a:rPr lang="en-US" dirty="0"/>
                  <a:t>Balanced labels assumed only once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472C4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no union bound amplification.</a:t>
                </a:r>
              </a:p>
              <a:p>
                <a:pPr marL="0" indent="0">
                  <a:buNone/>
                </a:pPr>
                <a:r>
                  <a:rPr lang="en-US" dirty="0"/>
                  <a:t>With P parameters,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dirty="0"/>
                  <a:t>-size discretization.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Extensions</a:t>
                </a:r>
              </a:p>
              <a:p>
                <a:pPr lvl="1"/>
                <a:r>
                  <a:rPr lang="en-US" dirty="0"/>
                  <a:t>Partial memorization: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dirty="0"/>
                  <a:t>fixed f correlates with noise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Mixtures: just need “balanced labels” for each component.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CB86F-99E2-0742-B195-9584DDF5F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2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8A81-BE04-534D-ADE9-55F18ABF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103FD-1C43-B649-B8F6-97737E4CE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38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Recall: small </a:t>
                </a:r>
                <a:r>
                  <a:rPr lang="en-US" sz="2400" dirty="0" err="1"/>
                  <a:t>Rademacher</a:t>
                </a:r>
                <a:r>
                  <a:rPr lang="en-US" sz="2400" dirty="0"/>
                  <a:t>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ℱ</m:t>
                        </m:r>
                      </m:sub>
                    </m:sSub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</a:rPr>
                  <a:t>implies uniform generalization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Classically, function class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dirty="0" err="1"/>
                  <a:t>Rademacher</a:t>
                </a:r>
                <a:r>
                  <a:rPr lang="en-US" sz="2400" dirty="0"/>
                  <a:t> complexity 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ℱ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Theorem: for Lipschitz function classes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400" dirty="0"/>
                  <a:t> and mixtures of isoperimetric distributions,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2300" dirty="0"/>
                  <a:t>Consequence: law of robustness holds for </a:t>
                </a:r>
                <a:r>
                  <a:rPr lang="en-US" sz="2300" i="1" dirty="0"/>
                  <a:t>any Lipschitz loss function </a:t>
                </a:r>
                <a:r>
                  <a:rPr lang="en-US" sz="2300" dirty="0"/>
                  <a:t>(not just square-loss).</a:t>
                </a:r>
                <a:endParaRPr lang="en-US" sz="23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103FD-1C43-B649-B8F6-97737E4CE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3855" cy="4351338"/>
              </a:xfrm>
              <a:blipFill>
                <a:blip r:embed="rId2"/>
                <a:stretch>
                  <a:fillRect l="-680" t="-2047" r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58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57EA-1BD0-AF42-A4BF-D71FC5DB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FA6CB-7EAA-534B-A733-DA4AB75D0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083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norms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More refined notions of robustness</a:t>
                </a:r>
              </a:p>
              <a:p>
                <a:pPr lvl="1"/>
                <a:r>
                  <a:rPr lang="en-US" b="0" dirty="0" err="1"/>
                  <a:t>Sobolev</a:t>
                </a:r>
                <a:r>
                  <a:rPr lang="en-US" b="0" dirty="0"/>
                  <a:t> norms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don’t work. Need small gradient </a:t>
                </a:r>
                <a:r>
                  <a:rPr lang="en-US" b="1" dirty="0"/>
                  <a:t>everywhere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Connect more precisely to robust test error?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Empirical study</a:t>
                </a:r>
              </a:p>
              <a:p>
                <a:pPr lvl="1"/>
                <a:r>
                  <a:rPr lang="en-US" dirty="0"/>
                  <a:t>[MMSTV 18]: MNIST with PGD-made adversarial examples, CNNs.</a:t>
                </a:r>
              </a:p>
              <a:p>
                <a:pPr lvl="1"/>
                <a:r>
                  <a:rPr lang="en-US" b="0" dirty="0"/>
                  <a:t>How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scale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CNNs, transformers, 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FA6CB-7EAA-534B-A733-DA4AB75D0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08340"/>
              </a:xfrm>
              <a:blipFill>
                <a:blip r:embed="rId2"/>
                <a:stretch>
                  <a:fillRect l="-965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244BF5B-2336-F04B-96C5-798C2FA51E50}"/>
              </a:ext>
            </a:extLst>
          </p:cNvPr>
          <p:cNvGrpSpPr/>
          <p:nvPr/>
        </p:nvGrpSpPr>
        <p:grpSpPr>
          <a:xfrm>
            <a:off x="9685538" y="3809584"/>
            <a:ext cx="2272322" cy="1898758"/>
            <a:chOff x="10230954" y="4881563"/>
            <a:chExt cx="1842605" cy="1587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93FB80-66C2-A247-8243-42CC2DF5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5259" y="4881563"/>
              <a:ext cx="1638300" cy="1587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3F79A0-59CD-5548-BB79-68BA042E5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0954" y="4931258"/>
              <a:ext cx="2540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382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595-813E-7243-A933-CD86B575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D53E-7F66-8246-8561-5FD07C7C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Neural networks memorize training data, are vulnerable to small perturbations.</a:t>
            </a:r>
          </a:p>
          <a:p>
            <a:pPr lvl="1"/>
            <a:r>
              <a:rPr lang="en-US" sz="2000" dirty="0"/>
              <a:t>[GSS 15], [CW 17], [MMSTV 18], [ISTETM 19],…</a:t>
            </a:r>
          </a:p>
          <a:p>
            <a:r>
              <a:rPr lang="en-US" sz="2400" dirty="0"/>
              <a:t>What is going on?</a:t>
            </a:r>
          </a:p>
          <a:p>
            <a:endParaRPr lang="en-US" sz="2400" dirty="0"/>
          </a:p>
          <a:p>
            <a:r>
              <a:rPr lang="en-US" sz="2400" dirty="0"/>
              <a:t>Some hypotheses:</a:t>
            </a:r>
          </a:p>
          <a:p>
            <a:pPr lvl="1"/>
            <a:r>
              <a:rPr lang="en-US" dirty="0"/>
              <a:t>1. Robust memorization is computationally hard</a:t>
            </a:r>
          </a:p>
          <a:p>
            <a:pPr lvl="1"/>
            <a:r>
              <a:rPr lang="en-US" dirty="0"/>
              <a:t>2. Neural networks cannot memorize robustly</a:t>
            </a:r>
          </a:p>
          <a:p>
            <a:pPr lvl="1"/>
            <a:r>
              <a:rPr lang="en-US" dirty="0"/>
              <a:t>3. Robust memorization needs more data</a:t>
            </a:r>
          </a:p>
          <a:p>
            <a:pPr lvl="1"/>
            <a:r>
              <a:rPr lang="en-US" dirty="0"/>
              <a:t>4. Robust memorization requires large models</a:t>
            </a:r>
          </a:p>
        </p:txBody>
      </p:sp>
    </p:spTree>
    <p:extLst>
      <p:ext uri="{BB962C8B-B14F-4D97-AF65-F5344CB8AC3E}">
        <p14:creationId xmlns:p14="http://schemas.microsoft.com/office/powerpoint/2010/main" val="4531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595-813E-7243-A933-CD86B575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D53E-7F66-8246-8561-5FD07C7C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69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Neural networks memorize training data, are vulnerable to small perturbations.</a:t>
            </a:r>
          </a:p>
          <a:p>
            <a:pPr lvl="1"/>
            <a:r>
              <a:rPr lang="en-US" sz="2000" dirty="0"/>
              <a:t>[GSS 15], [CW 17], [MMSTV 18], [ISTETM 19],…</a:t>
            </a:r>
            <a:endParaRPr lang="en-US" sz="2400" dirty="0"/>
          </a:p>
          <a:p>
            <a:r>
              <a:rPr lang="en-US" sz="2400" dirty="0"/>
              <a:t>What is going on?</a:t>
            </a:r>
          </a:p>
          <a:p>
            <a:endParaRPr lang="en-US" sz="2400" dirty="0"/>
          </a:p>
          <a:p>
            <a:r>
              <a:rPr lang="en-US" sz="2400" dirty="0"/>
              <a:t>Some hypotheses: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 Robust memorization is computationally hard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 Neural networks cannot memorize robustly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3. Robust memorization needs more data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4. Robust memorization requires large models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F990DD34-3A1A-1441-A15E-E98A992D82AF}"/>
              </a:ext>
            </a:extLst>
          </p:cNvPr>
          <p:cNvSpPr/>
          <p:nvPr/>
        </p:nvSpPr>
        <p:spPr>
          <a:xfrm>
            <a:off x="3956364" y="5663392"/>
            <a:ext cx="2055136" cy="612648"/>
          </a:xfrm>
          <a:prstGeom prst="wedgeRectCallout">
            <a:avLst>
              <a:gd name="adj1" fmla="val -23916"/>
              <a:gd name="adj2" fmla="val -83798"/>
            </a:avLst>
          </a:prstGeom>
          <a:solidFill>
            <a:schemeClr val="accent1">
              <a:alpha val="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Law of Robustness</a:t>
            </a:r>
          </a:p>
        </p:txBody>
      </p:sp>
    </p:spTree>
    <p:extLst>
      <p:ext uri="{BB962C8B-B14F-4D97-AF65-F5344CB8AC3E}">
        <p14:creationId xmlns:p14="http://schemas.microsoft.com/office/powerpoint/2010/main" val="282766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C2ED-640F-9C45-B901-449B45F7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of Memorization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7361-926B-1A43-9C7B-42A5D7377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666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random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unit sphere. </a:t>
                </a:r>
              </a:p>
              <a:p>
                <a:r>
                  <a:rPr lang="en-US" dirty="0"/>
                  <a:t>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signal + noise.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Perfect memorization: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fits data perfectly: 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Partial memorization: fit data </a:t>
                </a:r>
                <a:r>
                  <a:rPr lang="en-US" i="1" dirty="0"/>
                  <a:t>much better than the signal:</a:t>
                </a:r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7361-926B-1A43-9C7B-42A5D7377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6669"/>
              </a:xfrm>
              <a:blipFill>
                <a:blip r:embed="rId2"/>
                <a:stretch>
                  <a:fillRect l="-844" t="-2381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68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958E-9D25-2D48-B0D5-E9668613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and Memorization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86160-87D0-9B41-9A6D-1DABFAA2D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79552" cy="477194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-robust 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𝐿𝑖𝑝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, i.e. </a:t>
                </a:r>
              </a:p>
              <a:p>
                <a:pPr marL="0" indent="0">
                  <a:buNone/>
                </a:pPr>
                <a:endParaRPr lang="en-US" sz="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Fact: w.h.p, perfect memorization possible with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-robust function.</a:t>
                </a:r>
              </a:p>
              <a:p>
                <a:pPr marL="0" indent="0">
                  <a:buNone/>
                </a:pPr>
                <a:endParaRPr lang="en-US" sz="8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Proof: w.h.p,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≥0.1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 </a:t>
                </a:r>
                <a:r>
                  <a:rPr lang="en-US" sz="2000" dirty="0">
                    <a:latin typeface="Cambria Math" panose="02040503050406030204" pitchFamily="18" charset="0"/>
                  </a:rPr>
                  <a:t>Follows now from Kirszbraun extension theorem.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This is kind of abstract…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How complicated is constructing a good memorizer?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Mathematically: how large a function class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must be fixed 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beforehand</a:t>
                </a:r>
                <a:r>
                  <a:rPr lang="en-US" sz="2400" dirty="0">
                    <a:latin typeface="Cambria Math" panose="02040503050406030204" pitchFamily="18" charset="0"/>
                  </a:rPr>
                  <a:t> to contain a (robust) memorizer w.h.p?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86160-87D0-9B41-9A6D-1DABFAA2D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79552" cy="4771945"/>
              </a:xfrm>
              <a:blipFill>
                <a:blip r:embed="rId3"/>
                <a:stretch>
                  <a:fillRect l="-693" t="-1867" r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67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17EE-D425-1246-877F-D091912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944B3-4261-0840-981B-020686561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75380" cy="47487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We measure the 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size</a:t>
                </a:r>
                <a:r>
                  <a:rPr lang="en-US" sz="2400" dirty="0">
                    <a:latin typeface="Cambria Math" panose="02040503050406030204" pitchFamily="18" charset="0"/>
                  </a:rPr>
                  <a:t> of a function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by the number of parameters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 needed to describe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. </a:t>
                </a: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Precisely: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specified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Require:</a:t>
                </a:r>
              </a:p>
              <a:p>
                <a:endParaRPr lang="en-US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)|≤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𝑝𝑜𝑙𝑦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Captures neural networks!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Gives “true” parameter count for convolutional layers, shared weights,...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# parameters in the </a:t>
                </a:r>
                <a:r>
                  <a:rPr lang="en-US" b="1" dirty="0"/>
                  <a:t>model class</a:t>
                </a:r>
              </a:p>
              <a:p>
                <a:pPr lvl="2"/>
                <a:r>
                  <a:rPr lang="en-US" dirty="0"/>
                  <a:t>Sparse weight matrices can give trained models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non-zero weights.</a:t>
                </a: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944B3-4261-0840-981B-020686561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75380" cy="4748795"/>
              </a:xfrm>
              <a:blipFill>
                <a:blip r:embed="rId2"/>
                <a:stretch>
                  <a:fillRect l="-700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E4FC-CF21-EA46-92E2-650ED0EC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Size vs Robustness Tradeoff?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45F15-0EB8-BF4C-ADBC-F69E1DD7F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Fact: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parameters necessary and sufficient to memorize</a:t>
                </a:r>
              </a:p>
              <a:p>
                <a:pPr lvl="1"/>
                <a:r>
                  <a:rPr lang="en-US" sz="2000" dirty="0"/>
                  <a:t>[Baum 1988]: </a:t>
                </a:r>
                <a:r>
                  <a:rPr lang="en-US" dirty="0"/>
                  <a:t>use a 2-layer neural network with n/d neurons. Very non-robust.</a:t>
                </a:r>
              </a:p>
              <a:p>
                <a:pPr lvl="1"/>
                <a:r>
                  <a:rPr lang="en-US" dirty="0"/>
                  <a:t>Lower bound: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-size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-net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Noise ensures any fixed function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unlikely to partially memorize. Done by union bound.</a:t>
                </a:r>
              </a:p>
              <a:p>
                <a:r>
                  <a:rPr lang="en-US" dirty="0"/>
                  <a:t>Fact: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en-US" dirty="0"/>
                  <a:t> parameters suffice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i="1" dirty="0"/>
                  <a:t>-robustly</a:t>
                </a:r>
                <a:r>
                  <a:rPr lang="en-US" dirty="0"/>
                  <a:t> memorize.</a:t>
                </a:r>
              </a:p>
              <a:p>
                <a:pPr lvl="1"/>
                <a:r>
                  <a:rPr lang="en-US" dirty="0"/>
                  <a:t>Put 1 radial basis function on each input. Each RBF specified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parameters.</a:t>
                </a:r>
              </a:p>
              <a:p>
                <a:pPr lvl="1"/>
                <a:endParaRPr lang="en-US" dirty="0"/>
              </a:p>
              <a:p>
                <a:r>
                  <a:rPr lang="en-US" sz="2400" dirty="0"/>
                  <a:t>Is there a general trade-off?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45F15-0EB8-BF4C-ADBC-F69E1DD7F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04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6ED0-811E-634A-8A57-AB04E3B5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Universal Law of Robustness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79206-D828-4F44-A954-150B77E7D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4276" cy="477194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Conjecture </a:t>
                </a:r>
                <a:r>
                  <a:rPr lang="en-US" sz="2400" dirty="0"/>
                  <a:t>[</a:t>
                </a:r>
                <a:r>
                  <a:rPr lang="en-US" sz="2400" dirty="0" err="1"/>
                  <a:t>Bubeck</a:t>
                </a:r>
                <a:r>
                  <a:rPr lang="en-US" sz="2400" dirty="0"/>
                  <a:t>-Li-Nagaraj 20]: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for 2-layer neural networks.</a:t>
                </a:r>
              </a:p>
              <a:p>
                <a:r>
                  <a:rPr lang="en-US" dirty="0"/>
                  <a:t>Theorem </a:t>
                </a:r>
                <a:r>
                  <a:rPr lang="en-US" sz="2400" dirty="0"/>
                  <a:t>[</a:t>
                </a:r>
                <a:r>
                  <a:rPr lang="en-US" sz="2400" dirty="0" err="1"/>
                  <a:t>Bubeck</a:t>
                </a:r>
                <a:r>
                  <a:rPr lang="en-US" sz="2400" dirty="0"/>
                  <a:t>-S. 21]: for </a:t>
                </a:r>
                <a:r>
                  <a:rPr lang="en-US" sz="2400" dirty="0">
                    <a:latin typeface="Cambria Math" panose="02040503050406030204" pitchFamily="18" charset="0"/>
                  </a:rPr>
                  <a:t>P-parameter function classes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, </a:t>
                </a:r>
                <a:r>
                  <a:rPr lang="en-US" sz="2400" dirty="0"/>
                  <a:t>partial </a:t>
                </a:r>
                <a:r>
                  <a:rPr lang="en-US" sz="2400" dirty="0">
                    <a:latin typeface="Cambria Math" panose="02040503050406030204" pitchFamily="18" charset="0"/>
                  </a:rPr>
                  <a:t>memorization of noisy data by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 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Input distribution can be a mixture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isoperimetric</a:t>
                </a:r>
                <a:r>
                  <a:rPr lang="en-US" dirty="0"/>
                  <a:t> distributions.</a:t>
                </a:r>
              </a:p>
              <a:p>
                <a:pPr lvl="1"/>
                <a:r>
                  <a:rPr lang="en-US" dirty="0"/>
                  <a:t>We assume parameters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, so conjecture technically still open.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Equality case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 project down to dimension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use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RBFs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79206-D828-4F44-A954-150B77E7D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4276" cy="4771946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70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17F-24C3-4146-8AB0-85A15B2E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Isoperimetry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D825C-E29A-C44F-B3D0-BB8132D8E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6858"/>
                <a:ext cx="10515600" cy="49260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Key property of high-dimensional space: </a:t>
                </a:r>
                <a:r>
                  <a:rPr lang="en-US" sz="2400" b="1" dirty="0"/>
                  <a:t>isoperimetry</a:t>
                </a:r>
                <a:r>
                  <a:rPr lang="en-US" sz="2400" dirty="0"/>
                  <a:t>. Many related definitions.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Today’s Definition: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-isoperimetric if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-Lipschitz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Applies to many “genuinely high-dimensional” distributions</a:t>
                </a:r>
              </a:p>
              <a:p>
                <a:pPr lvl="1"/>
                <a:r>
                  <a:rPr lang="en-US" dirty="0"/>
                  <a:t>Sphere/Gaussian</a:t>
                </a:r>
              </a:p>
              <a:p>
                <a:pPr lvl="1"/>
                <a:r>
                  <a:rPr lang="en-US" dirty="0"/>
                  <a:t>Cube with Hamming distance</a:t>
                </a:r>
              </a:p>
              <a:p>
                <a:pPr lvl="1"/>
                <a:r>
                  <a:rPr lang="en-US" dirty="0"/>
                  <a:t>Negatively curved manifolds, Gaussian plus small independent noise,…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D825C-E29A-C44F-B3D0-BB8132D8E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6858"/>
                <a:ext cx="10515600" cy="4926021"/>
              </a:xfrm>
              <a:blipFill>
                <a:blip r:embed="rId2"/>
                <a:stretch>
                  <a:fillRect l="-724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4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</TotalTime>
  <Words>1171</Words>
  <Application>Microsoft Macintosh PowerPoint</Application>
  <PresentationFormat>Widescreen</PresentationFormat>
  <Paragraphs>153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 Universal Law of Robustness via Isoperimetry</vt:lpstr>
      <vt:lpstr>Adversarial Examples</vt:lpstr>
      <vt:lpstr>Adversarial Examples</vt:lpstr>
      <vt:lpstr>The Model of Memorization</vt:lpstr>
      <vt:lpstr>Robustness and Memorization</vt:lpstr>
      <vt:lpstr>Parameter Counting</vt:lpstr>
      <vt:lpstr>A Size vs Robustness Tradeoff?</vt:lpstr>
      <vt:lpstr>A Universal Law of Robustness</vt:lpstr>
      <vt:lpstr>Isoperimetry</vt:lpstr>
      <vt:lpstr>Interpretation</vt:lpstr>
      <vt:lpstr>MNIST and ImageNet</vt:lpstr>
      <vt:lpstr>Proof for Perfect Memorization</vt:lpstr>
      <vt:lpstr>Proof for Perfect Memorization</vt:lpstr>
      <vt:lpstr>Generalization Perspective</vt:lpstr>
      <vt:lpstr>Open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Universal Law of Robustness via Isoperimetry</dc:title>
  <dc:creator>Microsoft Office User</dc:creator>
  <cp:lastModifiedBy>Mark Sellke</cp:lastModifiedBy>
  <cp:revision>176</cp:revision>
  <dcterms:created xsi:type="dcterms:W3CDTF">2021-06-30T19:54:46Z</dcterms:created>
  <dcterms:modified xsi:type="dcterms:W3CDTF">2021-08-04T18:49:29Z</dcterms:modified>
</cp:coreProperties>
</file>