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70" r:id="rId7"/>
    <p:sldId id="260" r:id="rId8"/>
    <p:sldId id="287" r:id="rId9"/>
    <p:sldId id="285" r:id="rId10"/>
    <p:sldId id="277" r:id="rId11"/>
    <p:sldId id="271" r:id="rId12"/>
    <p:sldId id="272" r:id="rId13"/>
    <p:sldId id="278" r:id="rId14"/>
    <p:sldId id="263" r:id="rId15"/>
    <p:sldId id="264" r:id="rId16"/>
    <p:sldId id="279" r:id="rId17"/>
    <p:sldId id="266" r:id="rId18"/>
    <p:sldId id="267" r:id="rId19"/>
    <p:sldId id="273" r:id="rId20"/>
    <p:sldId id="274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6405"/>
  </p:normalViewPr>
  <p:slideViewPr>
    <p:cSldViewPr snapToGrid="0" snapToObjects="1">
      <p:cViewPr varScale="1">
        <p:scale>
          <a:sx n="63" d="100"/>
          <a:sy n="63" d="100"/>
        </p:scale>
        <p:origin x="192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F95E-6020-5047-B2B9-41E87D7A6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D1620-4F7F-5E45-94BA-C91B41CC9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C715-9020-834A-A075-0AE86446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5AA1-CFF9-C743-8E15-DF52B7F7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E47A-5758-824F-ABDF-8C5E49DA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3174-B241-EB44-A356-AD94F6C5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89BD8-D8D9-0A4F-9F2B-76220A38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2973-2D04-9546-BBDB-A119FF5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70C6-305F-944C-8A06-D1214056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0C23-E21F-084B-985C-59424588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7B2A8-FBE4-E24E-914F-B78637AF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39E84-9FED-334F-ADAF-B5A03563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54B7C-2FAD-D148-88EC-CAD083D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7367-ABFC-2948-B32A-49DA967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47B8-F7B7-1E42-A1DE-19E77092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67D3-E286-A14F-B011-902A881A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83FF-8D75-654E-8CD9-50DBD7D9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79CA-A2EE-DB40-9CE9-5AF689F3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6773-8A1E-0B4A-9024-885340F5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F044-ED7B-4443-BB8A-E4D92A70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5B86-464C-DB4E-B012-CA4587CB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D814-78F7-6147-B495-6B365D7C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6B2A-D5AD-6947-89B6-C456704B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A767-C5EE-0642-8E4F-0AB20E8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8C09-DE9A-F44E-9EFD-300CCBB7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C2D-5BB2-FF48-AD69-E4349B6F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0D64-3EE7-1543-AC4A-8E9A9C856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736F-67CF-3440-A90F-D5C939FB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D665-786A-AE40-A8E0-B280DE2B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D916-E28E-0347-B565-E262D07D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B0D94-3BAC-1D41-A1E2-7D814CB0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8DB-D8B6-8D47-9A29-2EE7F5D6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D3AB-A1F5-A847-96B9-F171B48F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C6EB-0B6D-C049-BC6D-889FDFAE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37081-5D28-654B-A815-2DE60621D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D91BB-76A8-104D-8AC8-24FF9F15E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D36EA-2658-4346-A439-21975C5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2C00A-2D98-7746-A5D8-F699EEA2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37D3A-5692-7444-8FD7-964557D1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6B4F-CF13-2045-8EEE-165BE044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81F9-04CA-B747-AA0F-D194CD79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353F0-FB4D-3E41-81C6-483A92B6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28A55-E892-A348-BFC7-B3572D2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9AF1D-E711-0847-A5D7-585BB70F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BE169-637E-A843-825B-5514703B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5737-8195-C042-AB8F-398BD7D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739F-A13E-4748-8926-E3D522C0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AAB6-8C65-AD48-A9A1-E03AC56F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EBB1-356C-534C-8510-B94BAC4E0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5D57-DD50-AB49-B73E-42B34723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9C969-8D56-5147-A578-C698746E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F6E0-4FF5-BB45-BF8F-0D11839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301B-A90C-1643-8412-D65E7FF5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3545B-3FB2-2A41-B54E-E035EDB4A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ABD3-F693-3E4D-ACCC-D2A04DCF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D971-4097-9141-8E0F-FE434270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74B8-0FEF-9D4D-A41E-3C88F5A2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F44C-193F-6B4C-BA1F-0DB7CC6C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93DA9-C079-CC4E-8EFA-9906BAE6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373A7-D71C-DB43-86EB-8C19B875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6B21-8C24-CE40-AF85-32129D78A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F3A8-2C82-E94B-89A7-3851C1901381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D12D-3624-5642-8662-EB2B24FE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4B8E-76CB-B548-B572-D6673DD1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094-DFE1-3340-8CAE-02C0572D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1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142A-5B2B-9E4D-9B3B-09E50CA6C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Algorithmic Pure States for the Negative Spherical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ED206-1CD9-2342-AD7D-4F4906620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/>
              <a:t>Sellke</a:t>
            </a:r>
            <a:r>
              <a:rPr lang="en-US" dirty="0"/>
              <a:t> (Stanford), joint with Ahmed El </a:t>
            </a:r>
            <a:r>
              <a:rPr lang="en-US" dirty="0" err="1"/>
              <a:t>Alaoui</a:t>
            </a:r>
            <a:r>
              <a:rPr lang="en-US" dirty="0"/>
              <a:t> (Cornell)</a:t>
            </a:r>
          </a:p>
        </p:txBody>
      </p:sp>
    </p:spTree>
    <p:extLst>
      <p:ext uri="{BB962C8B-B14F-4D97-AF65-F5344CB8AC3E}">
        <p14:creationId xmlns:p14="http://schemas.microsoft.com/office/powerpoint/2010/main" val="26839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8572-E81F-044E-9C53-A1B3999C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5125"/>
            <a:ext cx="10210800" cy="1325563"/>
          </a:xfrm>
        </p:spPr>
        <p:txBody>
          <a:bodyPr/>
          <a:lstStyle/>
          <a:p>
            <a:r>
              <a:rPr lang="en-US" dirty="0"/>
              <a:t>Efficient Algorithms under Full RSB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F63A-53E5-9B40-9BFB-0CF51794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5996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Subag</a:t>
            </a:r>
            <a:r>
              <a:rPr lang="en-US" sz="2400" dirty="0"/>
              <a:t> 18, </a:t>
            </a:r>
            <a:r>
              <a:rPr lang="en-US" sz="2400" dirty="0" err="1"/>
              <a:t>Montanari</a:t>
            </a:r>
            <a:r>
              <a:rPr lang="en-US" sz="2400" dirty="0"/>
              <a:t> 18, El </a:t>
            </a:r>
            <a:r>
              <a:rPr lang="en-US" sz="2400" dirty="0" err="1"/>
              <a:t>Alaoui</a:t>
            </a:r>
            <a:r>
              <a:rPr lang="en-US" sz="2400" dirty="0"/>
              <a:t>-</a:t>
            </a:r>
            <a:r>
              <a:rPr lang="en-US" sz="2400" dirty="0" err="1"/>
              <a:t>Montanari</a:t>
            </a:r>
            <a:r>
              <a:rPr lang="en-US" sz="2400" dirty="0"/>
              <a:t>-</a:t>
            </a:r>
            <a:r>
              <a:rPr lang="en-US" sz="2400" b="1" dirty="0"/>
              <a:t>S</a:t>
            </a:r>
            <a:r>
              <a:rPr lang="en-US" sz="2400" dirty="0"/>
              <a:t> 20]: if full RSB, can optimize mean-field spin glass Hamiltonians via </a:t>
            </a:r>
            <a:r>
              <a:rPr lang="en-US" sz="2400" b="1" dirty="0"/>
              <a:t>approximate message passing (AMP) </a:t>
            </a:r>
            <a:r>
              <a:rPr lang="en-US" sz="2400" dirty="0"/>
              <a:t>algorithms.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[El </a:t>
            </a:r>
            <a:r>
              <a:rPr lang="en-US" sz="2400" dirty="0" err="1"/>
              <a:t>Alaoui</a:t>
            </a:r>
            <a:r>
              <a:rPr lang="en-US" sz="2400" dirty="0"/>
              <a:t>-</a:t>
            </a:r>
            <a:r>
              <a:rPr lang="en-US" sz="2400" b="1" dirty="0"/>
              <a:t>S</a:t>
            </a:r>
            <a:r>
              <a:rPr lang="en-US" sz="2400" dirty="0"/>
              <a:t> 20]: full RSB assumption yields AMP algorithm to find a point in 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AMP algorithms are:</a:t>
            </a:r>
          </a:p>
          <a:p>
            <a:pPr marL="0" indent="0">
              <a:buNone/>
            </a:pPr>
            <a:r>
              <a:rPr lang="en-US" sz="2400" dirty="0"/>
              <a:t>	1. Efficient – running times are linear in the input size.</a:t>
            </a:r>
          </a:p>
          <a:p>
            <a:pPr marL="0" indent="0">
              <a:buNone/>
            </a:pPr>
            <a:r>
              <a:rPr lang="en-US" sz="2400" dirty="0"/>
              <a:t>	2. Convenient – exact high-dimensional limiting behavior is understood.</a:t>
            </a:r>
          </a:p>
          <a:p>
            <a:pPr marL="0" indent="0">
              <a:buNone/>
            </a:pPr>
            <a:r>
              <a:rPr lang="en-US" sz="2400" dirty="0"/>
              <a:t>	3. Flexible – can achieve very different things using one class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29711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622F-EA46-324E-8FFD-B42D61D7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Parisi</a:t>
            </a:r>
            <a:r>
              <a:rPr lang="en-US" dirty="0"/>
              <a:t> Variational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AFA79-3278-5148-ABEE-5261C43E4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82745" cy="49450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defined as the minimizer over increasing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400" dirty="0"/>
                  <a:t> of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Where: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AFA79-3278-5148-ABEE-5261C43E4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82745" cy="4945045"/>
              </a:xfrm>
              <a:blipFill>
                <a:blip r:embed="rId2"/>
                <a:stretch>
                  <a:fillRect l="-816" t="-1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9331523-0808-C84F-A986-1E936090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47" y="4298146"/>
            <a:ext cx="4337048" cy="1153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8D5C07-D13F-C34B-8DEC-C5EEF2D8D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2" y="5649932"/>
            <a:ext cx="9987035" cy="8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C3C6-12B3-C743-86DE-19395A1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Parisi</a:t>
            </a:r>
            <a:r>
              <a:rPr lang="en-US" dirty="0"/>
              <a:t> PDE to SDE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46EE4-3814-624B-ADB9-B50284248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345" y="1604059"/>
                <a:ext cx="11748655" cy="4480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represents how happy we are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if we search for a solution in the </a:t>
                </a:r>
                <a:r>
                  <a:rPr lang="en-US" sz="2000" dirty="0" err="1"/>
                  <a:t>subsphere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sz="2000" dirty="0"/>
                  <a:t>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with norm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𝑡𝑁</m:t>
                        </m:r>
                      </m:e>
                    </m:ra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the terminal condition: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PDE: 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  <a:p>
                <a:pPr marL="0" indent="0">
                  <a:buNone/>
                </a:pPr>
                <a:r>
                  <a:rPr lang="en-US" sz="2000" dirty="0"/>
                  <a:t>Associated </a:t>
                </a:r>
                <a:r>
                  <a:rPr lang="en-US" sz="2000" b="1" dirty="0" err="1"/>
                  <a:t>Parisi</a:t>
                </a:r>
                <a:r>
                  <a:rPr lang="en-US" sz="2000" b="1" dirty="0"/>
                  <a:t> SDE: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46EE4-3814-624B-ADB9-B50284248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1604059"/>
                <a:ext cx="11748655" cy="4480858"/>
              </a:xfrm>
              <a:blipFill>
                <a:blip r:embed="rId2"/>
                <a:stretch>
                  <a:fillRect l="-540"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035B07-18C1-EE41-8590-7096F8C4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47" b="7267"/>
          <a:stretch/>
        </p:blipFill>
        <p:spPr>
          <a:xfrm>
            <a:off x="2671145" y="3574737"/>
            <a:ext cx="5566767" cy="61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60B7C-FCAE-3E49-BA74-8BCC7F8D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468" y="2809427"/>
            <a:ext cx="2958438" cy="786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8E132-A348-A944-A69E-0115C003E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15" y="4736633"/>
            <a:ext cx="4881370" cy="75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FE8E3-12D5-C148-A225-C7EC8F5C7005}"/>
              </a:ext>
            </a:extLst>
          </p:cNvPr>
          <p:cNvSpPr txBox="1"/>
          <p:nvPr/>
        </p:nvSpPr>
        <p:spPr>
          <a:xfrm>
            <a:off x="6591611" y="4354685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Brownian 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CF06C-6E46-B448-8B68-B2F0710AE773}"/>
              </a:ext>
            </a:extLst>
          </p:cNvPr>
          <p:cNvSpPr txBox="1"/>
          <p:nvPr/>
        </p:nvSpPr>
        <p:spPr>
          <a:xfrm>
            <a:off x="3108521" y="4345808"/>
            <a:ext cx="26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Stochastic Optimal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70F058-F230-2C46-AEFD-DCC772271ECB}"/>
              </a:ext>
            </a:extLst>
          </p:cNvPr>
          <p:cNvCxnSpPr>
            <a:cxnSpLocks/>
          </p:cNvCxnSpPr>
          <p:nvPr/>
        </p:nvCxnSpPr>
        <p:spPr>
          <a:xfrm flipV="1">
            <a:off x="5013468" y="4064925"/>
            <a:ext cx="98859" cy="2967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DDF9D-97D2-6B4B-B8D6-ACDF09A8FA5A}"/>
              </a:ext>
            </a:extLst>
          </p:cNvPr>
          <p:cNvCxnSpPr>
            <a:cxnSpLocks/>
          </p:cNvCxnSpPr>
          <p:nvPr/>
        </p:nvCxnSpPr>
        <p:spPr>
          <a:xfrm flipH="1" flipV="1">
            <a:off x="6841375" y="4064924"/>
            <a:ext cx="345379" cy="36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BE2-F60C-EE4F-9DC8-D23A374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538A4-4A5B-F44B-8850-02EF45563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260"/>
                <a:ext cx="11071034" cy="5187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Full RSB Assumption: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strictly increases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2400" dirty="0"/>
                  <a:t> is finite. (Equivalently, </a:t>
                </a:r>
                <a:r>
                  <a:rPr lang="en-US" sz="2400" dirty="0" err="1"/>
                  <a:t>Parisi</a:t>
                </a:r>
                <a:r>
                  <a:rPr lang="en-US" sz="2400" dirty="0"/>
                  <a:t> SDE ends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a.s</a:t>
                </a:r>
                <a:r>
                  <a:rPr lang="en-US" sz="2400" dirty="0"/>
                  <a:t>.)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Theorem [El </a:t>
                </a:r>
                <a:r>
                  <a:rPr lang="en-US" sz="2400" dirty="0" err="1"/>
                  <a:t>Alaoui</a:t>
                </a:r>
                <a:r>
                  <a:rPr lang="en-US" sz="2400" dirty="0"/>
                  <a:t>-</a:t>
                </a:r>
                <a:r>
                  <a:rPr lang="en-US" sz="2400" b="1" dirty="0"/>
                  <a:t>S</a:t>
                </a:r>
                <a:r>
                  <a:rPr lang="en-US" sz="2400" dirty="0"/>
                  <a:t>]: under Full RSB Assumption, an AMP algorithm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 with:</a:t>
                </a:r>
              </a:p>
              <a:p>
                <a:pPr marL="0" indent="0">
                  <a:buNone/>
                </a:pPr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Remark: we expect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2400" dirty="0"/>
                  <a:t> If so, adding extra constraints essentially gives a true solution. The implicit conditional lower bound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2400" dirty="0"/>
                  <a:t> is expected to be tight.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538A4-4A5B-F44B-8850-02EF45563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260"/>
                <a:ext cx="11071034" cy="5187429"/>
              </a:xfrm>
              <a:blipFill>
                <a:blip r:embed="rId2"/>
                <a:stretch>
                  <a:fillRect l="-802" r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20F9-7C9E-464E-BCCA-3EB896E5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C7CA8-6061-0348-A188-F0E868ABE3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833243" cy="5285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Step 1: locate the root of the ultra-metric tree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Necessary due to asymmetry. Not needed if we care only about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Idea: iterate appropriate fixed point equation.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Result: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 u="sng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 u="sng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 u="sng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Step 2: descend the tree (similar to </a:t>
                </a:r>
                <a:r>
                  <a:rPr lang="en-US" sz="1600" dirty="0"/>
                  <a:t>[</a:t>
                </a:r>
                <a:r>
                  <a:rPr lang="en-US" sz="1600" dirty="0" err="1"/>
                  <a:t>Montanari</a:t>
                </a:r>
                <a:r>
                  <a:rPr lang="en-US" sz="1600" dirty="0"/>
                  <a:t> 18, El </a:t>
                </a:r>
                <a:r>
                  <a:rPr lang="en-US" sz="1600" dirty="0" err="1"/>
                  <a:t>Alaoui</a:t>
                </a:r>
                <a:r>
                  <a:rPr lang="en-US" sz="1600" dirty="0"/>
                  <a:t>-</a:t>
                </a:r>
                <a:r>
                  <a:rPr lang="en-US" sz="1600" dirty="0" err="1"/>
                  <a:t>Montanari</a:t>
                </a:r>
                <a:r>
                  <a:rPr lang="en-US" sz="1600" dirty="0"/>
                  <a:t>-</a:t>
                </a:r>
                <a:r>
                  <a:rPr lang="en-US" sz="1600" b="1" dirty="0"/>
                  <a:t>S</a:t>
                </a:r>
                <a:r>
                  <a:rPr lang="en-US" sz="1600" dirty="0"/>
                  <a:t> 20]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Take small orthogonal steps, computing a path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   Inner products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evolve according to </a:t>
                </a:r>
                <a:r>
                  <a:rPr lang="en-US" sz="2000" dirty="0" err="1"/>
                  <a:t>Parisi</a:t>
                </a:r>
                <a:r>
                  <a:rPr lang="en-US" sz="2000" dirty="0"/>
                  <a:t> SDE.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</a:t>
                </a:r>
              </a:p>
              <a:p>
                <a:pPr marL="0" indent="0">
                  <a:buNone/>
                </a:pPr>
                <a:r>
                  <a:rPr lang="en-US" sz="2000" dirty="0"/>
                  <a:t>Step 3: round approximate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 to genuine solution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000" dirty="0"/>
                  <a:t>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C7CA8-6061-0348-A188-F0E868ABE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833243" cy="5285465"/>
              </a:xfrm>
              <a:blipFill>
                <a:blip r:embed="rId2"/>
                <a:stretch>
                  <a:fillRect l="-585" t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94B3-5A5A-584B-9E5E-CCBCBB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 (AMP)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04038-9DD3-4246-A1A1-584CE8D2C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1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AMP is a class of iterative algorithms based on an </a:t>
                </a:r>
                <a:r>
                  <a:rPr lang="en-US" sz="2000" dirty="0" err="1"/>
                  <a:t>i.i.d</a:t>
                </a:r>
                <a:r>
                  <a:rPr lang="en-US" sz="2000" dirty="0"/>
                  <a:t>. random disorder matrix A.</a:t>
                </a:r>
              </a:p>
              <a:p>
                <a:pPr marL="0" indent="0">
                  <a:buNone/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dirty="0" err="1"/>
                  <a:t>MxN</a:t>
                </a:r>
                <a:r>
                  <a:rPr lang="en-US" sz="2000" dirty="0"/>
                  <a:t> matrix whose rows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.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escale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Fix deterministic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 and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/>
                  <a:t>. Then: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,ℓ+1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I.e. alternate multiplying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with applying non-linearities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coordinate-wise.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For 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000" dirty="0"/>
                  <a:t> is the actual solution path.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000" dirty="0"/>
                  <a:t> is the vector of inner products (up to Onsager term </a:t>
                </a:r>
                <a:r>
                  <a:rPr lang="en-US" sz="2000" dirty="0" err="1"/>
                  <a:t>Ons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04038-9DD3-4246-A1A1-584CE8D2C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1059"/>
              </a:xfrm>
              <a:blipFill>
                <a:blip r:embed="rId2"/>
                <a:stretch>
                  <a:fillRect l="-603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68FB-821E-E54F-B00E-AC5C1E1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Evolution for AMP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ABAC5-DD9D-4F4B-99CD-7255E0375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5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Theorem (State Evolution; [</a:t>
                </a:r>
                <a:r>
                  <a:rPr lang="en-US" sz="2400" dirty="0" err="1"/>
                  <a:t>Bolthausen</a:t>
                </a:r>
                <a:r>
                  <a:rPr lang="en-US" sz="2400" dirty="0"/>
                  <a:t> 12], [</a:t>
                </a:r>
                <a:r>
                  <a:rPr lang="en-US" sz="2400" dirty="0" err="1"/>
                  <a:t>Bayati-Montanari</a:t>
                </a:r>
                <a:r>
                  <a:rPr lang="en-US" sz="2400" dirty="0"/>
                  <a:t> 10], …):</a:t>
                </a:r>
              </a:p>
              <a:p>
                <a:pPr marL="0" indent="0">
                  <a:buNone/>
                </a:pPr>
                <a:r>
                  <a:rPr lang="en-US" sz="2400" dirty="0"/>
                  <a:t>	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limit, the law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centered Gaussian with recursive covariance: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ℓ+1 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400" dirty="0">
                    <a:latin typeface="Cambria Math" panose="02040503050406030204" pitchFamily="18" charset="0"/>
                  </a:rPr>
                  <a:t>Similar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ℓ+1 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Remark: in most AMP, the matrix A is symmetric and there is only one iterate sequence.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Many extensions:</a:t>
                </a:r>
              </a:p>
              <a:p>
                <a:pPr marL="0" indent="0">
                  <a:buNone/>
                </a:pPr>
                <a:r>
                  <a:rPr lang="en-US" sz="2400" dirty="0"/>
                  <a:t>	Non-Gaussian Universality [</a:t>
                </a:r>
                <a:r>
                  <a:rPr lang="en-US" sz="2400" dirty="0" err="1"/>
                  <a:t>Bayati-Montanari-Lelarge</a:t>
                </a:r>
                <a:r>
                  <a:rPr lang="en-US" sz="2400" dirty="0"/>
                  <a:t> 15, Chen-Lam 20]</a:t>
                </a:r>
              </a:p>
              <a:p>
                <a:pPr marL="0" indent="0">
                  <a:buNone/>
                </a:pPr>
                <a:r>
                  <a:rPr lang="en-US" sz="2400" dirty="0"/>
                  <a:t>	Rotationally Invariant Matrices [Fan 20]</a:t>
                </a:r>
              </a:p>
              <a:p>
                <a:pPr marL="0" indent="0">
                  <a:buNone/>
                </a:pPr>
                <a:r>
                  <a:rPr lang="en-US" sz="2400" dirty="0"/>
                  <a:t>	Tensor Analogs [</a:t>
                </a:r>
                <a:r>
                  <a:rPr lang="en-US" sz="2400" dirty="0" err="1"/>
                  <a:t>Montanari</a:t>
                </a:r>
                <a:r>
                  <a:rPr lang="en-US" sz="2400" dirty="0"/>
                  <a:t>-Richard 14], [El </a:t>
                </a:r>
                <a:r>
                  <a:rPr lang="en-US" sz="2400" dirty="0" err="1"/>
                  <a:t>Alaoui</a:t>
                </a:r>
                <a:r>
                  <a:rPr lang="en-US" sz="2400" dirty="0"/>
                  <a:t>-</a:t>
                </a:r>
                <a:r>
                  <a:rPr lang="en-US" sz="2400" dirty="0" err="1"/>
                  <a:t>Montanari</a:t>
                </a:r>
                <a:r>
                  <a:rPr lang="en-US" sz="2400" dirty="0"/>
                  <a:t>-</a:t>
                </a:r>
                <a:r>
                  <a:rPr lang="en-US" sz="2400" b="1" dirty="0"/>
                  <a:t>S </a:t>
                </a:r>
                <a:r>
                  <a:rPr lang="en-US" sz="2400" dirty="0"/>
                  <a:t>20],</a:t>
                </a:r>
              </a:p>
              <a:p>
                <a:pPr marL="0" indent="0">
                  <a:buNone/>
                </a:pPr>
                <a:r>
                  <a:rPr lang="en-US" sz="2400" dirty="0"/>
                  <a:t>	Orthogonal/Vector AMP: [Ma-Ping 16], [</a:t>
                </a:r>
                <a:r>
                  <a:rPr lang="en-US" sz="2400" dirty="0" err="1"/>
                  <a:t>Rangan</a:t>
                </a:r>
                <a:r>
                  <a:rPr lang="en-US" sz="2400" dirty="0"/>
                  <a:t> 16]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ABAC5-DD9D-4F4B-99CD-7255E0375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5045"/>
              </a:xfrm>
              <a:blipFill>
                <a:blip r:embed="rId2"/>
                <a:stretch>
                  <a:fillRect l="-483" t="-2314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09E5-0E80-8B45-9B4C-AA9A121F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Fixed Point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40B3A-30E9-0B4F-BA3A-C1193EAFB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237" cy="4940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Iteration of a fixed AMP: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ℓ+1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𝑂𝑛𝑠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𝑂𝑛𝑠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ℓ−1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Idea: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 u="sng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is the “value”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sz="2000" dirty="0"/>
                  <a:t> is a value function for stochastic control.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Setting the gradient equal to 0 gives the </a:t>
                </a:r>
                <a:r>
                  <a:rPr lang="en-US" sz="2000" b="1" dirty="0" err="1"/>
                  <a:t>Thouless</a:t>
                </a:r>
                <a:r>
                  <a:rPr lang="en-US" sz="2000" b="1" dirty="0"/>
                  <a:t>-Anderson-Palmer</a:t>
                </a:r>
                <a:r>
                  <a:rPr lang="en-US" sz="2000" dirty="0"/>
                  <a:t> (TAP)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Shifting time indices in the TAP equation gives an iterative algorithm converging to a solution.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Analysis is inspired by that of [</a:t>
                </a:r>
                <a:r>
                  <a:rPr lang="en-US" sz="2000" dirty="0" err="1"/>
                  <a:t>Bolthausen</a:t>
                </a:r>
                <a:r>
                  <a:rPr lang="en-US" sz="2000" dirty="0"/>
                  <a:t> 12].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40B3A-30E9-0B4F-BA3A-C1193EAFB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237" cy="4940935"/>
              </a:xfrm>
              <a:blipFill>
                <a:blip r:embed="rId2"/>
                <a:stretch>
                  <a:fillRect l="-566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4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1B65-7E30-D74F-8149-739414E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Descending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40D90-E435-8348-8938-165FCECE6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3040"/>
                <a:ext cx="10882745" cy="496858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Intuition: from POV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, the other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are random.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Ignoring Onsager terms,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Then: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)≈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stochastic control; can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to be larger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is small. We use</a:t>
                </a:r>
              </a:p>
              <a:p>
                <a:pPr marL="0" indent="0">
                  <a:buNone/>
                </a:pPr>
                <a:r>
                  <a:rPr lang="en-US" sz="2400" dirty="0"/>
                  <a:t>the drift term of the </a:t>
                </a:r>
                <a:r>
                  <a:rPr lang="en-US" sz="2400" dirty="0" err="1"/>
                  <a:t>Parisi</a:t>
                </a:r>
                <a:r>
                  <a:rPr lang="en-US" sz="2400" dirty="0"/>
                  <a:t> SDE: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40D90-E435-8348-8938-165FCECE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3040"/>
                <a:ext cx="10882745" cy="4968581"/>
              </a:xfrm>
              <a:blipFill>
                <a:blip r:embed="rId2"/>
                <a:stretch>
                  <a:fillRect l="-816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EC9F-F4BD-614D-92B3-469AB66B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AMP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6D3A-7D5A-4A41-9669-760D61B6C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algorithm idea just outlined can be written as AMP.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ℓ+1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𝑂𝑛𝑠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Where: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u="sng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⋅(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discretized diffusion imitating the </a:t>
                </a:r>
                <a:r>
                  <a:rPr lang="en-US" sz="2000" dirty="0" err="1"/>
                  <a:t>Parisi</a:t>
                </a:r>
                <a:r>
                  <a:rPr lang="en-US" sz="2000" dirty="0"/>
                  <a:t> SDE, driven by approx. white noise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u="sng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A6D3A-7D5A-4A41-9669-760D61B6C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754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8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E751-85BB-4E4A-A435-7948955E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Spherical Perceptron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613E7-5C33-B440-98D0-475E85D32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845" y="1637536"/>
                <a:ext cx="10515600" cy="51925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Intersect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shifted, randomly oriented half-spaces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→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Study the set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⋂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}.</m:t>
                        </m:r>
                      </m:e>
                    </m:nary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Equivalently: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) be disorder matrix with 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Study set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satisfying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entry-wise.</a:t>
                </a:r>
              </a:p>
              <a:p>
                <a:pPr marL="0" indent="0">
                  <a:buNone/>
                </a:pP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/>
                  <a:t>Ising</a:t>
                </a:r>
                <a:r>
                  <a:rPr lang="en-US" sz="2400" dirty="0"/>
                  <a:t> Perceptron: require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613E7-5C33-B440-98D0-475E85D32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845" y="1637536"/>
                <a:ext cx="10515600" cy="5192521"/>
              </a:xfrm>
              <a:blipFill>
                <a:blip r:embed="rId2"/>
                <a:stretch>
                  <a:fillRect l="-96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53B5BF3-ADE1-3E44-85D8-7A891B09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019" y="3061252"/>
            <a:ext cx="2739541" cy="31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8346-0DA4-7F44-814B-F6F46A31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B12F3-FEEA-BC4A-AAFA-080BB1E18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large N limit: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 evolve as independent Brownian motions.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 converges to </a:t>
                </a:r>
                <a:r>
                  <a:rPr lang="en-US" sz="2400" dirty="0" err="1"/>
                  <a:t>Parisi</a:t>
                </a:r>
                <a:r>
                  <a:rPr lang="en-US" sz="2400" dirty="0"/>
                  <a:t> SDE: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z="2400" dirty="0"/>
                  <a:t> So the final inner products we need emerge from this analysis.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B12F3-FEEA-BC4A-AAFA-080BB1E18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844" t="-122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1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1C72-93CF-7C4E-A661-1C52AF1B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F60B-6C3C-BA48-9A88-FB7A91B2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Certain identities are needed to make everything work: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Derived as </a:t>
            </a:r>
            <a:r>
              <a:rPr lang="en-US" sz="2400" b="1" dirty="0"/>
              <a:t>stationarity conditions</a:t>
            </a:r>
            <a:r>
              <a:rPr lang="en-US" sz="2400" dirty="0"/>
              <a:t> for the variational problem.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6310-6328-E044-A3CB-772A95F8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05" y="3200541"/>
            <a:ext cx="2395380" cy="62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7E4D7-142D-3E48-A7E8-27F1DD37D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14" y="3224325"/>
            <a:ext cx="3050181" cy="675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65059-D31B-B543-9AAE-32E0C2B86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60" y="3224325"/>
            <a:ext cx="2400300" cy="62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51B98-2CA0-4647-8A6B-021C224E8B88}"/>
              </a:ext>
            </a:extLst>
          </p:cNvPr>
          <p:cNvSpPr txBox="1"/>
          <p:nvPr/>
        </p:nvSpPr>
        <p:spPr>
          <a:xfrm>
            <a:off x="6789760" y="2211125"/>
            <a:ext cx="431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Correct total variance in each diffusion step.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FA261-642C-B54A-8075-9C3E1E363CBA}"/>
              </a:ext>
            </a:extLst>
          </p:cNvPr>
          <p:cNvCxnSpPr>
            <a:cxnSpLocks/>
          </p:cNvCxnSpPr>
          <p:nvPr/>
        </p:nvCxnSpPr>
        <p:spPr>
          <a:xfrm flipH="1">
            <a:off x="8518200" y="2530728"/>
            <a:ext cx="124607" cy="66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1AA90D-03CD-4145-ADB8-63D7DC24A2CF}"/>
                  </a:ext>
                </a:extLst>
              </p:cNvPr>
              <p:cNvSpPr txBox="1"/>
              <p:nvPr/>
            </p:nvSpPr>
            <p:spPr>
              <a:xfrm>
                <a:off x="2833604" y="2221857"/>
                <a:ext cx="2815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Step 1 converges to norm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1AA90D-03CD-4145-ADB8-63D7DC24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604" y="2221857"/>
                <a:ext cx="2815579" cy="369332"/>
              </a:xfrm>
              <a:prstGeom prst="rect">
                <a:avLst/>
              </a:prstGeom>
              <a:blipFill>
                <a:blip r:embed="rId6"/>
                <a:stretch>
                  <a:fillRect l="-179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3B9B68-8597-034B-8DB6-612EBB79345F}"/>
              </a:ext>
            </a:extLst>
          </p:cNvPr>
          <p:cNvCxnSpPr>
            <a:cxnSpLocks/>
          </p:cNvCxnSpPr>
          <p:nvPr/>
        </p:nvCxnSpPr>
        <p:spPr>
          <a:xfrm flipH="1">
            <a:off x="3241964" y="2624317"/>
            <a:ext cx="469622" cy="57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33409-FDA1-CF41-8D7E-FAD8B66D911C}"/>
              </a:ext>
            </a:extLst>
          </p:cNvPr>
          <p:cNvCxnSpPr>
            <a:cxnSpLocks/>
          </p:cNvCxnSpPr>
          <p:nvPr/>
        </p:nvCxnSpPr>
        <p:spPr>
          <a:xfrm>
            <a:off x="4621876" y="2624317"/>
            <a:ext cx="540328" cy="60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2196-3DAF-114C-89FE-E53FC881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0EF4-B6C9-6E4C-A3EE-828C5E7C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1850" cy="4700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spherical perceptron concerns an intersection of shifted half-spaces.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negative case, we give an algorithm to compute a point in this intersection, assuming a full RSB hypothesis on the optimal solution of an associated variational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stages, both using AMP:</a:t>
            </a:r>
          </a:p>
          <a:p>
            <a:pPr marL="0" indent="0">
              <a:buNone/>
            </a:pPr>
            <a:r>
              <a:rPr lang="en-US" dirty="0"/>
              <a:t>1. Locate the root of the </a:t>
            </a:r>
            <a:r>
              <a:rPr lang="en-US" dirty="0" err="1"/>
              <a:t>ultrametric</a:t>
            </a:r>
            <a:r>
              <a:rPr lang="en-US" dirty="0"/>
              <a:t> tree by iteratively </a:t>
            </a:r>
          </a:p>
          <a:p>
            <a:pPr marL="0" indent="0">
              <a:buNone/>
            </a:pPr>
            <a:r>
              <a:rPr lang="en-US" dirty="0"/>
              <a:t>       finding a stationary point for the TAP potential.</a:t>
            </a:r>
          </a:p>
          <a:p>
            <a:pPr marL="0" indent="0">
              <a:buNone/>
            </a:pPr>
            <a:r>
              <a:rPr lang="en-US" dirty="0"/>
              <a:t>2. Descend the tree by mimicking the </a:t>
            </a:r>
            <a:r>
              <a:rPr lang="en-US" dirty="0" err="1"/>
              <a:t>Parisi</a:t>
            </a:r>
            <a:r>
              <a:rPr lang="en-US" dirty="0"/>
              <a:t> SDE.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28DA8-689B-5E4D-99A7-519A4615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09" y="3718064"/>
            <a:ext cx="2739541" cy="31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0FCE-F100-1F4C-B20E-A52999F6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 in Brief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6A190-D389-E14A-A812-82BDCD376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we make a </a:t>
                </a:r>
                <a:r>
                  <a:rPr lang="en-US" b="1" dirty="0"/>
                  <a:t>full replica symmetry breaking </a:t>
                </a:r>
                <a:r>
                  <a:rPr lang="en-US" dirty="0"/>
                  <a:t>assumption on the behavior of a certain variational problem.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Under this assumption, we show that S is asymptotically non-empty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r>
                  <a:rPr lang="en-US" dirty="0"/>
                  <a:t>, which is expected to be tight.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proof is </a:t>
                </a:r>
                <a:r>
                  <a:rPr lang="en-US" b="1" dirty="0"/>
                  <a:t>constructive</a:t>
                </a:r>
                <a:r>
                  <a:rPr lang="en-US" dirty="0"/>
                  <a:t>. We give an efficient algorithm based on approximate message passing which outputs a point inside 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6A190-D389-E14A-A812-82BDCD376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37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DA3E-110F-A141-8B4C-00249EDD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A52B2-6921-7E45-822C-F54A5DB74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91850" cy="4749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First studied by physicists Gardner/Derrida in 80’s – model for memorization capacity	If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a data point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the hyperplane v memorizes the data.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More recent connections: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case models jamming in sphere packing </a:t>
                </a:r>
                <a:r>
                  <a:rPr lang="en-US" sz="1800" dirty="0"/>
                  <a:t>[Franz, </a:t>
                </a:r>
                <a:r>
                  <a:rPr lang="en-US" sz="1800" dirty="0" err="1"/>
                  <a:t>Parisi</a:t>
                </a:r>
                <a:r>
                  <a:rPr lang="en-US" sz="1800" dirty="0"/>
                  <a:t> 16].</a:t>
                </a:r>
              </a:p>
              <a:p>
                <a:pPr marL="0" indent="0">
                  <a:buNone/>
                </a:pPr>
                <a:r>
                  <a:rPr lang="en-US" sz="2400" dirty="0"/>
                  <a:t>	Satisfiability threshold related to generalization </a:t>
                </a:r>
                <a:r>
                  <a:rPr lang="en-US" sz="1800" dirty="0"/>
                  <a:t>[</a:t>
                </a:r>
                <a:r>
                  <a:rPr lang="en-US" sz="1800" dirty="0" err="1"/>
                  <a:t>Abbara</a:t>
                </a:r>
                <a:r>
                  <a:rPr lang="en-US" sz="1800" dirty="0"/>
                  <a:t>, Aubin, </a:t>
                </a:r>
                <a:r>
                  <a:rPr lang="en-US" sz="1800" dirty="0" err="1"/>
                  <a:t>Krzakala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Zdeborová</a:t>
                </a:r>
                <a:r>
                  <a:rPr lang="en-US" sz="1800" dirty="0"/>
                  <a:t> 20].</a:t>
                </a:r>
              </a:p>
              <a:p>
                <a:pPr marL="0" indent="0">
                  <a:buNone/>
                </a:pPr>
                <a:r>
                  <a:rPr lang="en-US" sz="2400" dirty="0"/>
                  <a:t>Predictions for: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satisfiability threshold for S to be non-empty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𝑉𝑜𝑙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volume of S</a:t>
                </a:r>
              </a:p>
              <a:p>
                <a:pPr marL="0" indent="0">
                  <a:buNone/>
                </a:pPr>
                <a:r>
                  <a:rPr lang="en-US" sz="2400" dirty="0"/>
                  <a:t>	Qualitative geometric properties of 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A52B2-6921-7E45-822C-F54A5DB7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91850" cy="4749836"/>
              </a:xfrm>
              <a:blipFill>
                <a:blip r:embed="rId2"/>
                <a:stretch>
                  <a:fillRect l="-807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2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30BF-D66A-1F4B-9F38-A6580B5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2769-DCB7-F241-B525-CFACEB5A1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18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Spherical perceptron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is relatively well understood.</a:t>
                </a:r>
              </a:p>
              <a:p>
                <a:pPr marL="0" indent="0">
                  <a:buNone/>
                </a:pPr>
                <a:r>
                  <a:rPr lang="en-US" sz="2400" dirty="0"/>
                  <a:t>	[Wendel 62, Cover 65]: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by symmetry argument.</a:t>
                </a:r>
              </a:p>
              <a:p>
                <a:pPr marL="0" indent="0">
                  <a:buNone/>
                </a:pPr>
                <a:r>
                  <a:rPr lang="en-US" sz="2400" dirty="0"/>
                  <a:t>	[</a:t>
                </a:r>
                <a:r>
                  <a:rPr lang="en-US" sz="2400" dirty="0" err="1"/>
                  <a:t>Scherbina-Tirozzi</a:t>
                </a:r>
                <a:r>
                  <a:rPr lang="en-US" sz="2400" dirty="0"/>
                  <a:t> 03] rigorously computed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[</a:t>
                </a:r>
                <a:r>
                  <a:rPr lang="en-US" sz="2400" dirty="0" err="1"/>
                  <a:t>Stojnic</a:t>
                </a:r>
                <a:r>
                  <a:rPr lang="en-US" sz="2400" dirty="0"/>
                  <a:t> 13]: elegant proof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2400" dirty="0"/>
                  <a:t> via Gaussian comparison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Ising</a:t>
                </a:r>
                <a:r>
                  <a:rPr lang="en-US" sz="2400" dirty="0"/>
                  <a:t> case:</a:t>
                </a:r>
              </a:p>
              <a:p>
                <a:pPr marL="0" indent="0">
                  <a:buNone/>
                </a:pPr>
                <a:r>
                  <a:rPr lang="en-US" sz="2400" dirty="0"/>
                  <a:t>	[Ding-Sun 19] proved the predicted lower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[</a:t>
                </a:r>
                <a:r>
                  <a:rPr lang="en-US" sz="2400" dirty="0" err="1"/>
                  <a:t>Talagrand</a:t>
                </a:r>
                <a:r>
                  <a:rPr lang="en-US" sz="2400" dirty="0"/>
                  <a:t> 00]: related results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sufficiently small.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B2769-DCB7-F241-B525-CFACEB5A1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18025"/>
              </a:xfrm>
              <a:blipFill>
                <a:blip r:embed="rId2"/>
                <a:stretch>
                  <a:fillRect l="-844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9605-7C83-0243-9C99-CF38AD83A0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Convexity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9605-7C83-0243-9C99-CF38AD83A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DADFD-6C4F-D64B-B06C-7497E7321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906" y="1690688"/>
                <a:ext cx="11351927" cy="4975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can replace sphere with ball to make things convex. Relatedly, the problem is </a:t>
                </a:r>
                <a:r>
                  <a:rPr lang="en-US" sz="2400" b="1" dirty="0"/>
                  <a:t>replica-symmetric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[</a:t>
                </a:r>
                <a:r>
                  <a:rPr lang="en-US" sz="2400" dirty="0" err="1"/>
                  <a:t>Stojnic</a:t>
                </a:r>
                <a:r>
                  <a:rPr lang="en-US" sz="2400" dirty="0"/>
                  <a:t> 13] used this observation and convex Gordon minimax theorem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However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(our focus) the problem is genuinely non-convex and harder.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DADFD-6C4F-D64B-B06C-7497E732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906" y="1690688"/>
                <a:ext cx="11351927" cy="4975155"/>
              </a:xfrm>
              <a:blipFill>
                <a:blip r:embed="rId3"/>
                <a:stretch>
                  <a:fillRect l="-783" t="-1272" r="-112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9F8AE58-A5A4-9F4E-84F0-AF78B09D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4" b="6614"/>
          <a:stretch/>
        </p:blipFill>
        <p:spPr>
          <a:xfrm>
            <a:off x="2621678" y="3391593"/>
            <a:ext cx="2812617" cy="26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4CA1-4539-154C-8AB2-8823C4B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Symmetry Breaking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EB78F-45AA-5A4D-B411-85CE3EDDB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974185" cy="50010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sz="2400" dirty="0"/>
                  <a:t> S should (roughly) be a ultra-metric space organized into a branching tree.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Description relies on an increasing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(defined later) is expected to be the CDF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are independent.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 is a step function taking finitely many values, then S is organized into a finite tree of clusters and sub-clusters. Each level is a step of </a:t>
                </a:r>
                <a:r>
                  <a:rPr lang="en-US" sz="2400" b="1" dirty="0"/>
                  <a:t>replica symmetry breaking </a:t>
                </a:r>
                <a:r>
                  <a:rPr lang="en-US" sz="2400" dirty="0"/>
                  <a:t>(RSB).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400" dirty="0"/>
                  <a:t>is continuous and strictly increasing, the tree continuously branches: </a:t>
                </a:r>
                <a:r>
                  <a:rPr lang="en-US" sz="2400" b="1" dirty="0"/>
                  <a:t>full RSB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EB78F-45AA-5A4D-B411-85CE3EDDB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974185" cy="5001057"/>
              </a:xfrm>
              <a:blipFill>
                <a:blip r:embed="rId2"/>
                <a:stretch>
                  <a:fillRect l="-809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8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0C3B7-D6EF-FD4E-A359-42ACA4738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Conjecture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For the negative spherical perceptron, full RSB holds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0C3B7-D6EF-FD4E-A359-42ACA4738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929-7F64-F44B-8482-1C1CB0CB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Obstructions From Overlap 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D916-1315-F14E-9B89-6896E6A2F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9243" cy="4949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full RSB does not hold, the model exhibits </a:t>
                </a:r>
                <a:r>
                  <a:rPr lang="en-US" b="1" dirty="0"/>
                  <a:t>overlap gap property (OGP).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Related OGP definitions for planted clique, sparse graphs,… Main message: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OGP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finding a solution is computationally hard.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OGP implies failure of MCMC, message passing, local algorithms, etc. Work by </a:t>
                </a:r>
                <a:r>
                  <a:rPr lang="en-US" dirty="0" err="1"/>
                  <a:t>Gamarnik</a:t>
                </a:r>
                <a:r>
                  <a:rPr lang="en-US" dirty="0"/>
                  <a:t>, Wein et 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AD916-1315-F14E-9B89-6896E6A2F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9243" cy="4949748"/>
              </a:xfrm>
              <a:blipFill>
                <a:blip r:embed="rId2"/>
                <a:stretch>
                  <a:fillRect l="-1037" t="-2314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14137</TotalTime>
  <Words>1048</Words>
  <Application>Microsoft Macintosh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Algorithmic Pure States for the Negative Spherical Perceptron</vt:lpstr>
      <vt:lpstr>The Spherical Perceptron Problem</vt:lpstr>
      <vt:lpstr>Main Result in Brief</vt:lpstr>
      <vt:lpstr>Historical Background</vt:lpstr>
      <vt:lpstr>Mathematical Work</vt:lpstr>
      <vt:lpstr>Convexity for κ≥0 </vt:lpstr>
      <vt:lpstr>Replica Symmetry Breaking </vt:lpstr>
      <vt:lpstr>PowerPoint Presentation</vt:lpstr>
      <vt:lpstr>Algorithmic Obstructions From Overlap Gap</vt:lpstr>
      <vt:lpstr>Efficient Algorithms under Full RSB</vt:lpstr>
      <vt:lpstr>Parisi Variational Principle</vt:lpstr>
      <vt:lpstr>Parisi PDE to SDE</vt:lpstr>
      <vt:lpstr>Main Result</vt:lpstr>
      <vt:lpstr>Algorithm Overview</vt:lpstr>
      <vt:lpstr>Approximate Message Passing (AMP) </vt:lpstr>
      <vt:lpstr>State Evolution for AMP</vt:lpstr>
      <vt:lpstr>Step 1: Fixed Point Iteration</vt:lpstr>
      <vt:lpstr>Step 2: Descending the Tree</vt:lpstr>
      <vt:lpstr>Incremental AMP Formulation</vt:lpstr>
      <vt:lpstr>Limiting Dynamics</vt:lpstr>
      <vt:lpstr>Under the Hood</vt:lpstr>
      <vt:lpstr>Recap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Pure States for the Negative Spherical Peceptron</dc:title>
  <dc:creator>Microsoft Office User</dc:creator>
  <cp:lastModifiedBy>Microsoft Office User</cp:lastModifiedBy>
  <cp:revision>193</cp:revision>
  <cp:lastPrinted>2020-11-23T19:03:26Z</cp:lastPrinted>
  <dcterms:created xsi:type="dcterms:W3CDTF">2020-11-19T22:04:20Z</dcterms:created>
  <dcterms:modified xsi:type="dcterms:W3CDTF">2021-05-13T00:25:09Z</dcterms:modified>
</cp:coreProperties>
</file>