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</p:sldMasterIdLst>
  <p:notesMasterIdLst>
    <p:notesMasterId r:id="rId24"/>
  </p:notesMasterIdLst>
  <p:sldIdLst>
    <p:sldId id="375" r:id="rId3"/>
    <p:sldId id="330" r:id="rId4"/>
    <p:sldId id="331" r:id="rId5"/>
    <p:sldId id="452" r:id="rId6"/>
    <p:sldId id="427" r:id="rId7"/>
    <p:sldId id="333" r:id="rId8"/>
    <p:sldId id="409" r:id="rId9"/>
    <p:sldId id="441" r:id="rId10"/>
    <p:sldId id="438" r:id="rId11"/>
    <p:sldId id="450" r:id="rId12"/>
    <p:sldId id="442" r:id="rId13"/>
    <p:sldId id="456" r:id="rId14"/>
    <p:sldId id="436" r:id="rId15"/>
    <p:sldId id="455" r:id="rId16"/>
    <p:sldId id="430" r:id="rId17"/>
    <p:sldId id="431" r:id="rId18"/>
    <p:sldId id="432" r:id="rId19"/>
    <p:sldId id="451" r:id="rId20"/>
    <p:sldId id="446" r:id="rId21"/>
    <p:sldId id="445" r:id="rId22"/>
    <p:sldId id="42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4817"/>
    <a:srgbClr val="FFCC00"/>
    <a:srgbClr val="003300"/>
    <a:srgbClr val="FFFF99"/>
    <a:srgbClr val="FFFF66"/>
    <a:srgbClr val="FF9900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0458" autoAdjust="0"/>
  </p:normalViewPr>
  <p:slideViewPr>
    <p:cSldViewPr snapToGrid="0" snapToObjects="1">
      <p:cViewPr varScale="1">
        <p:scale>
          <a:sx n="115" d="100"/>
          <a:sy n="115" d="100"/>
        </p:scale>
        <p:origin x="17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4E140F-86D6-4C24-8532-6E5335F7102C}" type="datetimeFigureOut">
              <a:rPr lang="en-US"/>
              <a:pPr>
                <a:defRPr/>
              </a:pPr>
              <a:t>8/8/21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288D80-12F0-499C-8BB1-1FF5C433D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8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7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2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3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25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3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7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6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288D80-12F0-499C-8BB1-1FF5C433D30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B368B8-D11C-4A2B-8CD8-ECCE63825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6D92C-2B44-43FE-8F37-CDE403A36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0382-AF42-48CF-ABCA-A38A95534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35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EA4ED-DD32-49E9-9DF8-A93E18316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Perpetua" pitchFamily="18" charset="0"/>
              </a:defRPr>
            </a:lvl1pPr>
            <a:lvl2pPr>
              <a:defRPr sz="2400">
                <a:latin typeface="Perpetua" pitchFamily="18" charset="0"/>
              </a:defRPr>
            </a:lvl2pPr>
            <a:lvl3pPr>
              <a:defRPr sz="2400">
                <a:latin typeface="Perpetua" pitchFamily="18" charset="0"/>
              </a:defRPr>
            </a:lvl3pPr>
            <a:lvl4pPr>
              <a:defRPr sz="2400">
                <a:latin typeface="Perpetua" pitchFamily="18" charset="0"/>
              </a:defRPr>
            </a:lvl4pPr>
            <a:lvl5pPr>
              <a:defRPr sz="2400">
                <a:latin typeface="Perpetu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DE3A6-4629-4CD4-A30C-226E7B516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5E992-54B4-4842-A8E4-CA58F07E9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9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5D9EC-9375-4620-8465-64F04368C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5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6730C-0516-410B-B656-532117C8B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3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4E2D9-15FD-49B2-8A65-823E4E566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2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BDFB9-8B8D-44EB-B8E7-7E7AC53E4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1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11266-3312-4A8C-84C7-5DF914F65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93D07-6747-43AD-BE6B-9E809430F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D09DF-7C9A-4CE2-A0A0-9ACA93BBE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6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CCD7F-4193-450F-A865-7CBDE6F3B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E9A3B-2FE7-4D3E-AA98-23DBCA7A0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3645D-EA4B-44E8-A43D-C138CFC08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4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2B0E5-65FA-487C-8B42-C4A95F4B8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70233-2A5D-4AE2-A73E-2025CF2F1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354AA-989B-4F79-890A-DC9CA4ABA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C026D-1678-4168-A0EF-191588915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65E1A-0F88-4643-BD06-D7CE33340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3563F-8996-416A-802D-048F893F5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4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4D3D53A-E69C-4845-96FD-22022C418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788" r:id="rId4"/>
    <p:sldLayoutId id="2147483789" r:id="rId5"/>
    <p:sldLayoutId id="2147483790" r:id="rId6"/>
    <p:sldLayoutId id="2147483791" r:id="rId7"/>
    <p:sldLayoutId id="2147483808" r:id="rId8"/>
    <p:sldLayoutId id="2147483809" r:id="rId9"/>
    <p:sldLayoutId id="2147483792" r:id="rId10"/>
    <p:sldLayoutId id="214748379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0B43BA-1982-469B-B5C4-9B7E7FD70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2.0055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>
          <a:xfrm>
            <a:off x="457200" y="3247535"/>
            <a:ext cx="8556170" cy="3238500"/>
          </a:xfrm>
        </p:spPr>
        <p:txBody>
          <a:bodyPr/>
          <a:lstStyle/>
          <a:p>
            <a:pPr algn="l" eaLnBrk="1" hangingPunct="1"/>
            <a:endParaRPr lang="en-US" sz="1500" u="sng" dirty="0"/>
          </a:p>
          <a:p>
            <a:pPr eaLnBrk="1" hangingPunct="1"/>
            <a:r>
              <a:rPr lang="en-US" sz="3000" dirty="0"/>
              <a:t>Mark Sellke</a:t>
            </a:r>
          </a:p>
          <a:p>
            <a:pPr eaLnBrk="1" hangingPunct="1"/>
            <a:r>
              <a:rPr lang="en-US" sz="3000" dirty="0"/>
              <a:t>Joint work with </a:t>
            </a:r>
            <a:r>
              <a:rPr lang="en-US" sz="1800" dirty="0"/>
              <a:t>(and several slides by) </a:t>
            </a:r>
            <a:r>
              <a:rPr lang="en-US" sz="3000" dirty="0"/>
              <a:t>Alex </a:t>
            </a:r>
            <a:r>
              <a:rPr lang="en-US" sz="3000" dirty="0" err="1"/>
              <a:t>Slivkins</a:t>
            </a:r>
            <a:endParaRPr lang="en-US" sz="3000" dirty="0"/>
          </a:p>
          <a:p>
            <a:pPr eaLnBrk="1" hangingPunct="1"/>
            <a:br>
              <a:rPr lang="en-US" sz="2200" dirty="0"/>
            </a:br>
            <a:endParaRPr lang="en-US" sz="2400" dirty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130629" y="1294409"/>
            <a:ext cx="8882741" cy="1953125"/>
          </a:xfrm>
        </p:spPr>
        <p:txBody>
          <a:bodyPr/>
          <a:lstStyle/>
          <a:p>
            <a:pPr eaLnBrk="1" hangingPunct="1"/>
            <a:r>
              <a:rPr lang="en-US" sz="3000" b="1" dirty="0"/>
              <a:t>The Price of Incentivizing Exploration: </a:t>
            </a:r>
            <a:br>
              <a:rPr lang="en-US" sz="3000" b="1" dirty="0"/>
            </a:br>
            <a:r>
              <a:rPr lang="en-US" sz="3000" b="1" dirty="0"/>
              <a:t>A Characterization via Thompson Sampling </a:t>
            </a:r>
            <a:br>
              <a:rPr lang="en-US" sz="3000" b="1" dirty="0"/>
            </a:br>
            <a:r>
              <a:rPr lang="en-US" sz="3000" b="1" dirty="0"/>
              <a:t>and Sample Complexity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E0C51-0611-1D42-95EE-ACB133424C9D}"/>
              </a:ext>
            </a:extLst>
          </p:cNvPr>
          <p:cNvSpPr txBox="1"/>
          <p:nvPr/>
        </p:nvSpPr>
        <p:spPr>
          <a:xfrm>
            <a:off x="5420412" y="3506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60DFA-3020-4541-9FCA-91CC6CB1DB9A}"/>
              </a:ext>
            </a:extLst>
          </p:cNvPr>
          <p:cNvSpPr txBox="1"/>
          <p:nvPr/>
        </p:nvSpPr>
        <p:spPr>
          <a:xfrm>
            <a:off x="7599575" y="40362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E7911-4E7E-6547-B5CF-1FA8CF32D7EC}"/>
              </a:ext>
            </a:extLst>
          </p:cNvPr>
          <p:cNvSpPr txBox="1"/>
          <p:nvPr/>
        </p:nvSpPr>
        <p:spPr>
          <a:xfrm>
            <a:off x="2362423" y="5341584"/>
            <a:ext cx="474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 Stanford University. 2. Microsoft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7A6B2-5698-9941-A559-DE023442ECFB}"/>
              </a:ext>
            </a:extLst>
          </p:cNvPr>
          <p:cNvSpPr txBox="1"/>
          <p:nvPr/>
        </p:nvSpPr>
        <p:spPr>
          <a:xfrm>
            <a:off x="3003624" y="5710916"/>
            <a:ext cx="346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arxiv.org</a:t>
            </a:r>
            <a:r>
              <a:rPr lang="en-US" dirty="0">
                <a:hlinkClick r:id="rId3"/>
              </a:rPr>
              <a:t>/abs/2002.00558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4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C496-F55F-4144-AEFA-12707842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Technique: Exploit to Explore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4005B-3353-AD49-83EF-DEBC69572ED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3250" y="1447800"/>
                <a:ext cx="8414626" cy="5181600"/>
              </a:xfrm>
            </p:spPr>
            <p:txBody>
              <a:bodyPr/>
              <a:lstStyle/>
              <a:p>
                <a:r>
                  <a:rPr lang="en-US" dirty="0"/>
                  <a:t>Lemma: suppose we can be BIC with margin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Then it is possible to BIC-</a:t>
                </a:r>
                <a:r>
                  <a:rPr lang="en-US" b="1" dirty="0"/>
                  <a:t>explore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/3</a:t>
                </a:r>
              </a:p>
              <a:p>
                <a:pPr lvl="1"/>
                <a:r>
                  <a:rPr lang="en-US" dirty="0"/>
                  <a:t>Proof: just modify </a:t>
                </a:r>
                <a:r>
                  <a:rPr lang="en-US" dirty="0" err="1"/>
                  <a:t>alg</a:t>
                </a:r>
                <a:r>
                  <a:rPr lang="en-US" dirty="0"/>
                  <a:t> to explore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/3.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[Mansour, </a:t>
                </a:r>
                <a:r>
                  <a:rPr lang="en-US" sz="2400" dirty="0" err="1"/>
                  <a:t>Slivkins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Syrgkanis</a:t>
                </a:r>
                <a:r>
                  <a:rPr lang="en-US" sz="2400" dirty="0"/>
                  <a:t> 15] (over-simplified): at each time t, be greedy with prob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call </a:t>
                </a:r>
                <a:r>
                  <a:rPr lang="en-US" sz="2400" b="1" dirty="0"/>
                  <a:t>any</a:t>
                </a:r>
                <a:r>
                  <a:rPr lang="en-US" sz="2400" dirty="0"/>
                  <a:t> good bandit algorithm with </a:t>
                </a:r>
                <a:r>
                  <a:rPr lang="en-US" sz="2400" dirty="0" err="1"/>
                  <a:t>prob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BIC for small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</m:oMath>
                </a14:m>
                <a:r>
                  <a:rPr lang="en-US" sz="2400" dirty="0"/>
                  <a:t>. Regret blows up by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Blackbox reduction, frequentist and gap-dependent regret.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4005B-3353-AD49-83EF-DEBC69572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3250" y="1447800"/>
                <a:ext cx="8414626" cy="5181600"/>
              </a:xfrm>
              <a:blipFill>
                <a:blip r:embed="rId2"/>
                <a:stretch>
                  <a:fillRect l="-603" t="-978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57E62-424A-344B-8481-927A58E15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96A339-6222-A645-BE39-6BE45EE4029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15636" y="1257300"/>
                <a:ext cx="8271164" cy="51816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FF0000"/>
                    </a:solidFill>
                  </a:rPr>
                  <a:t>Thompson sampling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(TS) is BIC</a:t>
                </a:r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samples of each arm</a:t>
                </a:r>
                <a:endParaRPr lang="en-US" sz="800" dirty="0"/>
              </a:p>
              <a:p>
                <a:pPr lvl="1"/>
                <a:r>
                  <a:rPr lang="en-US" sz="2400" dirty="0"/>
                  <a:t>Reduces regret to sample complexity: </a:t>
                </a:r>
                <a:endParaRPr lang="en-US" sz="2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3190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BReg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SC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</m:oMath>
                </a14:m>
                <a:r>
                  <a:rPr lang="en-US" sz="2400" dirty="0"/>
                  <a:t>=O(K) under mild assumptions, sometimes O(log K).</a:t>
                </a:r>
              </a:p>
              <a:p>
                <a:pPr lvl="1"/>
                <a:r>
                  <a:rPr lang="en-US" sz="2400" dirty="0"/>
                  <a:t>If all prior means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equal, can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472C4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 PoI</a:t>
                </a:r>
                <a:r>
                  <a:rPr lang="en-US" sz="2400" dirty="0"/>
                  <a:t>.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FF0000"/>
                    </a:solidFill>
                  </a:rPr>
                  <a:t>Resolve sample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</m:oMath>
                </a14:m>
                <a:r>
                  <a:rPr lang="en-US" sz="2400" dirty="0"/>
                  <a:t>: poly vs. exp in K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400" dirty="0"/>
                  <a:t>Tractable lower bound: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for any BIC </a:t>
                </a:r>
                <a:r>
                  <a:rPr lang="en-US" sz="2400" dirty="0" err="1"/>
                  <a:t>alg</a:t>
                </a:r>
                <a:endParaRPr lang="en-US" sz="2400" dirty="0"/>
              </a:p>
              <a:p>
                <a:pPr lvl="1"/>
                <a:r>
                  <a:rPr lang="en-US" sz="2400" dirty="0">
                    <a:solidFill>
                      <a:srgbClr val="FF0000"/>
                    </a:solidFill>
                  </a:rPr>
                  <a:t>poly-optimal BIC algorithm</a:t>
                </a:r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type m:val="skw"/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Binary rewards needed for lower bound (prevent extra info)</a:t>
                </a:r>
              </a:p>
              <a:p>
                <a:pPr marL="501650" indent="-457200">
                  <a:buFont typeface="+mj-lt"/>
                  <a:buAutoNum type="arabicPeriod"/>
                </a:pPr>
                <a:r>
                  <a:rPr lang="en-US" sz="2400" dirty="0"/>
                  <a:t>Corollaries: when per-arm priors lie in fixed collection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</m:oMath>
                </a14:m>
                <a:r>
                  <a:rPr lang="en-US" sz="2400" dirty="0"/>
                  <a:t>=O(K) or exp(K), depending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; linear is the typical case.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</m:oMath>
                </a14:m>
                <a:r>
                  <a:rPr lang="en-US" sz="2400" dirty="0"/>
                  <a:t> is exponential in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for canonical special cases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96A339-6222-A645-BE39-6BE45EE40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15636" y="1257300"/>
                <a:ext cx="8271164" cy="5181600"/>
              </a:xfrm>
              <a:blipFill>
                <a:blip r:embed="rId3"/>
                <a:stretch>
                  <a:fillRect l="-613" t="-733" b="-15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ular Callout 7">
            <a:extLst>
              <a:ext uri="{FF2B5EF4-FFF2-40B4-BE49-F238E27FC236}">
                <a16:creationId xmlns:a16="http://schemas.microsoft.com/office/drawing/2014/main" id="{8C56A2C9-25B4-45FA-8C4D-D6BF44812D81}"/>
              </a:ext>
            </a:extLst>
          </p:cNvPr>
          <p:cNvSpPr/>
          <p:nvPr/>
        </p:nvSpPr>
        <p:spPr>
          <a:xfrm>
            <a:off x="6700059" y="3848100"/>
            <a:ext cx="1741415" cy="300218"/>
          </a:xfrm>
          <a:prstGeom prst="wedgeRectCallout">
            <a:avLst>
              <a:gd name="adj1" fmla="val -26645"/>
              <a:gd name="adj2" fmla="val -739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smallest std. dev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109E4-D295-674D-B43C-50D2E3F3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14082"/>
          </a:xfrm>
        </p:spPr>
        <p:txBody>
          <a:bodyPr/>
          <a:lstStyle/>
          <a:p>
            <a:r>
              <a:rPr lang="en-US" dirty="0"/>
              <a:t>Our Results: characterize </a:t>
            </a:r>
            <a:r>
              <a:rPr lang="en-US" dirty="0" err="1"/>
              <a:t>PoI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08CA0-4A32-1C43-A18F-7C6991FCD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3710-ED6D-E84B-AB0D-72A086AD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Thompson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502F8-C2FC-8945-84F7-616CC61335C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83550" cy="5181600"/>
              </a:xfrm>
            </p:spPr>
            <p:txBody>
              <a:bodyPr/>
              <a:lstStyle/>
              <a:p>
                <a:r>
                  <a:rPr lang="en-US" dirty="0"/>
                  <a:t>Thompson sampling (TS) is a bandit algorithm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Equivalently: generate a posterior sample, exploit the best arm.</a:t>
                </a:r>
              </a:p>
              <a:p>
                <a:endParaRPr lang="en-US" dirty="0"/>
              </a:p>
              <a:p>
                <a:r>
                  <a:rPr lang="en-US" dirty="0"/>
                  <a:t>Bayesian regret (setup for this talk): use the given prior</a:t>
                </a:r>
              </a:p>
              <a:p>
                <a:pPr lvl="1"/>
                <a:r>
                  <a:rPr lang="en-US" sz="1900" dirty="0"/>
                  <a:t>[Bubeck-Liu 13], [Russo-Van Roy 15], [Lattimore-</a:t>
                </a:r>
                <a:r>
                  <a:rPr lang="en-US" sz="1900" dirty="0" err="1"/>
                  <a:t>Szepesvari</a:t>
                </a:r>
                <a:r>
                  <a:rPr lang="en-US" sz="1900" dirty="0"/>
                  <a:t> 19], [Bubeck-S. 20]:     </a:t>
                </a:r>
                <a:r>
                  <a:rPr lang="en-US" sz="2400" dirty="0"/>
                  <a:t>optimal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𝐾𝑇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regret, good performance in related settings.</a:t>
                </a:r>
              </a:p>
              <a:p>
                <a:pPr lvl="1"/>
                <a:r>
                  <a:rPr lang="en-US" sz="2400" dirty="0"/>
                  <a:t>For general prior, implies existence of frequentist </a:t>
                </a:r>
                <a:r>
                  <a:rPr lang="en-US" sz="2400" dirty="0" err="1"/>
                  <a:t>alg</a:t>
                </a:r>
                <a:r>
                  <a:rPr lang="en-US" sz="2400" dirty="0"/>
                  <a:t> by minimax.</a:t>
                </a:r>
              </a:p>
              <a:p>
                <a:endParaRPr lang="en-US" dirty="0"/>
              </a:p>
              <a:p>
                <a:r>
                  <a:rPr lang="en-US" dirty="0"/>
                  <a:t>Frequentist regret: use an artificial prior</a:t>
                </a:r>
              </a:p>
              <a:p>
                <a:pPr lvl="1"/>
                <a:r>
                  <a:rPr lang="en-US" sz="2000" dirty="0"/>
                  <a:t>[Agrawal-Goyal 12]: TS with </a:t>
                </a:r>
                <a:r>
                  <a:rPr lang="en-US" sz="2400" dirty="0"/>
                  <a:t>uniform priors gives near-optimal regret.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502F8-C2FC-8945-84F7-616CC6133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83550" cy="5181600"/>
              </a:xfrm>
              <a:blipFill>
                <a:blip r:embed="rId3"/>
                <a:stretch>
                  <a:fillRect l="-785" t="-1222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3C0D9-D4EC-1B42-9C8B-D85BC1CB7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530BA-8112-204F-B34A-084926A123A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3249" y="1447800"/>
                <a:ext cx="8341246" cy="5181600"/>
              </a:xfrm>
            </p:spPr>
            <p:txBody>
              <a:bodyPr/>
              <a:lstStyle/>
              <a:p>
                <a:r>
                  <a:rPr lang="en-US" sz="2400" dirty="0"/>
                  <a:t>Prior-dependent parameters (positive if all arms are explorable):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Theorem: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sub>
                          <m:sup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samples of each arm are obtained almost surely by time t, then TS is BIC after time t.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For priors from fixed family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grows with K.</a:t>
                </a:r>
              </a:p>
              <a:p>
                <a:pPr lvl="1"/>
                <a:r>
                  <a:rPr lang="en-US" sz="2400" dirty="0"/>
                  <a:t>In general: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Beta-Bernoulli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sz="2400" dirty="0"/>
                  <a:t>: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530BA-8112-204F-B34A-084926A12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3249" y="1447800"/>
                <a:ext cx="8341246" cy="5181600"/>
              </a:xfrm>
              <a:blipFill>
                <a:blip r:embed="rId3"/>
                <a:stretch>
                  <a:fillRect l="-608" t="-1222" r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125AC-8635-EB4B-A5FD-554E41362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CC284F-71E6-4446-B4D0-21C4F738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974" y="304800"/>
            <a:ext cx="6471796" cy="1143000"/>
          </a:xfrm>
        </p:spPr>
        <p:txBody>
          <a:bodyPr/>
          <a:lstStyle/>
          <a:p>
            <a:r>
              <a:rPr lang="en-US" dirty="0"/>
              <a:t>TS is BIC with Initial Samples</a:t>
            </a:r>
          </a:p>
        </p:txBody>
      </p:sp>
    </p:spTree>
    <p:extLst>
      <p:ext uri="{BB962C8B-B14F-4D97-AF65-F5344CB8AC3E}">
        <p14:creationId xmlns:p14="http://schemas.microsoft.com/office/powerpoint/2010/main" val="31774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D66E-7F70-084E-A904-74D69455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is BIC with equal prior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1CCC8F-048E-C142-9830-3CCDCD7B337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3250" y="1447800"/>
                <a:ext cx="8083550" cy="5181600"/>
              </a:xfrm>
            </p:spPr>
            <p:txBody>
              <a:bodyPr/>
              <a:lstStyle/>
              <a:p>
                <a:r>
                  <a:rPr lang="en-US" dirty="0"/>
                  <a:t>TS is BIC: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400" dirty="0"/>
                  <a:t>Rewrite: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ℙ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ℙ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0070C0"/>
                    </a:solidFill>
                  </a:rPr>
                  <a:t>blue </a:t>
                </a:r>
                <a:r>
                  <a:rPr lang="en-US" dirty="0"/>
                  <a:t>are martingales that </a:t>
                </a:r>
                <a:r>
                  <a:rPr lang="en-US" i="1" dirty="0"/>
                  <a:t>always</a:t>
                </a:r>
                <a:r>
                  <a:rPr lang="en-US" dirty="0"/>
                  <a:t> </a:t>
                </a:r>
                <a:r>
                  <a:rPr lang="en-US" i="1" dirty="0"/>
                  <a:t>move the same direction.</a:t>
                </a:r>
              </a:p>
              <a:p>
                <a:pPr lvl="1"/>
                <a:r>
                  <a:rPr lang="en-US" dirty="0"/>
                  <a:t>Increase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sees reward, decrease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does, …</a:t>
                </a:r>
              </a:p>
              <a:p>
                <a:pPr lvl="1"/>
                <a:r>
                  <a:rPr lang="en-US" sz="2800" dirty="0">
                    <a:solidFill>
                      <a:srgbClr val="4472C4">
                        <a:lumMod val="50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472C4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Pro</a:t>
                </a:r>
                <a:r>
                  <a:rPr lang="en-US" sz="2800" dirty="0">
                    <a:solidFill>
                      <a:srgbClr val="0070C0"/>
                    </a:solidFill>
                  </a:rPr>
                  <a:t>duct</a:t>
                </a:r>
                <a:r>
                  <a:rPr lang="en-US" sz="2800" dirty="0"/>
                  <a:t> </a:t>
                </a:r>
                <a:r>
                  <a:rPr lang="en-US" dirty="0"/>
                  <a:t>is sub-martingale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4472C4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4472C4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numerator increases with t.</a:t>
                </a:r>
              </a:p>
              <a:p>
                <a:pPr lvl="1"/>
                <a:r>
                  <a:rPr lang="en-US" dirty="0"/>
                  <a:t>If prior means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equal, numerator starts at 0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4472C4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4472C4">
                            <a:lumMod val="50000"/>
                          </a:srgb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TS is BIC.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1CCC8F-048E-C142-9830-3CCDCD7B3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3250" y="1447800"/>
                <a:ext cx="8083550" cy="5181600"/>
              </a:xfrm>
              <a:blipFill>
                <a:blip r:embed="rId3"/>
                <a:stretch>
                  <a:fillRect l="-628" t="-1222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C58CB-48D6-1F41-876C-EE54C8E40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42DA5-4AA4-AB48-8822-9CB7BB8F1CE3}"/>
              </a:ext>
            </a:extLst>
          </p:cNvPr>
          <p:cNvSpPr txBox="1"/>
          <p:nvPr/>
        </p:nvSpPr>
        <p:spPr>
          <a:xfrm>
            <a:off x="6087965" y="3244334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382B2B4-14E1-9042-94D5-009C58749A0E}"/>
              </a:ext>
            </a:extLst>
          </p:cNvPr>
          <p:cNvSpPr/>
          <p:nvPr/>
        </p:nvSpPr>
        <p:spPr>
          <a:xfrm>
            <a:off x="914400" y="3429000"/>
            <a:ext cx="1343771" cy="300218"/>
          </a:xfrm>
          <a:prstGeom prst="wedgeRectCallout">
            <a:avLst>
              <a:gd name="adj1" fmla="val 76139"/>
              <a:gd name="adj2" fmla="val 543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Defn</a:t>
            </a:r>
            <a:r>
              <a:rPr lang="en-US" sz="2000" dirty="0"/>
              <a:t> of 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A673E1A8-A8E9-114E-8A01-939C15C2AEDE}"/>
                  </a:ext>
                </a:extLst>
              </p:cNvPr>
              <p:cNvSpPr/>
              <p:nvPr/>
            </p:nvSpPr>
            <p:spPr>
              <a:xfrm>
                <a:off x="2133601" y="1988073"/>
                <a:ext cx="1468342" cy="300218"/>
              </a:xfrm>
              <a:prstGeom prst="wedgeRectCallout">
                <a:avLst>
                  <a:gd name="adj1" fmla="val 85418"/>
                  <a:gd name="adj2" fmla="val 111571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/>
                  <a:t>Bayes Rule</a:t>
                </a:r>
              </a:p>
            </p:txBody>
          </p:sp>
        </mc:Choice>
        <mc:Fallback xmlns="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A673E1A8-A8E9-114E-8A01-939C15C2A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1988073"/>
                <a:ext cx="1468342" cy="300218"/>
              </a:xfrm>
              <a:prstGeom prst="wedgeRectCallout">
                <a:avLst>
                  <a:gd name="adj1" fmla="val 85418"/>
                  <a:gd name="adj2" fmla="val 11157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48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46B95-20CC-E64D-B01B-A83B486F72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77587" y="1447800"/>
                <a:ext cx="8605156" cy="5181600"/>
              </a:xfrm>
            </p:spPr>
            <p:txBody>
              <a:bodyPr/>
              <a:lstStyle/>
              <a:p>
                <a:r>
                  <a:rPr lang="en-US" sz="2400" dirty="0"/>
                  <a:t>To show BIC, need </a:t>
                </a:r>
                <a:r>
                  <a:rPr lang="en-US" sz="2000" dirty="0">
                    <a:latin typeface="Cambria Math" panose="02040503050406030204" pitchFamily="18" charset="0"/>
                  </a:rPr>
                  <a:t>to show numerator from before is positive, i.e.</a:t>
                </a:r>
              </a:p>
              <a:p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sz="2400" dirty="0"/>
                  <a:t>Removing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creates some error. Now trivially positive: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/>
                  <a:t>FKG correlation inequality gives some margin: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319088" lvl="1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sz="2400" dirty="0"/>
                  <a:t>Bayesian Chernoff: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𝒫</m:t>
                            </m:r>
                          </m:sub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samples, error at most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fun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𝒫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𝒫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46B95-20CC-E64D-B01B-A83B486F7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77587" y="1447800"/>
                <a:ext cx="8605156" cy="5181600"/>
              </a:xfrm>
              <a:blipFill>
                <a:blip r:embed="rId3"/>
                <a:stretch>
                  <a:fillRect l="-737" t="-1222" b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059FC-0418-B040-91C7-E448D90D44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3D8E6-79FA-534D-AAD7-700D115FA555}"/>
              </a:ext>
            </a:extLst>
          </p:cNvPr>
          <p:cNvSpPr txBox="1"/>
          <p:nvPr/>
        </p:nvSpPr>
        <p:spPr>
          <a:xfrm>
            <a:off x="6907387" y="1949170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DC819B-1E1B-5A49-9991-479B7B8BDFA4}"/>
              </a:ext>
            </a:extLst>
          </p:cNvPr>
          <p:cNvSpPr txBox="1">
            <a:spLocks/>
          </p:cNvSpPr>
          <p:nvPr/>
        </p:nvSpPr>
        <p:spPr bwMode="auto">
          <a:xfrm>
            <a:off x="1537974" y="304800"/>
            <a:ext cx="647179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/>
              <a:t>TS is BIC with Initial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3E5D-1BB6-7B47-924B-1926BA9E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 Sampling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1B528-F529-3F44-9A94-6BDAE126EFC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9011" y="1447800"/>
                <a:ext cx="8603673" cy="5181600"/>
              </a:xfrm>
            </p:spPr>
            <p:txBody>
              <a:bodyPr/>
              <a:lstStyle/>
              <a:p>
                <a:r>
                  <a:rPr lang="en-US" sz="2400" dirty="0"/>
                  <a:t>Goal: obtain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sample of each arm with a BIC algorithm.</a:t>
                </a:r>
              </a:p>
              <a:p>
                <a:pPr lvl="1"/>
                <a:r>
                  <a:rPr lang="en-US" sz="2400" dirty="0"/>
                  <a:t>Pretend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once reveals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 (Reality: sample repeatedly.)</a:t>
                </a:r>
              </a:p>
              <a:p>
                <a:r>
                  <a:rPr lang="en-US" sz="2400" dirty="0"/>
                  <a:t>Explore in decreasing order of prior mean: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]≥…≥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r>
                  <a:rPr lang="en-US" sz="2400" b="0" dirty="0"/>
                  <a:t> </a:t>
                </a:r>
                <a:endParaRPr lang="en-US" sz="2400" dirty="0"/>
              </a:p>
              <a:p>
                <a:r>
                  <a:rPr lang="en-US" sz="2400" dirty="0"/>
                  <a:t>To explore arm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400" dirty="0"/>
                  <a:t>Getting started: if all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previous arms are terrible,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Next use a loop with 3 branches: </a:t>
                </a:r>
                <a:r>
                  <a:rPr lang="en-US" sz="2400" i="1" dirty="0"/>
                  <a:t>j-exploit</a:t>
                </a:r>
                <a:r>
                  <a:rPr lang="en-US" sz="2400" dirty="0"/>
                  <a:t>, </a:t>
                </a:r>
                <a:r>
                  <a:rPr lang="en-US" sz="2400" i="1" dirty="0"/>
                  <a:t>explore</a:t>
                </a:r>
                <a:r>
                  <a:rPr lang="en-US" sz="2400" dirty="0"/>
                  <a:t>, </a:t>
                </a:r>
                <a:r>
                  <a:rPr lang="en-US" sz="2400" i="1" dirty="0"/>
                  <a:t>exploit</a:t>
                </a:r>
                <a:r>
                  <a:rPr lang="en-US" sz="2400" dirty="0"/>
                  <a:t>.</a:t>
                </a:r>
              </a:p>
              <a:p>
                <a:pPr lvl="2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-exploit: suppose we previously explored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lvl="3"/>
                <a:r>
                  <a:rPr lang="en-US" sz="2400" dirty="0"/>
                  <a:t>Achieve BIC property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with margin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as large as possible.</a:t>
                </a:r>
              </a:p>
              <a:p>
                <a:pPr lvl="2"/>
                <a:r>
                  <a:rPr lang="en-US" sz="2400" dirty="0"/>
                  <a:t>Explore: play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/>
                  <a:t>with prob.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/3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BIC thanks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-exploitation.</a:t>
                </a:r>
              </a:p>
              <a:p>
                <a:pPr lvl="3"/>
                <a:r>
                  <a:rPr lang="en-US" sz="2400" dirty="0"/>
                  <a:t>Result: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lvl="2"/>
                <a:r>
                  <a:rPr lang="en-US" sz="2400" dirty="0"/>
                  <a:t>Exploit: if neither of the above, be greedy (always BIC).</a:t>
                </a:r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71B528-F529-3F44-9A94-6BDAE126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9011" y="1447800"/>
                <a:ext cx="8603673" cy="5181600"/>
              </a:xfrm>
              <a:blipFill>
                <a:blip r:embed="rId3"/>
                <a:stretch>
                  <a:fillRect l="-590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52CD1-BAB3-4543-ABB3-9166A30B7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679C-A49E-524D-9524-90E72C14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274638"/>
            <a:ext cx="8750595" cy="1143000"/>
          </a:xfrm>
        </p:spPr>
        <p:txBody>
          <a:bodyPr/>
          <a:lstStyle/>
          <a:p>
            <a:r>
              <a:rPr lang="en-US" dirty="0"/>
              <a:t>Exponential Growth of Initial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10272-575F-0746-A250-CB47C9EA210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196" y="1447800"/>
                <a:ext cx="8585888" cy="5181600"/>
              </a:xfrm>
            </p:spPr>
            <p:txBody>
              <a:bodyPr/>
              <a:lstStyle/>
              <a:p>
                <a:r>
                  <a:rPr lang="en-US" sz="2400" dirty="0"/>
                  <a:t>Growth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000" dirty="0"/>
                  <a:t> leads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determines sample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𝐇𝐨𝐰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𝐬𝐦𝐚𝐥𝐥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𝐢𝐬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en-US" sz="2000" b="1" dirty="0"/>
                  <a:t>?</a:t>
                </a:r>
              </a:p>
              <a:p>
                <a:r>
                  <a:rPr lang="en-US" sz="2400" dirty="0"/>
                  <a:t>Answer: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 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400" dirty="0"/>
                  <a:t>Reason: minimax theorem on related 2-player zero-sum game.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10272-575F-0746-A250-CB47C9EA2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196" y="1447800"/>
                <a:ext cx="8585888" cy="5181600"/>
              </a:xfrm>
              <a:blipFill>
                <a:blip r:embed="rId3"/>
                <a:stretch>
                  <a:fillRect l="-591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87819-6FEE-9F4F-94C9-FEA13EB8CD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2207-B66B-934A-A29C-0D76104B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/>
              <a:t>UB=poly(LB)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23946-AB8D-DD46-B05B-68846022F53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3250" y="1447800"/>
                <a:ext cx="8083550" cy="5181600"/>
              </a:xfrm>
            </p:spPr>
            <p:txBody>
              <a:bodyPr/>
              <a:lstStyle/>
              <a:p>
                <a:r>
                  <a:rPr lang="en-US" dirty="0"/>
                  <a:t>Trivial lower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Main lower bound: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dirty="0"/>
                  <a:t>Proof idea: to be BIC, must beat playing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all T times.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Poly-optimality: just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are defined very similarly, so roughly match. </a:t>
                </a:r>
              </a:p>
              <a:p>
                <a:r>
                  <a:rPr lang="en-US" sz="2400" dirty="0"/>
                  <a:t>In reasonable examples,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L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understand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23946-AB8D-DD46-B05B-68846022F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3250" y="1447800"/>
                <a:ext cx="8083550" cy="5181600"/>
              </a:xfrm>
              <a:blipFill>
                <a:blip r:embed="rId3"/>
                <a:stretch>
                  <a:fillRect l="-628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FF07C-DA3B-0046-A73B-33501A906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C97C-F954-6D4D-B852-74E1BAFF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Linear/Exponential Dichotomy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0CA73-053A-5648-BDED-658D737DA6C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Example: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In minimax formulation, end up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So essentially,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Just comes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0 except on exponentially-in-K unlikely event.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0CA73-053A-5648-BDED-658D737DA6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54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33B1F-F4F8-884D-9FFF-C45F0D44E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58" y="274638"/>
            <a:ext cx="8240542" cy="1143000"/>
          </a:xfrm>
        </p:spPr>
        <p:txBody>
          <a:bodyPr/>
          <a:lstStyle/>
          <a:p>
            <a:r>
              <a:rPr lang="en-US" dirty="0"/>
              <a:t>Motivation: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633651"/>
          </a:xfrm>
        </p:spPr>
        <p:txBody>
          <a:bodyPr/>
          <a:lstStyle/>
          <a:p>
            <a:r>
              <a:rPr lang="en-US" dirty="0"/>
              <a:t>Watch this movie	</a:t>
            </a:r>
          </a:p>
          <a:p>
            <a:r>
              <a:rPr lang="en-US" dirty="0"/>
              <a:t>Dine in this restaurant</a:t>
            </a:r>
          </a:p>
          <a:p>
            <a:r>
              <a:rPr lang="en-US" dirty="0"/>
              <a:t>Vacation in this resort </a:t>
            </a:r>
          </a:p>
          <a:p>
            <a:r>
              <a:rPr lang="en-US" dirty="0"/>
              <a:t>Buy this product </a:t>
            </a:r>
          </a:p>
          <a:p>
            <a:r>
              <a:rPr lang="en-US" dirty="0"/>
              <a:t>Drive this route</a:t>
            </a:r>
          </a:p>
          <a:p>
            <a:r>
              <a:rPr lang="en-US" dirty="0"/>
              <a:t>See this doctor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29" y="1417638"/>
            <a:ext cx="1135966" cy="476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029" y="2334419"/>
            <a:ext cx="2286001" cy="452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029" y="3419875"/>
            <a:ext cx="1143099" cy="438950"/>
          </a:xfrm>
          <a:prstGeom prst="rect">
            <a:avLst/>
          </a:prstGeom>
        </p:spPr>
      </p:pic>
      <p:pic>
        <p:nvPicPr>
          <p:cNvPr id="9" name="Picture 2" descr="File:Amazon.com-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029" y="2974448"/>
            <a:ext cx="1387243" cy="2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Yelp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029" y="1829120"/>
            <a:ext cx="973285" cy="47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uggestADoctor.c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028" y="3886998"/>
            <a:ext cx="1204109" cy="40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7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103A-C3D7-6E4B-B067-AF31655E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Linear/Exponential Dichotomy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6E5F6-3FCB-7343-A6C7-F611F9A1A6B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1487" y="1447800"/>
                <a:ext cx="8772526" cy="5181600"/>
              </a:xfrm>
            </p:spPr>
            <p:txBody>
              <a:bodyPr/>
              <a:lstStyle/>
              <a:p>
                <a:r>
                  <a:rPr lang="en-US" dirty="0"/>
                  <a:t>Theorem: </a:t>
                </a:r>
              </a:p>
              <a:p>
                <a:pPr marL="319088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319088" lvl="1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First case uses a separate algorithm. Basic </a:t>
                </a:r>
                <a:r>
                  <a:rPr lang="en-US" sz="2400" dirty="0" err="1"/>
                  <a:t>alg</a:t>
                </a:r>
                <a:r>
                  <a:rPr lang="en-US" sz="2400" dirty="0"/>
                  <a:t>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Linear vs exp depends on the larger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func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limLow>
                        <m:limLow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𝒞</m:t>
                          </m:r>
                        </m:lim>
                      </m:limLow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400" dirty="0"/>
                  <a:t>By contrast, explorability depends 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</m:func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𝒞</m:t>
                          </m:r>
                        </m:lim>
                      </m:limLow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In short, linear sample complexity is the reverse of explorability.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6E5F6-3FCB-7343-A6C7-F611F9A1A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1487" y="1447800"/>
                <a:ext cx="8772526" cy="5181600"/>
              </a:xfrm>
              <a:blipFill>
                <a:blip r:embed="rId2"/>
                <a:stretch>
                  <a:fillRect l="-578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F822D-9327-8F40-BCBD-6A4513C25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3D34-49F7-4A7A-A8BF-32837363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74638"/>
            <a:ext cx="8144759" cy="1143000"/>
          </a:xfrm>
        </p:spPr>
        <p:txBody>
          <a:bodyPr/>
          <a:lstStyle/>
          <a:p>
            <a:r>
              <a:rPr lang="en-US" dirty="0"/>
              <a:t>Some Open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220-8488-48C2-BEF4-1A6730F7D4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399" y="2098251"/>
            <a:ext cx="7975076" cy="3378723"/>
          </a:xfrm>
        </p:spPr>
        <p:txBody>
          <a:bodyPr/>
          <a:lstStyle/>
          <a:p>
            <a:r>
              <a:rPr lang="en-US" dirty="0"/>
              <a:t>Matching bounds for Bayesian regret</a:t>
            </a:r>
          </a:p>
          <a:p>
            <a:pPr lvl="1"/>
            <a:r>
              <a:rPr lang="en-US" dirty="0"/>
              <a:t>More refined analysis needed.</a:t>
            </a:r>
          </a:p>
          <a:p>
            <a:r>
              <a:rPr lang="en-US" dirty="0"/>
              <a:t>Quantitative results for correlated priors</a:t>
            </a:r>
          </a:p>
          <a:p>
            <a:pPr lvl="1"/>
            <a:r>
              <a:rPr lang="en-US" dirty="0"/>
              <a:t>We used FKG a lot, requires independence.</a:t>
            </a:r>
          </a:p>
          <a:p>
            <a:r>
              <a:rPr lang="en-US" dirty="0"/>
              <a:t>Long-lived agents, inevitable/random observations, heterogenous agents…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31A1C-0648-43E3-BC10-1A5CCA85F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274638"/>
            <a:ext cx="8213204" cy="1143000"/>
          </a:xfrm>
        </p:spPr>
        <p:txBody>
          <a:bodyPr/>
          <a:lstStyle/>
          <a:p>
            <a:r>
              <a:rPr lang="en-US" dirty="0"/>
              <a:t>Info flow in recommender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44334" y="1601645"/>
            <a:ext cx="5678905" cy="15098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73050" lvl="0" indent="-273050" eaLnBrk="0" hangingPunct="0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</a:pPr>
            <a:r>
              <a:rPr lang="en-US" sz="2600" dirty="0">
                <a:solidFill>
                  <a:prstClr val="black"/>
                </a:solidFill>
              </a:rPr>
              <a:t>user arrives, needs to choose a product </a:t>
            </a:r>
          </a:p>
          <a:p>
            <a:pPr marL="273050" lvl="0" indent="-273050" eaLnBrk="0" hangingPunct="0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</a:pPr>
            <a:r>
              <a:rPr lang="en-US" sz="2600" dirty="0">
                <a:solidFill>
                  <a:prstClr val="black"/>
                </a:solidFill>
              </a:rPr>
              <a:t>receives recommendation (&amp; extra info)</a:t>
            </a:r>
          </a:p>
          <a:p>
            <a:pPr marL="273050" lvl="0" indent="-273050" eaLnBrk="0" hangingPunct="0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</a:pPr>
            <a:r>
              <a:rPr lang="en-US" sz="2600" dirty="0">
                <a:solidFill>
                  <a:prstClr val="black"/>
                </a:solidFill>
              </a:rPr>
              <a:t>chooses a product, leaves feedback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04098" y="1622066"/>
            <a:ext cx="2012356" cy="758518"/>
          </a:xfrm>
          <a:prstGeom prst="wedgeRoundRectCallout">
            <a:avLst>
              <a:gd name="adj1" fmla="val -72770"/>
              <a:gd name="adj2" fmla="val 439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400" dirty="0"/>
              <a:t>consumes info </a:t>
            </a:r>
            <a:br>
              <a:rPr lang="en-US" sz="2400" dirty="0"/>
            </a:br>
            <a:r>
              <a:rPr lang="en-US" sz="2400" dirty="0"/>
              <a:t>from prior users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04098" y="2471904"/>
            <a:ext cx="2012356" cy="696081"/>
          </a:xfrm>
          <a:prstGeom prst="wedgeRoundRectCallout">
            <a:avLst>
              <a:gd name="adj1" fmla="val -72835"/>
              <a:gd name="adj2" fmla="val -339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sz="2400" dirty="0"/>
              <a:t>produces info</a:t>
            </a:r>
            <a:br>
              <a:rPr lang="en-US" sz="2400" dirty="0"/>
            </a:br>
            <a:r>
              <a:rPr lang="en-US" sz="2400" dirty="0"/>
              <a:t>for future users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944334" y="3401891"/>
            <a:ext cx="7872120" cy="2352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common good, user population should balance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exploration</a:t>
            </a:r>
            <a:r>
              <a:rPr lang="en-US" dirty="0"/>
              <a:t>: </a:t>
            </a:r>
            <a:r>
              <a:rPr lang="en-US" i="1" dirty="0"/>
              <a:t>trying out various alternatives to gather info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exploitation</a:t>
            </a:r>
            <a:r>
              <a:rPr lang="en-US" dirty="0"/>
              <a:t>: </a:t>
            </a:r>
            <a:r>
              <a:rPr lang="en-US" i="1" dirty="0"/>
              <a:t>making best choices given current info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Example: coordinate via system’s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055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E512-F461-4287-AE6A-F53519C0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3746"/>
            <a:ext cx="7772400" cy="1143000"/>
          </a:xfrm>
        </p:spPr>
        <p:txBody>
          <a:bodyPr/>
          <a:lstStyle/>
          <a:p>
            <a:r>
              <a:rPr lang="en-US" dirty="0"/>
              <a:t>Exploration and incentives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0CAC-03C1-414E-BF2A-F347EEFD6C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8083551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Problem: </a:t>
            </a:r>
            <a:r>
              <a:rPr lang="en-US" sz="2400" dirty="0"/>
              <a:t>self-interested users (</a:t>
            </a:r>
            <a:r>
              <a:rPr lang="en-US" sz="2400" i="1" dirty="0">
                <a:solidFill>
                  <a:srgbClr val="0070C0"/>
                </a:solidFill>
              </a:rPr>
              <a:t>agents</a:t>
            </a:r>
            <a:r>
              <a:rPr lang="en-US" sz="2400" dirty="0"/>
              <a:t>) favor exploitation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Under-exploration</a:t>
            </a:r>
            <a:r>
              <a:rPr lang="en-US" sz="2400" dirty="0"/>
              <a:t>: some actions explored at sub-optimal rate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common good, we want to induce some agents to explore.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“External” incentives:</a:t>
            </a:r>
          </a:p>
          <a:p>
            <a:r>
              <a:rPr lang="en-US" sz="2400" dirty="0"/>
              <a:t>monetary payments / discounts</a:t>
            </a:r>
          </a:p>
          <a:p>
            <a:r>
              <a:rPr lang="en-US" sz="2400" dirty="0"/>
              <a:t>promise of a higher social status</a:t>
            </a:r>
          </a:p>
          <a:p>
            <a:r>
              <a:rPr lang="en-US" sz="2400" dirty="0"/>
              <a:t>people’s desire to experiment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7E3E8-9B59-4596-9CA6-AC34E846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6A998306-080A-481C-87D9-0327CF0A26F2}"/>
              </a:ext>
            </a:extLst>
          </p:cNvPr>
          <p:cNvSpPr/>
          <p:nvPr/>
        </p:nvSpPr>
        <p:spPr>
          <a:xfrm>
            <a:off x="1161721" y="2332137"/>
            <a:ext cx="7432157" cy="4317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hangingPunct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Ex: best action remains unexplored if it seems worse initially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1F0BD-71C7-3F4F-8BE0-9172D494ED77}"/>
              </a:ext>
            </a:extLst>
          </p:cNvPr>
          <p:cNvGrpSpPr/>
          <p:nvPr/>
        </p:nvGrpSpPr>
        <p:grpSpPr>
          <a:xfrm>
            <a:off x="4956174" y="4292019"/>
            <a:ext cx="3302756" cy="1404582"/>
            <a:chOff x="5049673" y="1447800"/>
            <a:chExt cx="3302756" cy="1404582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63C4A9AE-7853-3947-B9E6-D28916175C66}"/>
                </a:ext>
              </a:extLst>
            </p:cNvPr>
            <p:cNvSpPr/>
            <p:nvPr/>
          </p:nvSpPr>
          <p:spPr>
            <a:xfrm>
              <a:off x="5049673" y="1447800"/>
              <a:ext cx="218364" cy="140458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Alternate Process 5">
              <a:extLst>
                <a:ext uri="{FF2B5EF4-FFF2-40B4-BE49-F238E27FC236}">
                  <a16:creationId xmlns:a16="http://schemas.microsoft.com/office/drawing/2014/main" id="{8009D9A8-7D22-B74C-B78C-E2D51EF26150}"/>
                </a:ext>
              </a:extLst>
            </p:cNvPr>
            <p:cNvSpPr/>
            <p:nvPr/>
          </p:nvSpPr>
          <p:spPr>
            <a:xfrm>
              <a:off x="5268036" y="1470392"/>
              <a:ext cx="3084393" cy="955343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prone to selection bias;</a:t>
              </a:r>
              <a:br>
                <a:rPr lang="en-US" sz="2400" dirty="0"/>
              </a:br>
              <a:r>
                <a:rPr lang="en-US" sz="2400" dirty="0"/>
                <a:t>not always feasible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0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E512-F461-4287-AE6A-F53519C0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3746"/>
            <a:ext cx="7772400" cy="1143000"/>
          </a:xfrm>
        </p:spPr>
        <p:txBody>
          <a:bodyPr/>
          <a:lstStyle/>
          <a:p>
            <a:r>
              <a:rPr lang="en-US" dirty="0"/>
              <a:t>Exploration and incentives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0CAC-03C1-414E-BF2A-F347EEFD6C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399" y="1447800"/>
            <a:ext cx="8083551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Problem: </a:t>
            </a:r>
            <a:r>
              <a:rPr lang="en-US" sz="2400" dirty="0"/>
              <a:t>self-interested users (</a:t>
            </a:r>
            <a:r>
              <a:rPr lang="en-US" sz="2400" i="1" dirty="0">
                <a:solidFill>
                  <a:srgbClr val="0070C0"/>
                </a:solidFill>
              </a:rPr>
              <a:t>agents</a:t>
            </a:r>
            <a:r>
              <a:rPr lang="en-US" sz="2400" dirty="0"/>
              <a:t>) favor exploitation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Under-exploration</a:t>
            </a:r>
            <a:r>
              <a:rPr lang="en-US" sz="2400" dirty="0"/>
              <a:t>: some actions explored at sub-optimal rate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common good, we want to induce some agents to explore.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“External” incentives: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monetary payments / discounts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promise of a higher social status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people’s desire to experiment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7E3E8-9B59-4596-9CA6-AC34E846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6A998306-080A-481C-87D9-0327CF0A26F2}"/>
              </a:ext>
            </a:extLst>
          </p:cNvPr>
          <p:cNvSpPr/>
          <p:nvPr/>
        </p:nvSpPr>
        <p:spPr>
          <a:xfrm>
            <a:off x="1161721" y="2332137"/>
            <a:ext cx="7432157" cy="4317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hangingPunct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400" dirty="0">
                <a:solidFill>
                  <a:prstClr val="black"/>
                </a:solidFill>
              </a:rPr>
              <a:t>Ex: best action remains unexplored if it seems worse initially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1F0BD-71C7-3F4F-8BE0-9172D494ED77}"/>
              </a:ext>
            </a:extLst>
          </p:cNvPr>
          <p:cNvGrpSpPr/>
          <p:nvPr/>
        </p:nvGrpSpPr>
        <p:grpSpPr>
          <a:xfrm>
            <a:off x="4956174" y="4292019"/>
            <a:ext cx="3302756" cy="1404582"/>
            <a:chOff x="5049673" y="1447800"/>
            <a:chExt cx="3302756" cy="1404582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63C4A9AE-7853-3947-B9E6-D28916175C66}"/>
                </a:ext>
              </a:extLst>
            </p:cNvPr>
            <p:cNvSpPr/>
            <p:nvPr/>
          </p:nvSpPr>
          <p:spPr>
            <a:xfrm>
              <a:off x="5049673" y="1447800"/>
              <a:ext cx="218364" cy="140458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Alternate Process 5">
              <a:extLst>
                <a:ext uri="{FF2B5EF4-FFF2-40B4-BE49-F238E27FC236}">
                  <a16:creationId xmlns:a16="http://schemas.microsoft.com/office/drawing/2014/main" id="{8009D9A8-7D22-B74C-B78C-E2D51EF26150}"/>
                </a:ext>
              </a:extLst>
            </p:cNvPr>
            <p:cNvSpPr/>
            <p:nvPr/>
          </p:nvSpPr>
          <p:spPr>
            <a:xfrm>
              <a:off x="5268036" y="1470392"/>
              <a:ext cx="3084393" cy="955343"/>
            </a:xfrm>
            <a:prstGeom prst="flowChartAlternate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prone to selection bias;</a:t>
              </a:r>
              <a:br>
                <a:rPr lang="en-US" sz="2400" dirty="0"/>
              </a:br>
              <a:r>
                <a:rPr lang="en-US" sz="2400" dirty="0"/>
                <a:t>not always feasible</a:t>
              </a:r>
            </a:p>
          </p:txBody>
        </p:sp>
      </p:grp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DA7E8DDC-066F-4446-868E-6A568F03EFFA}"/>
              </a:ext>
            </a:extLst>
          </p:cNvPr>
          <p:cNvSpPr/>
          <p:nvPr/>
        </p:nvSpPr>
        <p:spPr>
          <a:xfrm>
            <a:off x="689211" y="5929789"/>
            <a:ext cx="7997588" cy="561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hangingPunct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600" dirty="0">
                <a:solidFill>
                  <a:srgbClr val="FF0000"/>
                </a:solidFill>
              </a:rPr>
              <a:t>Approach</a:t>
            </a:r>
            <a:r>
              <a:rPr lang="en-US" sz="2600" dirty="0"/>
              <a:t>: </a:t>
            </a:r>
            <a:r>
              <a:rPr lang="en-US" sz="2600" b="1" i="1" dirty="0">
                <a:solidFill>
                  <a:srgbClr val="0070C0"/>
                </a:solidFill>
              </a:rPr>
              <a:t>create info asymmetry by not revealing full history</a:t>
            </a:r>
          </a:p>
        </p:txBody>
      </p:sp>
    </p:spTree>
    <p:extLst>
      <p:ext uri="{BB962C8B-B14F-4D97-AF65-F5344CB8AC3E}">
        <p14:creationId xmlns:p14="http://schemas.microsoft.com/office/powerpoint/2010/main" val="192367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49" y="259578"/>
            <a:ext cx="8175832" cy="1143000"/>
          </a:xfrm>
        </p:spPr>
        <p:txBody>
          <a:bodyPr/>
          <a:lstStyle/>
          <a:p>
            <a:r>
              <a:rPr lang="en-US" dirty="0"/>
              <a:t>Model: incentivized exploration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76447" y="1447800"/>
                <a:ext cx="8549115" cy="2758954"/>
              </a:xfrm>
            </p:spPr>
            <p:txBody>
              <a:bodyPr/>
              <a:lstStyle/>
              <a:p>
                <a:r>
                  <a:rPr lang="en-US" sz="2400" dirty="0"/>
                  <a:t>K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 rounds. In each round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: </a:t>
                </a:r>
                <a:br>
                  <a:rPr lang="en-US" sz="2400" dirty="0"/>
                </a:br>
                <a:r>
                  <a:rPr lang="en-US" sz="2400" dirty="0"/>
                  <a:t>new agent arrives, planner recommends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agent chooses an action and reports reward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IID rewards: reward of arm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Bernoulli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fixed but unknown; independent Bayesian priors on [0,1].</a:t>
                </a: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The </a:t>
                </a:r>
                <a:r>
                  <a:rPr lang="en-US" sz="2400" b="1" dirty="0"/>
                  <a:t>prior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algorithm</a:t>
                </a:r>
                <a:r>
                  <a:rPr lang="en-US" sz="2400" dirty="0"/>
                  <a:t> are common knowledge. But the agents </a:t>
                </a:r>
                <a:r>
                  <a:rPr lang="en-US" sz="2400" b="1" dirty="0"/>
                  <a:t>do not</a:t>
                </a:r>
                <a:r>
                  <a:rPr lang="en-US" sz="2400" dirty="0"/>
                  <a:t> observe rewards earned by past agents. Only the planner learns over time.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  </a:t>
                </a:r>
                <a:r>
                  <a:rPr lang="en-US" sz="2400" dirty="0"/>
                  <a:t>Version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revelation principle</a:t>
                </a:r>
                <a:r>
                  <a:rPr lang="en-US" sz="2400" dirty="0"/>
                  <a:t>: arbitrary messages give no extra power. WLOG, message = recommended arm.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76447" y="1447800"/>
                <a:ext cx="8549115" cy="2758954"/>
              </a:xfrm>
              <a:blipFill>
                <a:blip r:embed="rId3"/>
                <a:stretch>
                  <a:fillRect l="-1037" t="-2294" r="-889" b="-96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95D1EE-0F40-441F-BD8F-DF7B66629CB4}"/>
              </a:ext>
            </a:extLst>
          </p:cNvPr>
          <p:cNvGrpSpPr/>
          <p:nvPr/>
        </p:nvGrpSpPr>
        <p:grpSpPr>
          <a:xfrm>
            <a:off x="642349" y="3995360"/>
            <a:ext cx="8336034" cy="982620"/>
            <a:chOff x="519989" y="2142699"/>
            <a:chExt cx="8336034" cy="1392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1378168A-7CFB-48E9-9AE9-4FAD21B109F6}"/>
                    </a:ext>
                  </a:extLst>
                </p:cNvPr>
                <p:cNvSpPr/>
                <p:nvPr/>
              </p:nvSpPr>
              <p:spPr>
                <a:xfrm>
                  <a:off x="519989" y="2142699"/>
                  <a:ext cx="8336034" cy="1392073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eaLnBrk="0" hangingPunct="0">
                    <a:spcBef>
                      <a:spcPts val="575"/>
                    </a:spcBef>
                    <a:buClr>
                      <a:srgbClr val="D34817"/>
                    </a:buClr>
                    <a:buSzPct val="85000"/>
                  </a:pPr>
                  <a:r>
                    <a:rPr lang="en-US" sz="2600" i="1" dirty="0">
                      <a:solidFill>
                        <a:srgbClr val="00B050"/>
                      </a:solidFill>
                    </a:rPr>
                    <a:t>Bayesian Incentive-Compatible</a:t>
                  </a:r>
                  <a:r>
                    <a:rPr lang="en-US" sz="2600" dirty="0">
                      <a:solidFill>
                        <a:prstClr val="black"/>
                      </a:solidFill>
                    </a:rPr>
                    <a:t> (</a:t>
                  </a:r>
                  <a:r>
                    <a:rPr lang="en-US" sz="2600" dirty="0">
                      <a:solidFill>
                        <a:srgbClr val="00B050"/>
                      </a:solidFill>
                    </a:rPr>
                    <a:t>BIC</a:t>
                  </a:r>
                  <a:r>
                    <a:rPr lang="en-US" sz="2600" dirty="0">
                      <a:solidFill>
                        <a:prstClr val="black"/>
                      </a:solidFill>
                    </a:rPr>
                    <a:t>) if</a:t>
                  </a:r>
                </a:p>
                <a:p>
                  <a:pPr lvl="0" eaLnBrk="0" hangingPunct="0">
                    <a:spcBef>
                      <a:spcPts val="575"/>
                    </a:spcBef>
                    <a:buClr>
                      <a:srgbClr val="D34817"/>
                    </a:buClr>
                    <a:buSzPct val="85000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reward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reward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]≥0</m:t>
                      </m:r>
                    </m:oMath>
                  </a14:m>
                  <a:r>
                    <a:rPr lang="en-US" sz="2400" dirty="0">
                      <a:solidFill>
                        <a:prstClr val="black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arm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ounded Rectangle 7">
                  <a:extLst>
                    <a:ext uri="{FF2B5EF4-FFF2-40B4-BE49-F238E27FC236}">
                      <a16:creationId xmlns:a16="http://schemas.microsoft.com/office/drawing/2014/main" id="{1378168A-7CFB-48E9-9AE9-4FAD21B10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9" y="2142699"/>
                  <a:ext cx="8336034" cy="139207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ular Callout 5">
                  <a:extLst>
                    <a:ext uri="{FF2B5EF4-FFF2-40B4-BE49-F238E27FC236}">
                      <a16:creationId xmlns:a16="http://schemas.microsoft.com/office/drawing/2014/main" id="{CA462418-72E8-45B6-A42F-75FEB951C02B}"/>
                    </a:ext>
                  </a:extLst>
                </p:cNvPr>
                <p:cNvSpPr/>
                <p:nvPr/>
              </p:nvSpPr>
              <p:spPr>
                <a:xfrm>
                  <a:off x="5412357" y="2434527"/>
                  <a:ext cx="3302758" cy="354180"/>
                </a:xfrm>
                <a:prstGeom prst="wedgeRectCallout">
                  <a:avLst>
                    <a:gd name="adj1" fmla="val -73047"/>
                    <a:gd name="adj2" fmla="val 84163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recommendation in round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ular Callout 5">
                  <a:extLst>
                    <a:ext uri="{FF2B5EF4-FFF2-40B4-BE49-F238E27FC236}">
                      <a16:creationId xmlns:a16="http://schemas.microsoft.com/office/drawing/2014/main" id="{CA462418-72E8-45B6-A42F-75FEB951C0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357" y="2434527"/>
                  <a:ext cx="3302758" cy="354180"/>
                </a:xfrm>
                <a:prstGeom prst="wedgeRectCallout">
                  <a:avLst>
                    <a:gd name="adj1" fmla="val -73047"/>
                    <a:gd name="adj2" fmla="val 8416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1AAF7DE3-4F36-4DC3-9F85-0822C50E5DCB}"/>
              </a:ext>
            </a:extLst>
          </p:cNvPr>
          <p:cNvSpPr/>
          <p:nvPr/>
        </p:nvSpPr>
        <p:spPr>
          <a:xfrm>
            <a:off x="642349" y="3487413"/>
            <a:ext cx="7997588" cy="3354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hangingPunct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600" dirty="0">
                <a:solidFill>
                  <a:schemeClr val="tx1"/>
                </a:solidFill>
              </a:rPr>
              <a:t>Agents follow recommendations ⇒ “multi-armed bandits”</a:t>
            </a:r>
          </a:p>
        </p:txBody>
      </p:sp>
    </p:spTree>
    <p:extLst>
      <p:ext uri="{BB962C8B-B14F-4D97-AF65-F5344CB8AC3E}">
        <p14:creationId xmlns:p14="http://schemas.microsoft.com/office/powerpoint/2010/main" val="411131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1" y="274638"/>
            <a:ext cx="8229600" cy="1143000"/>
          </a:xfrm>
        </p:spPr>
        <p:txBody>
          <a:bodyPr/>
          <a:lstStyle/>
          <a:p>
            <a:r>
              <a:rPr lang="en-US" dirty="0"/>
              <a:t>Prior work: IE via info asymmetry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251" y="1447800"/>
            <a:ext cx="8343800" cy="5181600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Origins</a:t>
            </a:r>
            <a:r>
              <a:rPr lang="en-US" sz="2400" dirty="0"/>
              <a:t>:</a:t>
            </a:r>
            <a:r>
              <a:rPr lang="en-US" sz="2200" dirty="0"/>
              <a:t> </a:t>
            </a:r>
            <a:r>
              <a:rPr lang="en-US" sz="2000" dirty="0"/>
              <a:t>Kremer, Mansour, Perry (EC13 &amp; JPE’14)</a:t>
            </a:r>
            <a:r>
              <a:rPr lang="en-US" sz="2200" dirty="0"/>
              <a:t>: our model </a:t>
            </a:r>
            <a:br>
              <a:rPr lang="en-US" sz="2200" dirty="0"/>
            </a:br>
            <a:r>
              <a:rPr lang="en-US" sz="2000" dirty="0"/>
              <a:t>Che &amp; Horner (`13 &amp; QJE`18)</a:t>
            </a:r>
            <a:r>
              <a:rPr lang="en-US" sz="2200" dirty="0"/>
              <a:t>: (very) different model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Subsequent work: basic model and (many) extensions</a:t>
            </a:r>
          </a:p>
          <a:p>
            <a:pPr marL="274638" lvl="1" indent="0">
              <a:buNone/>
            </a:pPr>
            <a:r>
              <a:rPr lang="en-US" sz="2000" dirty="0"/>
              <a:t>Mansour, Syrgkanis, Slivkins (`15), </a:t>
            </a:r>
            <a:r>
              <a:rPr lang="en-US" sz="2000" dirty="0" err="1"/>
              <a:t>Papanastasiou</a:t>
            </a:r>
            <a:r>
              <a:rPr lang="en-US" sz="2000" dirty="0"/>
              <a:t>, Bimpikis, Savva (`15)</a:t>
            </a:r>
          </a:p>
          <a:p>
            <a:pPr marL="274638" lvl="1" indent="0">
              <a:buNone/>
            </a:pPr>
            <a:r>
              <a:rPr lang="en-US" sz="2000" dirty="0"/>
              <a:t>Mansour, Syrgkanis, Slivkins, Wu (`16), </a:t>
            </a:r>
            <a:r>
              <a:rPr lang="en-US" sz="2000" dirty="0" err="1"/>
              <a:t>Bahar</a:t>
            </a:r>
            <a:r>
              <a:rPr lang="en-US" sz="2000" dirty="0"/>
              <a:t>, </a:t>
            </a:r>
            <a:r>
              <a:rPr lang="en-US" sz="2000" dirty="0" err="1"/>
              <a:t>Smorodinsky</a:t>
            </a:r>
            <a:r>
              <a:rPr lang="en-US" sz="2000" dirty="0"/>
              <a:t>, </a:t>
            </a:r>
            <a:r>
              <a:rPr lang="en-US" sz="2000" dirty="0" err="1"/>
              <a:t>Tennenholtz</a:t>
            </a:r>
            <a:r>
              <a:rPr lang="en-US" sz="2000" dirty="0"/>
              <a:t> (`16; `19)</a:t>
            </a:r>
          </a:p>
          <a:p>
            <a:pPr marL="274638" lvl="1" indent="0">
              <a:buNone/>
            </a:pPr>
            <a:r>
              <a:rPr lang="en-US" sz="2000" dirty="0"/>
              <a:t>Immorlica, Mao, Slivkins, Wu (`19; `20), Cohen &amp; Mansour (`19)</a:t>
            </a:r>
            <a:br>
              <a:rPr lang="en-US" sz="2000" dirty="0"/>
            </a:br>
            <a:r>
              <a:rPr lang="en-US" sz="2000" dirty="0"/>
              <a:t>Simchowitz &amp; Slivkins (`21)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59A5-5D88-E24E-AA0D-20B1F7D6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focus: Price Of Incentives (</a:t>
            </a:r>
            <a:r>
              <a:rPr lang="en-US" dirty="0" err="1"/>
              <a:t>PoI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DC046-913F-B549-BFA8-56FCE5D334B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43345" y="1447800"/>
                <a:ext cx="8243455" cy="5181600"/>
              </a:xfrm>
            </p:spPr>
            <p:txBody>
              <a:bodyPr/>
              <a:lstStyle/>
              <a:p>
                <a:r>
                  <a:rPr lang="en-US" sz="2400" dirty="0"/>
                  <a:t>Main Q: how much performance loss is inevitable for BIC algorithms?</a:t>
                </a:r>
              </a:p>
              <a:p>
                <a:r>
                  <a:rPr lang="en-US" sz="2400" dirty="0"/>
                  <a:t>Yardstick 1: </a:t>
                </a:r>
                <a:r>
                  <a:rPr lang="en-US" sz="2400" b="1" dirty="0"/>
                  <a:t>Bayesian regret </a:t>
                </a:r>
                <a:r>
                  <a:rPr lang="en-US" sz="2400" dirty="0"/>
                  <a:t>- suboptimality compared to best action</a:t>
                </a:r>
              </a:p>
              <a:p>
                <a:pPr marL="3190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BReg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⋅(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𝑅𝐸𝑊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Yardstick 2: </a:t>
                </a:r>
                <a:r>
                  <a:rPr lang="en-US" sz="2400" b="1" dirty="0"/>
                  <a:t>sample complexity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1908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</m:oMath>
                </a14:m>
                <a:r>
                  <a:rPr lang="en-US" sz="2400" dirty="0"/>
                  <a:t>: time needed to almost surely sample each arm once</a:t>
                </a:r>
              </a:p>
              <a:p>
                <a:r>
                  <a:rPr lang="en-US" sz="2400" dirty="0"/>
                  <a:t>Previous results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[Mansour, Slivkins, Syrgkanis: EC15, OpRe20]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BReg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r>
                  <a:rPr lang="en-US" sz="2400" dirty="0"/>
                  <a:t> for prior-dependent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Upper bounds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SC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exponential </a:t>
                </a:r>
                <a:r>
                  <a:rPr lang="en-US" sz="2400" dirty="0"/>
                  <a:t>in #arms(K)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lvl="1"/>
                <a:r>
                  <a:rPr lang="en-US" sz="2400" dirty="0"/>
                  <a:t>No lower bounds.</a:t>
                </a:r>
              </a:p>
              <a:p>
                <a:pPr marL="319088" lvl="1" indent="0">
                  <a:buNone/>
                </a:pP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31908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ADC046-913F-B549-BFA8-56FCE5D33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43345" y="1447800"/>
                <a:ext cx="8243455" cy="5181600"/>
              </a:xfrm>
              <a:blipFill>
                <a:blip r:embed="rId3"/>
                <a:stretch>
                  <a:fillRect l="-770" t="-1222" r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CCEBA-9D6F-6C46-A4FD-311775FFE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7">
                <a:extLst>
                  <a:ext uri="{FF2B5EF4-FFF2-40B4-BE49-F238E27FC236}">
                    <a16:creationId xmlns:a16="http://schemas.microsoft.com/office/drawing/2014/main" id="{791E2AF2-0374-4E27-B438-1438053A1F4A}"/>
                  </a:ext>
                </a:extLst>
              </p:cNvPr>
              <p:cNvSpPr/>
              <p:nvPr/>
            </p:nvSpPr>
            <p:spPr>
              <a:xfrm>
                <a:off x="5710803" y="3944374"/>
                <a:ext cx="2741821" cy="396716"/>
              </a:xfrm>
              <a:prstGeom prst="wedgeRectCallout">
                <a:avLst>
                  <a:gd name="adj1" fmla="val -49223"/>
                  <a:gd name="adj2" fmla="val -17101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optimal for bandits</a:t>
                </a:r>
              </a:p>
            </p:txBody>
          </p:sp>
        </mc:Choice>
        <mc:Fallback xmlns="">
          <p:sp>
            <p:nvSpPr>
              <p:cNvPr id="5" name="Rectangular Callout 7">
                <a:extLst>
                  <a:ext uri="{FF2B5EF4-FFF2-40B4-BE49-F238E27FC236}">
                    <a16:creationId xmlns:a16="http://schemas.microsoft.com/office/drawing/2014/main" id="{791E2AF2-0374-4E27-B438-1438053A1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03" y="3944374"/>
                <a:ext cx="2741821" cy="396716"/>
              </a:xfrm>
              <a:prstGeom prst="wedgeRectCallout">
                <a:avLst>
                  <a:gd name="adj1" fmla="val -49223"/>
                  <a:gd name="adj2" fmla="val -1710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ular Callout 7">
            <a:extLst>
              <a:ext uri="{FF2B5EF4-FFF2-40B4-BE49-F238E27FC236}">
                <a16:creationId xmlns:a16="http://schemas.microsoft.com/office/drawing/2014/main" id="{8FCE00C6-B0AC-4F7E-A0BD-9D5AE75464CF}"/>
              </a:ext>
            </a:extLst>
          </p:cNvPr>
          <p:cNvSpPr/>
          <p:nvPr/>
        </p:nvSpPr>
        <p:spPr>
          <a:xfrm>
            <a:off x="6356662" y="4957193"/>
            <a:ext cx="2330138" cy="396716"/>
          </a:xfrm>
          <a:prstGeom prst="wedgeRectCallout">
            <a:avLst>
              <a:gd name="adj1" fmla="val 29637"/>
              <a:gd name="adj2" fmla="val -860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variance of the prior</a:t>
            </a:r>
          </a:p>
        </p:txBody>
      </p:sp>
    </p:spTree>
    <p:extLst>
      <p:ext uri="{BB962C8B-B14F-4D97-AF65-F5344CB8AC3E}">
        <p14:creationId xmlns:p14="http://schemas.microsoft.com/office/powerpoint/2010/main" val="147344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C260-7FA8-EF45-BDF2-5D2B02F7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6378"/>
          </a:xfrm>
        </p:spPr>
        <p:txBody>
          <a:bodyPr/>
          <a:lstStyle/>
          <a:p>
            <a:r>
              <a:rPr lang="en-US" dirty="0"/>
              <a:t>Which arms can be explored?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DFE5-26C4-ED41-B5F2-6102994A069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8911" y="1427100"/>
                <a:ext cx="8495023" cy="5181600"/>
              </a:xfrm>
            </p:spPr>
            <p:txBody>
              <a:bodyPr/>
              <a:lstStyle/>
              <a:p>
                <a:r>
                  <a:rPr lang="en-US" sz="2400" dirty="0"/>
                  <a:t>In general, not all arms can be explored.</a:t>
                </a:r>
              </a:p>
              <a:p>
                <a:r>
                  <a:rPr lang="en-US" sz="2400" dirty="0"/>
                  <a:t>Characterization (up to edge cases): arm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explorable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pPr marL="3190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&gt;0.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400" dirty="0"/>
                  <a:t>To explore: “unlock” arms in decreasing order of prior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2"/>
                <a:r>
                  <a:rPr lang="en-US" sz="2400" dirty="0"/>
                  <a:t>If top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arms look terrible, safely explore arm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2"/>
                <a:r>
                  <a:rPr lang="en-US" sz="2400" dirty="0"/>
                  <a:t>Mix in small amounts of exploration to see arm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otherwise.</a:t>
                </a:r>
              </a:p>
              <a:p>
                <a:pPr lvl="2"/>
                <a:r>
                  <a:rPr lang="en-US" sz="2400" dirty="0"/>
                  <a:t>In general, this explores </a:t>
                </a:r>
                <a:r>
                  <a:rPr lang="en-US" sz="2400" i="1" dirty="0"/>
                  <a:t>all explorable arms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Impossibility of exploration: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400" dirty="0"/>
                  <a:t>arm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always preferable to arm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by induction.</a:t>
                </a:r>
              </a:p>
              <a:p>
                <a:r>
                  <a:rPr lang="en-US" sz="2400" dirty="0"/>
                  <a:t>Henceforth, assume </a:t>
                </a:r>
                <a:r>
                  <a:rPr lang="en-US" sz="2400" b="1" dirty="0"/>
                  <a:t>all arms are explorable</a:t>
                </a:r>
                <a:r>
                  <a:rPr lang="en-US" sz="2400" dirty="0"/>
                  <a:t>.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7DFE5-26C4-ED41-B5F2-6102994A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8911" y="1427100"/>
                <a:ext cx="8495023" cy="5181600"/>
              </a:xfrm>
              <a:blipFill>
                <a:blip r:embed="rId3"/>
                <a:stretch>
                  <a:fillRect l="-59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254ED-91FE-7747-86D7-A9F787DAB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93D07-6747-43AD-BE6B-9E809430F1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5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86776</TotalTime>
  <Words>1960</Words>
  <Application>Microsoft Macintosh PowerPoint</Application>
  <PresentationFormat>On-screen Show (4:3)</PresentationFormat>
  <Paragraphs>266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Custom Design</vt:lpstr>
      <vt:lpstr>The Price of Incentivizing Exploration:  A Characterization via Thompson Sampling  and Sample Complexity</vt:lpstr>
      <vt:lpstr>Motivation: recommender systems</vt:lpstr>
      <vt:lpstr>Info flow in recommender system</vt:lpstr>
      <vt:lpstr>Exploration and incentives</vt:lpstr>
      <vt:lpstr>Exploration and incentives</vt:lpstr>
      <vt:lpstr>Model: incentivized exploration</vt:lpstr>
      <vt:lpstr>Prior work: IE via info asymmetry</vt:lpstr>
      <vt:lpstr>Our focus: Price Of Incentives (PoI)</vt:lpstr>
      <vt:lpstr>Which arms can be explored?</vt:lpstr>
      <vt:lpstr>Basic Technique: Exploit to Explore</vt:lpstr>
      <vt:lpstr>Our Results: characterize PoI</vt:lpstr>
      <vt:lpstr>Thompson Sampling</vt:lpstr>
      <vt:lpstr>TS is BIC with Initial Samples</vt:lpstr>
      <vt:lpstr>TS is BIC with equal prior means</vt:lpstr>
      <vt:lpstr>PowerPoint Presentation</vt:lpstr>
      <vt:lpstr>BIC Sampling Algorithm</vt:lpstr>
      <vt:lpstr>Exponential Growth of Initial Sampling</vt:lpstr>
      <vt:lpstr>UB=poly(LB)</vt:lpstr>
      <vt:lpstr>Linear/Exponential Dichotomy</vt:lpstr>
      <vt:lpstr>Linear/Exponential Dichotomy</vt:lpstr>
      <vt:lpstr>Some Open Directions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Slivkins</dc:creator>
  <cp:lastModifiedBy>Mark Sellke</cp:lastModifiedBy>
  <cp:revision>3295</cp:revision>
  <cp:lastPrinted>2021-06-14T18:14:35Z</cp:lastPrinted>
  <dcterms:created xsi:type="dcterms:W3CDTF">2008-03-25T19:29:15Z</dcterms:created>
  <dcterms:modified xsi:type="dcterms:W3CDTF">2021-08-08T19:59:32Z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slivkins@microsoft.com</vt:lpwstr>
  </property>
  <property fmtid="{D5CDD505-2E9C-101B-9397-08002B2CF9AE}" pid="5" name="MSIP_Label_f42aa342-8706-4288-bd11-ebb85995028c_SetDate">
    <vt:lpwstr>2020-02-07T23:00:04.4341371Z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39ae641e-5a2a-4abc-bd54-83f010e4dc85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