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90" r:id="rId9"/>
    <p:sldId id="262" r:id="rId10"/>
    <p:sldId id="263" r:id="rId11"/>
    <p:sldId id="264" r:id="rId12"/>
    <p:sldId id="275" r:id="rId13"/>
    <p:sldId id="276" r:id="rId14"/>
    <p:sldId id="277" r:id="rId15"/>
    <p:sldId id="282" r:id="rId16"/>
    <p:sldId id="288" r:id="rId17"/>
    <p:sldId id="286" r:id="rId18"/>
    <p:sldId id="268" r:id="rId19"/>
    <p:sldId id="279" r:id="rId20"/>
    <p:sldId id="272" r:id="rId21"/>
    <p:sldId id="273" r:id="rId22"/>
    <p:sldId id="269" r:id="rId23"/>
    <p:sldId id="274" r:id="rId24"/>
    <p:sldId id="289" r:id="rId25"/>
    <p:sldId id="271" r:id="rId26"/>
    <p:sldId id="284" r:id="rId27"/>
    <p:sldId id="285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/>
    <p:restoredTop sz="94621"/>
  </p:normalViewPr>
  <p:slideViewPr>
    <p:cSldViewPr>
      <p:cViewPr varScale="1">
        <p:scale>
          <a:sx n="69" d="100"/>
          <a:sy n="69" d="100"/>
        </p:scale>
        <p:origin x="200" y="10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2979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Dominance is like how</a:t>
            </a:r>
            <a:r>
              <a:rPr lang="en-US" baseline="0" dirty="0"/>
              <a:t> stretched / </a:t>
            </a:r>
            <a:r>
              <a:rPr lang="en-US" baseline="0" dirty="0" err="1"/>
              <a:t>convexified</a:t>
            </a:r>
            <a:r>
              <a:rPr lang="en-US" baseline="0" dirty="0"/>
              <a:t> you are</a:t>
            </a: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23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(4x4 analog, combine 3x3 first)</a:t>
            </a:r>
          </a:p>
          <a:p>
            <a:r>
              <a:rPr lang="en-US" dirty="0"/>
              <a:t>Unlike in </a:t>
            </a:r>
            <a:r>
              <a:rPr lang="en-US" dirty="0" err="1"/>
              <a:t>prob</a:t>
            </a:r>
            <a:r>
              <a:rPr lang="en-US" dirty="0"/>
              <a:t> version, results are not immediately comparable</a:t>
            </a:r>
            <a:r>
              <a:rPr lang="en-US" baseline="0" dirty="0"/>
              <a:t> to the corresponding staircases, and need to be resolved by breaking down further (via recursion). This is why it’s very important that staircases are breaking down into only more staircases.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915AF32-6E29-486F-909B-90124320C9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Ad-hoc solution showing a 6x6 square satisfies the </a:t>
            </a:r>
            <a:r>
              <a:rPr lang="en-US" dirty="0" err="1"/>
              <a:t>Saxl</a:t>
            </a:r>
            <a:r>
              <a:rPr lang="en-US" dirty="0"/>
              <a:t> conjecture. All other cases up to this size follow from the dominance result and semigroup property.</a:t>
            </a:r>
          </a:p>
        </p:txBody>
      </p:sp>
    </p:spTree>
    <p:extLst>
      <p:ext uri="{BB962C8B-B14F-4D97-AF65-F5344CB8AC3E}">
        <p14:creationId xmlns:p14="http://schemas.microsoft.com/office/powerpoint/2010/main" val="1792496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Rectangles seem to be the hardest case for the </a:t>
            </a:r>
            <a:r>
              <a:rPr lang="en-US" dirty="0" err="1"/>
              <a:t>Saxl</a:t>
            </a:r>
            <a:r>
              <a:rPr lang="en-US" dirty="0"/>
              <a:t> conjecture. </a:t>
            </a:r>
          </a:p>
          <a:p>
            <a:r>
              <a:rPr lang="en-US" dirty="0"/>
              <a:t>This picture shows that tensor cubes of staircases contain rectangles. </a:t>
            </a:r>
          </a:p>
        </p:txBody>
      </p:sp>
    </p:spTree>
    <p:extLst>
      <p:ext uri="{BB962C8B-B14F-4D97-AF65-F5344CB8AC3E}">
        <p14:creationId xmlns:p14="http://schemas.microsoft.com/office/powerpoint/2010/main" val="70349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formula sucks</a:t>
            </a: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We’re going</a:t>
            </a:r>
            <a:r>
              <a:rPr lang="en-US" baseline="0" dirty="0"/>
              <a:t> to focus on the </a:t>
            </a:r>
            <a:r>
              <a:rPr lang="en-US" baseline="0" dirty="0" err="1"/>
              <a:t>saxl</a:t>
            </a:r>
            <a:r>
              <a:rPr lang="en-US" baseline="0" dirty="0"/>
              <a:t> conjecture (but some of our results generalize to other things)</a:t>
            </a:r>
            <a:endParaRPr dirty="0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H="1">
            <a:off x="2667000" y="0"/>
            <a:ext cx="6476999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tx="0" ty="0" sx="50000" sy="50000" flip="none" algn="tl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" name="Shape 13"/>
          <p:cNvCxnSpPr/>
          <p:nvPr/>
        </p:nvCxnSpPr>
        <p:spPr>
          <a:xfrm rot="-5400000">
            <a:off x="-762000" y="3428999"/>
            <a:ext cx="6858000" cy="0"/>
          </a:xfrm>
          <a:prstGeom prst="straightConnector1">
            <a:avLst/>
          </a:prstGeom>
          <a:noFill/>
          <a:ln w="11425" cap="flat" cmpd="sng">
            <a:solidFill>
              <a:srgbClr val="FAFAF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366867" y="533400"/>
            <a:ext cx="5105399" cy="2868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600"/>
              </a:spcBef>
              <a:buClr>
                <a:schemeClr val="dk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00"/>
              </a:spcBef>
              <a:buClr>
                <a:schemeClr val="accent4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accent4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00"/>
              </a:spcBef>
              <a:buClr>
                <a:schemeClr val="accent4"/>
              </a:buClr>
              <a:buFont typeface="Trebuchet MS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5871223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819400" y="6557946"/>
            <a:ext cx="2927721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880884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653539" y="413075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53797" algn="l" rtl="0">
              <a:spcBef>
                <a:spcPts val="600"/>
              </a:spcBef>
              <a:buClr>
                <a:schemeClr val="dk2"/>
              </a:buClr>
              <a:buFont typeface="Noto Symbol"/>
              <a:buChar char="⦿"/>
              <a:defRPr/>
            </a:lvl1pPr>
            <a:lvl2pPr marL="521208" indent="-112268" algn="l" rtl="0">
              <a:spcBef>
                <a:spcPts val="500"/>
              </a:spcBef>
              <a:buClr>
                <a:schemeClr val="accent4"/>
              </a:buClr>
              <a:buFont typeface="Noto Symbol"/>
              <a:buChar char="◼"/>
              <a:defRPr/>
            </a:lvl2pPr>
            <a:lvl3pPr marL="758952" indent="-162051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•"/>
              <a:defRPr/>
            </a:lvl3pPr>
            <a:lvl4pPr marL="1005839" indent="-12953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4pPr>
            <a:lvl5pPr marL="1280160" indent="-1587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◉"/>
              <a:defRPr/>
            </a:lvl5pPr>
            <a:lvl6pPr marL="1472184" indent="-98044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6pPr>
            <a:lvl7pPr marL="1673351" indent="-106171" algn="l" rtl="0">
              <a:spcBef>
                <a:spcPts val="320"/>
              </a:spcBef>
              <a:buClr>
                <a:schemeClr val="accent4"/>
              </a:buClr>
              <a:buFont typeface="Noto Symbol"/>
              <a:buChar char="◼"/>
              <a:defRPr/>
            </a:lvl7pPr>
            <a:lvl8pPr marL="1847088" indent="-81788" algn="l" rtl="0">
              <a:spcBef>
                <a:spcPts val="300"/>
              </a:spcBef>
              <a:buClr>
                <a:schemeClr val="accent4"/>
              </a:buClr>
              <a:buFont typeface="Trebuchet MS"/>
              <a:buChar char="•"/>
              <a:defRPr/>
            </a:lvl8pPr>
            <a:lvl9pPr marL="2057400" indent="-101600" algn="l" rtl="0">
              <a:spcBef>
                <a:spcPts val="28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389437" y="2438717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4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53797" algn="l" rtl="0">
              <a:spcBef>
                <a:spcPts val="600"/>
              </a:spcBef>
              <a:buClr>
                <a:schemeClr val="dk2"/>
              </a:buClr>
              <a:buFont typeface="Noto Symbol"/>
              <a:buChar char="⦿"/>
              <a:defRPr/>
            </a:lvl1pPr>
            <a:lvl2pPr marL="521208" indent="-112268" algn="l" rtl="0">
              <a:spcBef>
                <a:spcPts val="500"/>
              </a:spcBef>
              <a:buClr>
                <a:schemeClr val="accent4"/>
              </a:buClr>
              <a:buFont typeface="Noto Symbol"/>
              <a:buChar char="◼"/>
              <a:defRPr/>
            </a:lvl2pPr>
            <a:lvl3pPr marL="758952" indent="-162051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•"/>
              <a:defRPr/>
            </a:lvl3pPr>
            <a:lvl4pPr marL="1005839" indent="-12953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4pPr>
            <a:lvl5pPr marL="1280160" indent="-1587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◉"/>
              <a:defRPr/>
            </a:lvl5pPr>
            <a:lvl6pPr marL="1472184" indent="-98044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6pPr>
            <a:lvl7pPr marL="1673351" indent="-106171" algn="l" rtl="0">
              <a:spcBef>
                <a:spcPts val="320"/>
              </a:spcBef>
              <a:buClr>
                <a:schemeClr val="accent4"/>
              </a:buClr>
              <a:buFont typeface="Noto Symbol"/>
              <a:buChar char="◼"/>
              <a:defRPr/>
            </a:lvl7pPr>
            <a:lvl8pPr marL="1847088" indent="-81788" algn="l" rtl="0">
              <a:spcBef>
                <a:spcPts val="300"/>
              </a:spcBef>
              <a:buClr>
                <a:schemeClr val="accent4"/>
              </a:buClr>
              <a:buFont typeface="Trebuchet MS"/>
              <a:buChar char="•"/>
              <a:defRPr/>
            </a:lvl8pPr>
            <a:lvl9pPr marL="2057400" indent="-101600" algn="l" rtl="0">
              <a:spcBef>
                <a:spcPts val="28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242816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57200" y="6556247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53797" algn="l" rtl="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Noto Symbol"/>
              <a:buChar char="⦿"/>
              <a:defRPr/>
            </a:lvl1pPr>
            <a:lvl2pPr marL="521208" indent="-112268" algn="l" rtl="0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Noto Symbol"/>
              <a:buChar char="◼"/>
              <a:defRPr/>
            </a:lvl2pPr>
            <a:lvl3pPr marL="758952" indent="-162051" algn="l" rtl="0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Font typeface="Noto Symbol"/>
              <a:buChar char="•"/>
              <a:defRPr/>
            </a:lvl3pPr>
            <a:lvl4pPr marL="1005839" indent="-129539" algn="l" rtl="0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4pPr>
            <a:lvl5pPr marL="1280160" indent="-158750" algn="l" rtl="0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Font typeface="Noto Symbol"/>
              <a:buChar char="◉"/>
              <a:defRPr/>
            </a:lvl5pPr>
            <a:lvl6pPr marL="1472184" indent="-98044" algn="l" rtl="0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6pPr>
            <a:lvl7pPr marL="1673351" indent="-106171" algn="l" rtl="0">
              <a:lnSpc>
                <a:spcPct val="150000"/>
              </a:lnSpc>
              <a:spcBef>
                <a:spcPts val="320"/>
              </a:spcBef>
              <a:buClr>
                <a:schemeClr val="accent4"/>
              </a:buClr>
              <a:buFont typeface="Noto Symbol"/>
              <a:buChar char="◼"/>
              <a:defRPr/>
            </a:lvl7pPr>
            <a:lvl8pPr marL="1847088" indent="-81788" algn="l" rtl="0">
              <a:lnSpc>
                <a:spcPct val="150000"/>
              </a:lnSpc>
              <a:spcBef>
                <a:spcPts val="300"/>
              </a:spcBef>
              <a:buClr>
                <a:schemeClr val="accent4"/>
              </a:buClr>
              <a:buFont typeface="Trebuchet MS"/>
              <a:buChar char="•"/>
              <a:defRPr/>
            </a:lvl8pPr>
            <a:lvl9pPr marL="2057400" indent="-101600" algn="l" rtl="0">
              <a:lnSpc>
                <a:spcPct val="150000"/>
              </a:lnSpc>
              <a:spcBef>
                <a:spcPts val="28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10"/>
          <p:cNvSpPr/>
          <p:nvPr userDrawn="1"/>
        </p:nvSpPr>
        <p:spPr>
          <a:xfrm>
            <a:off x="8153400" y="-76200"/>
            <a:ext cx="990599" cy="7010400"/>
          </a:xfrm>
          <a:prstGeom prst="rect">
            <a:avLst/>
          </a:prstGeom>
          <a:solidFill>
            <a:schemeClr val="bg1">
              <a:lumMod val="95000"/>
            </a:schemeClr>
          </a:solidFill>
          <a:ln w="400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66800" y="2821836"/>
            <a:ext cx="6255487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66800" y="1905000"/>
            <a:ext cx="6255487" cy="743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724237" y="6556810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733952" y="6555111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178807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buFont typeface="Trebuchet MS"/>
              <a:buNone/>
              <a:defRPr/>
            </a:lvl2pPr>
            <a:lvl3pPr rtl="0">
              <a:spcBef>
                <a:spcPts val="0"/>
              </a:spcBef>
              <a:buFont typeface="Trebuchet MS"/>
              <a:buNone/>
              <a:defRPr/>
            </a:lvl3pPr>
            <a:lvl4pPr rtl="0">
              <a:spcBef>
                <a:spcPts val="0"/>
              </a:spcBef>
              <a:buFont typeface="Trebuchet MS"/>
              <a:buNone/>
              <a:defRPr/>
            </a:lvl4pPr>
            <a:lvl5pPr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178807" y="5867400"/>
            <a:ext cx="3520440" cy="4572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buFont typeface="Trebuchet MS"/>
              <a:buNone/>
              <a:defRPr/>
            </a:lvl2pPr>
            <a:lvl3pPr rtl="0">
              <a:spcBef>
                <a:spcPts val="0"/>
              </a:spcBef>
              <a:buFont typeface="Trebuchet MS"/>
              <a:buNone/>
              <a:defRPr/>
            </a:lvl3pPr>
            <a:lvl4pPr rtl="0">
              <a:spcBef>
                <a:spcPts val="0"/>
              </a:spcBef>
              <a:buFont typeface="Trebuchet MS"/>
              <a:buNone/>
              <a:defRPr/>
            </a:lvl4pPr>
            <a:lvl5pPr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178807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497416"/>
            <a:ext cx="5897880" cy="602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Trebuchet MS"/>
              <a:buNone/>
              <a:defRPr/>
            </a:lvl1pPr>
            <a:lvl2pPr rtl="0">
              <a:spcBef>
                <a:spcPts val="0"/>
              </a:spcBef>
              <a:buFont typeface="Trebuchet MS"/>
              <a:buNone/>
              <a:defRPr/>
            </a:lvl2pPr>
            <a:lvl3pPr rtl="0">
              <a:spcBef>
                <a:spcPts val="0"/>
              </a:spcBef>
              <a:buFont typeface="Trebuchet MS"/>
              <a:buNone/>
              <a:defRPr/>
            </a:lvl3pPr>
            <a:lvl4pPr rtl="0">
              <a:spcBef>
                <a:spcPts val="0"/>
              </a:spcBef>
              <a:buFont typeface="Trebuchet MS"/>
              <a:buNone/>
              <a:defRPr/>
            </a:lvl4pPr>
            <a:lvl5pPr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-359999">
            <a:off x="597968" y="1004667"/>
            <a:ext cx="4319527" cy="4312573"/>
          </a:xfrm>
          <a:prstGeom prst="rect">
            <a:avLst/>
          </a:prstGeom>
          <a:solidFill>
            <a:srgbClr val="FAFAFA"/>
          </a:solidFill>
          <a:ln w="9525" cap="rnd" cmpd="sng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Shape 65"/>
          <p:cNvSpPr/>
          <p:nvPr/>
        </p:nvSpPr>
        <p:spPr>
          <a:xfrm rot="-179999">
            <a:off x="596705" y="998815"/>
            <a:ext cx="4319526" cy="4312573"/>
          </a:xfrm>
          <a:prstGeom prst="rect">
            <a:avLst/>
          </a:prstGeom>
          <a:solidFill>
            <a:srgbClr val="FAFAFA"/>
          </a:solidFill>
          <a:ln w="9525" cap="rnd" cmpd="sng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389098" y="3283633"/>
            <a:ext cx="3429000" cy="1920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663681" y="1041001"/>
            <a:ext cx="4206240" cy="4206240"/>
          </a:xfrm>
          <a:prstGeom prst="rect">
            <a:avLst/>
          </a:prstGeom>
          <a:solidFill>
            <a:srgbClr val="13475A"/>
          </a:solidFill>
          <a:ln w="1079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18000"/>
          </a:scheme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F1FCF9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53797" algn="l" rtl="0">
              <a:spcBef>
                <a:spcPts val="600"/>
              </a:spcBef>
              <a:buClr>
                <a:schemeClr val="dk2"/>
              </a:buClr>
              <a:buFont typeface="Noto Symbol"/>
              <a:buChar char="⦿"/>
              <a:defRPr/>
            </a:lvl1pPr>
            <a:lvl2pPr marL="521208" marR="0" indent="-112268" algn="l" rtl="0">
              <a:spcBef>
                <a:spcPts val="500"/>
              </a:spcBef>
              <a:buClr>
                <a:schemeClr val="accent4"/>
              </a:buClr>
              <a:buFont typeface="Noto Symbol"/>
              <a:buChar char="◼"/>
              <a:defRPr/>
            </a:lvl2pPr>
            <a:lvl3pPr marL="758952" marR="0" indent="-162051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•"/>
              <a:defRPr/>
            </a:lvl3pPr>
            <a:lvl4pPr marL="1005839" marR="0" indent="-12953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4pPr>
            <a:lvl5pPr marL="1280160" marR="0" indent="-1587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◉"/>
              <a:defRPr/>
            </a:lvl5pPr>
            <a:lvl6pPr marL="1472184" marR="0" indent="-98044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6pPr>
            <a:lvl7pPr marL="1673351" marR="0" indent="-106171" algn="l" rtl="0">
              <a:spcBef>
                <a:spcPts val="320"/>
              </a:spcBef>
              <a:buClr>
                <a:schemeClr val="accent4"/>
              </a:buClr>
              <a:buFont typeface="Noto Symbol"/>
              <a:buChar char="◼"/>
              <a:defRPr/>
            </a:lvl7pPr>
            <a:lvl8pPr marL="1847088" marR="0" indent="-81788" algn="l" rtl="0">
              <a:spcBef>
                <a:spcPts val="300"/>
              </a:spcBef>
              <a:buClr>
                <a:schemeClr val="accent4"/>
              </a:buClr>
              <a:buFont typeface="Trebuchet MS"/>
              <a:buChar char="•"/>
              <a:defRPr/>
            </a:lvl8pPr>
            <a:lvl9pPr marL="2057400" marR="0" indent="-101600" algn="l" rtl="0">
              <a:spcBef>
                <a:spcPts val="28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245935" y="6557946"/>
            <a:ext cx="2002463" cy="226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251448" y="6556247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 baseline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971801" y="533400"/>
            <a:ext cx="5500466" cy="2868167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4200" b="1" i="0" u="none" strike="noStrike" cap="none" baseline="0" dirty="0">
                <a:solidFill>
                  <a:srgbClr val="F1FCF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4200" b="1" i="0" u="none" strike="noStrike" cap="none" baseline="0" dirty="0" err="1">
                <a:solidFill>
                  <a:srgbClr val="F1FCF9"/>
                </a:solidFill>
                <a:latin typeface="Trebuchet MS"/>
                <a:ea typeface="Trebuchet MS"/>
                <a:cs typeface="Trebuchet MS"/>
                <a:sym typeface="Trebuchet MS"/>
              </a:rPr>
              <a:t>Saxl</a:t>
            </a:r>
            <a:r>
              <a:rPr lang="en-US" sz="4200" b="1" i="0" u="none" strike="noStrike" cap="none" baseline="0" dirty="0">
                <a:solidFill>
                  <a:srgbClr val="F1FCF9"/>
                </a:solidFill>
                <a:latin typeface="Trebuchet MS"/>
                <a:ea typeface="Trebuchet MS"/>
                <a:cs typeface="Trebuchet MS"/>
                <a:sym typeface="Trebuchet MS"/>
              </a:rPr>
              <a:t> Conjecture for Fourth Powers via the Semigroup Property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717936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Sammy Luo and Mark </a:t>
            </a:r>
            <a:r>
              <a:rPr lang="en-US" sz="2200" b="0" i="0" u="none" strike="noStrike" cap="none" baseline="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Sellke</a:t>
            </a:r>
          </a:p>
          <a:p>
            <a:pPr marL="0" marR="0" lvl="0" indent="0" algn="r" rtl="0">
              <a:spcBef>
                <a:spcPts val="600"/>
              </a:spcBef>
              <a:buClr>
                <a:schemeClr val="dk2"/>
              </a:buClr>
              <a:buSzPct val="25000"/>
              <a:buFont typeface="Noto Symbol"/>
              <a:buNone/>
            </a:pPr>
            <a:r>
              <a:rPr lang="en-US" sz="2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JMM 2016</a:t>
            </a:r>
            <a:endParaRPr lang="en-US" sz="2200" b="0" i="0" u="none" strike="noStrike" cap="none" baseline="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 advTm="6266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Dominance Order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350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752600"/>
                <a:ext cx="6934200" cy="14266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Definition.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/>
                        <a:cs typeface="Courier New" panose="02070309020205020404" pitchFamily="49" charset="0"/>
                      </a:rPr>
                      <m:t>=(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cs typeface="Courier New" panose="02070309020205020404" pitchFamily="49" charset="0"/>
                      </a:rPr>
                      <m:t>,⋯,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⊢</m:t>
                    </m:r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sz="2400" i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dominates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𝜇</m:t>
                    </m:r>
                    <m:r>
                      <a:rPr lang="en-US" sz="2400" i="1" dirty="0">
                        <a:latin typeface="Cambria Math"/>
                        <a:cs typeface="Courier New" panose="02070309020205020404" pitchFamily="49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cs typeface="Courier New" panose="02070309020205020404" pitchFamily="49" charset="0"/>
                      </a:rPr>
                      <m:t>,⋯,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𝑙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⊢</m:t>
                    </m:r>
                    <m:r>
                      <a:rPr lang="en-US" sz="2400" i="1" dirty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if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≥1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52600"/>
                <a:ext cx="6934200" cy="1426632"/>
              </a:xfrm>
              <a:prstGeom prst="roundRect">
                <a:avLst/>
              </a:prstGeom>
              <a:blipFill rotWithShape="1">
                <a:blip r:embed="rId4"/>
                <a:stretch>
                  <a:fillRect l="-440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3733800"/>
                <a:ext cx="6934200" cy="13280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Trebuchet MS" panose="020B0603020202020204" pitchFamily="34" charset="0"/>
                    <a:cs typeface="Courier New" panose="02070309020205020404" pitchFamily="49" charset="0"/>
                  </a:rPr>
                  <a:t>Ikenmeyer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i="1" dirty="0" err="1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⊗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i="1" dirty="0" err="1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contains all partitions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which are dominance-comparable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33800"/>
                <a:ext cx="6934200" cy="1328023"/>
              </a:xfrm>
              <a:prstGeom prst="roundRect">
                <a:avLst/>
              </a:prstGeom>
              <a:blipFill rotWithShape="1">
                <a:blip r:embed="rId5"/>
                <a:stretch>
                  <a:fillRect l="-440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3018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Probabilistic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Shape 160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Are </a:t>
                </a:r>
                <a:r>
                  <a:rPr lang="en-US" sz="2600" i="1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most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partitions contained in the tensor square?</a:t>
                </a: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Uniform distribution: just pick a partition!</a:t>
                </a: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 err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Plancherel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distribution:</a:t>
                </a:r>
              </a:p>
              <a:p>
                <a:pPr marL="914400" marR="0" lvl="1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○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Pick a uniform pair of Young tableaux of the same shape</a:t>
                </a:r>
              </a:p>
              <a:p>
                <a:pPr marL="914400" lvl="1" indent="-39370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○"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𝑃</m:t>
                    </m:r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)=</m:t>
                    </m:r>
                    <m:f>
                      <m:fPr>
                        <m:ctrlP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Trebuchet MS"/>
                                    <a:cs typeface="Trebuchet MS"/>
                                    <a:sym typeface="Trebuchet MS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60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Trebuchet MS"/>
                                        <a:cs typeface="Trebuchet MS"/>
                                        <a:sym typeface="Trebuchet M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 i="0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Trebuchet MS"/>
                                        <a:cs typeface="Trebuchet MS"/>
                                        <a:sym typeface="Trebuchet MS"/>
                                      </a:rPr>
                                      <m:t>dim</m:t>
                                    </m:r>
                                  </m:fName>
                                  <m:e>
                                    <m:r>
                                      <a:rPr lang="en-US" sz="260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Trebuchet MS"/>
                                        <a:cs typeface="Trebuchet MS"/>
                                        <a:sym typeface="Trebuchet MS"/>
                                      </a:rPr>
                                      <m:t>𝜆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600" i="1" dirty="0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!</m:t>
                        </m:r>
                      </m:den>
                    </m:f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914400" lvl="1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○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Pick a uniform permutation, use RSK</a:t>
                </a:r>
              </a:p>
              <a:p>
                <a:pPr marL="457200" marR="0" lvl="0" indent="0" algn="l" rtl="0">
                  <a:spcBef>
                    <a:spcPts val="0"/>
                  </a:spcBef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160" name="Shape 16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89" r="-842" b="-84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6314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Uniform Limit Shape</a:t>
            </a:r>
          </a:p>
        </p:txBody>
      </p:sp>
      <p:pic>
        <p:nvPicPr>
          <p:cNvPr id="2051" name="Picture 3" descr="C:\Users\Sammy\Downloads\UnifEng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828800"/>
            <a:ext cx="5208129" cy="46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99754"/>
      </p:ext>
    </p:extLst>
  </p:cSld>
  <p:clrMapOvr>
    <a:masterClrMapping/>
  </p:clrMapOvr>
  <p:transition spd="slow" advTm="11454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 err="1">
                <a:latin typeface="Trebuchet MS"/>
                <a:ea typeface="Trebuchet MS"/>
                <a:cs typeface="Trebuchet MS"/>
                <a:sym typeface="Trebuchet MS"/>
              </a:rPr>
              <a:t>Plancherel</a:t>
            </a: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 Limit Shape</a:t>
            </a:r>
          </a:p>
        </p:txBody>
      </p:sp>
      <p:pic>
        <p:nvPicPr>
          <p:cNvPr id="4" name="Picture 2" descr="C:\Users\Sammy\Downloads\PlanchEng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85" y="1647825"/>
            <a:ext cx="4869873" cy="49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99840"/>
      </p:ext>
    </p:extLst>
  </p:cSld>
  <p:clrMapOvr>
    <a:masterClrMapping/>
  </p:clrMapOvr>
  <p:transition spd="slow" advTm="4901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447517" y="1404666"/>
                <a:ext cx="1434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5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17" y="1404666"/>
                <a:ext cx="1434047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 rot="5400000">
                <a:off x="5533386" y="3206600"/>
                <a:ext cx="8595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33386" y="3206600"/>
                <a:ext cx="859531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040039" y="147280"/>
            <a:ext cx="1371600" cy="1371600"/>
            <a:chOff x="3244932" y="1219200"/>
            <a:chExt cx="1828800" cy="1828800"/>
          </a:xfrm>
          <a:solidFill>
            <a:srgbClr val="0070C0"/>
          </a:solidFill>
        </p:grpSpPr>
        <p:sp>
          <p:nvSpPr>
            <p:cNvPr id="2" name="Rectangle 1"/>
            <p:cNvSpPr/>
            <p:nvPr/>
          </p:nvSpPr>
          <p:spPr>
            <a:xfrm>
              <a:off x="32449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8545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44932" y="24384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49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45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641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1764" y="147280"/>
            <a:ext cx="914400" cy="914400"/>
            <a:chOff x="1295400" y="766948"/>
            <a:chExt cx="914400" cy="914400"/>
          </a:xfrm>
          <a:solidFill>
            <a:srgbClr val="0070C0"/>
          </a:solidFill>
        </p:grpSpPr>
        <p:sp>
          <p:nvSpPr>
            <p:cNvPr id="10" name="Rectangle 9"/>
            <p:cNvSpPr/>
            <p:nvPr/>
          </p:nvSpPr>
          <p:spPr>
            <a:xfrm>
              <a:off x="1295400" y="12241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7669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2600" y="7669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35540" y="147280"/>
                <a:ext cx="1434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sz="5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40" y="147280"/>
                <a:ext cx="1434047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76326" y="180346"/>
                <a:ext cx="8595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26" y="180346"/>
                <a:ext cx="859531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034352" y="604480"/>
            <a:ext cx="914400" cy="457200"/>
            <a:chOff x="3577988" y="3276600"/>
            <a:chExt cx="914400" cy="457200"/>
          </a:xfrm>
          <a:solidFill>
            <a:srgbClr val="0070C0"/>
          </a:solidFill>
        </p:grpSpPr>
        <p:sp>
          <p:nvSpPr>
            <p:cNvPr id="19" name="Rectangle 18"/>
            <p:cNvSpPr/>
            <p:nvPr/>
          </p:nvSpPr>
          <p:spPr>
            <a:xfrm>
              <a:off x="3577988" y="32766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5188" y="32766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34352" y="1061680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034352" y="147280"/>
            <a:ext cx="1371600" cy="457200"/>
            <a:chOff x="3577988" y="2819400"/>
            <a:chExt cx="1371600" cy="457200"/>
          </a:xfrm>
          <a:solidFill>
            <a:srgbClr val="0070C0"/>
          </a:solidFill>
        </p:grpSpPr>
        <p:sp>
          <p:nvSpPr>
            <p:cNvPr id="22" name="Rectangle 21"/>
            <p:cNvSpPr/>
            <p:nvPr/>
          </p:nvSpPr>
          <p:spPr>
            <a:xfrm>
              <a:off x="3577988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5188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92388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46077" y="604480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46077" y="147280"/>
            <a:ext cx="914400" cy="457200"/>
            <a:chOff x="1289713" y="2819400"/>
            <a:chExt cx="914400" cy="457200"/>
          </a:xfrm>
          <a:solidFill>
            <a:srgbClr val="0070C0"/>
          </a:solidFill>
        </p:grpSpPr>
        <p:sp>
          <p:nvSpPr>
            <p:cNvPr id="27" name="Rectangle 26"/>
            <p:cNvSpPr/>
            <p:nvPr/>
          </p:nvSpPr>
          <p:spPr>
            <a:xfrm>
              <a:off x="1289713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6913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40039" y="2433280"/>
            <a:ext cx="914400" cy="914400"/>
            <a:chOff x="3244932" y="1828800"/>
            <a:chExt cx="1219200" cy="1219200"/>
          </a:xfrm>
          <a:solidFill>
            <a:srgbClr val="0070C0"/>
          </a:solidFill>
        </p:grpSpPr>
        <p:sp>
          <p:nvSpPr>
            <p:cNvPr id="39" name="Rectangle 38"/>
            <p:cNvSpPr/>
            <p:nvPr/>
          </p:nvSpPr>
          <p:spPr>
            <a:xfrm>
              <a:off x="32449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545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44932" y="24384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1764" y="2424350"/>
            <a:ext cx="914400" cy="914400"/>
            <a:chOff x="1295400" y="766948"/>
            <a:chExt cx="914400" cy="914400"/>
          </a:xfrm>
          <a:solidFill>
            <a:srgbClr val="0070C0"/>
          </a:solidFill>
        </p:grpSpPr>
        <p:sp>
          <p:nvSpPr>
            <p:cNvPr id="46" name="Rectangle 45"/>
            <p:cNvSpPr/>
            <p:nvPr/>
          </p:nvSpPr>
          <p:spPr>
            <a:xfrm>
              <a:off x="1295400" y="12241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7669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52600" y="7669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735540" y="2424350"/>
                <a:ext cx="1434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sz="5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40" y="2424350"/>
                <a:ext cx="1434047" cy="92333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476326" y="2457416"/>
                <a:ext cx="8595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26" y="2457416"/>
                <a:ext cx="859531" cy="9233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034352" y="2424350"/>
            <a:ext cx="914400" cy="457200"/>
            <a:chOff x="3577988" y="3276600"/>
            <a:chExt cx="914400" cy="457200"/>
          </a:xfrm>
          <a:solidFill>
            <a:srgbClr val="0070C0"/>
          </a:solidFill>
        </p:grpSpPr>
        <p:sp>
          <p:nvSpPr>
            <p:cNvPr id="52" name="Rectangle 51"/>
            <p:cNvSpPr/>
            <p:nvPr/>
          </p:nvSpPr>
          <p:spPr>
            <a:xfrm>
              <a:off x="3577988" y="32766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35188" y="32766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3034352" y="2881550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46077" y="2881550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46077" y="2424350"/>
            <a:ext cx="914400" cy="457200"/>
            <a:chOff x="1289713" y="2819400"/>
            <a:chExt cx="914400" cy="457200"/>
          </a:xfrm>
          <a:solidFill>
            <a:srgbClr val="0070C0"/>
          </a:solidFill>
        </p:grpSpPr>
        <p:sp>
          <p:nvSpPr>
            <p:cNvPr id="61" name="Rectangle 60"/>
            <p:cNvSpPr/>
            <p:nvPr/>
          </p:nvSpPr>
          <p:spPr>
            <a:xfrm>
              <a:off x="1289713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46913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50141" y="147280"/>
            <a:ext cx="2286000" cy="1371600"/>
            <a:chOff x="3040039" y="800014"/>
            <a:chExt cx="2286000" cy="1371600"/>
          </a:xfrm>
          <a:solidFill>
            <a:srgbClr val="0070C0"/>
          </a:solidFill>
        </p:grpSpPr>
        <p:sp>
          <p:nvSpPr>
            <p:cNvPr id="70" name="Rectangle 69"/>
            <p:cNvSpPr/>
            <p:nvPr/>
          </p:nvSpPr>
          <p:spPr>
            <a:xfrm>
              <a:off x="3040039" y="12572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97239" y="12572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40039" y="17144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40039" y="800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97239" y="800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68839" y="800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54439" y="12572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54439" y="800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1639" y="800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250141" y="2433280"/>
            <a:ext cx="457200" cy="914400"/>
            <a:chOff x="3040039" y="3086014"/>
            <a:chExt cx="457200" cy="914400"/>
          </a:xfrm>
          <a:solidFill>
            <a:srgbClr val="0070C0"/>
          </a:solidFill>
        </p:grpSpPr>
        <p:sp>
          <p:nvSpPr>
            <p:cNvPr id="81" name="Rectangle 80"/>
            <p:cNvSpPr/>
            <p:nvPr/>
          </p:nvSpPr>
          <p:spPr>
            <a:xfrm>
              <a:off x="3040039" y="35432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40039" y="3086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6621741" y="2433280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707341" y="2433280"/>
            <a:ext cx="457200" cy="914400"/>
            <a:chOff x="3497239" y="3086014"/>
            <a:chExt cx="457200" cy="914400"/>
          </a:xfrm>
          <a:solidFill>
            <a:srgbClr val="0070C0"/>
          </a:solidFill>
        </p:grpSpPr>
        <p:sp>
          <p:nvSpPr>
            <p:cNvPr id="85" name="Rectangle 84"/>
            <p:cNvSpPr/>
            <p:nvPr/>
          </p:nvSpPr>
          <p:spPr>
            <a:xfrm>
              <a:off x="3497239" y="35432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97239" y="3086014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164541" y="2433280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0298" y="4212581"/>
                <a:ext cx="51387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" y="4212581"/>
                <a:ext cx="5138714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95675" y="4800600"/>
                <a:ext cx="5345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675" y="4800600"/>
                <a:ext cx="5345815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261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"/>
    </mc:Choice>
    <mc:Fallback xmlns="">
      <p:transition spd="slow" advTm="3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23312E-7 L 0.46666 -8.23312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8131E-6 L 0.46666 4.1813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161E-6 L 0.46701 -4.6161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2535E-6 L 0.49236 -4.6253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9278E-7 L 0.49236 3.79278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6666 2.42368E-6 L 0.34166 2.42368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6667 3.79278E-7 L 0.29201 -0.0006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6701 -1.23034E-6 L 0.24288 -0.0006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8131E-6 L 0.46666 4.18131E-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161E-6 L 0.46701 -4.6161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2535E-6 L 0.49236 -4.62535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9278E-7 L 0.49236 3.79278E-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6667 -4.13506E-6 L 0.34323 -4.13506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1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6701 8.69565E-7 L 0.29323 8.69565E-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9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5504 " pathEditMode="relative" ptsTypes="AA">
                                      <p:cBhvr>
                                        <p:cTn id="1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5504 " pathEditMode="relative" ptsTypes="AA">
                                      <p:cBhvr>
                                        <p:cTn id="1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5504 " pathEditMode="relative" ptsTypes="AA">
                                      <p:cBhvr>
                                        <p:cTn id="1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5504 " pathEditMode="relative" ptsTypes="AA">
                                      <p:cBhvr>
                                        <p:cTn id="1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5504 " pathEditMode="relative" ptsTypes="AA">
                                      <p:cBhvr>
                                        <p:cTn id="1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0.55504 L 1.66667E-6 0.42183 " pathEditMode="relative" ptsTypes="AA">
                                      <p:cBhvr>
                                        <p:cTn id="1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0.55504 L -1.66667E-6 0.35523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9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0.55504 L -1.66667E-6 0.35522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9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0.55504 L -1.66667E-6 0.2881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8" grpId="0"/>
      <p:bldP spid="15" grpId="0"/>
      <p:bldP spid="17" grpId="0"/>
      <p:bldP spid="21" grpId="0" animBg="1"/>
      <p:bldP spid="21" grpId="1" animBg="1"/>
      <p:bldP spid="21" grpId="2" animBg="1"/>
      <p:bldP spid="26" grpId="0" animBg="1"/>
      <p:bldP spid="26" grpId="1" animBg="1"/>
      <p:bldP spid="49" grpId="0"/>
      <p:bldP spid="50" grpId="0"/>
      <p:bldP spid="54" grpId="0" animBg="1"/>
      <p:bldP spid="54" grpId="1" animBg="1"/>
      <p:bldP spid="54" grpId="2" animBg="1"/>
      <p:bldP spid="54" grpId="3" animBg="1"/>
      <p:bldP spid="59" grpId="0" animBg="1"/>
      <p:bldP spid="59" grpId="1" animBg="1"/>
      <p:bldP spid="59" grpId="2" animBg="1"/>
      <p:bldP spid="83" grpId="0" animBg="1"/>
      <p:bldP spid="83" grpId="1" animBg="1"/>
      <p:bldP spid="83" grpId="2" animBg="1"/>
      <p:bldP spid="87" grpId="0" animBg="1"/>
      <p:bldP spid="87" grpId="1" animBg="1"/>
      <p:bldP spid="87" grpId="2" animBg="1"/>
      <p:bldP spid="65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mmy\Downloads\EnglishUnifCut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6404"/>
            <a:ext cx="5334000" cy="483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5"/>
          <p:cNvSpPr txBox="1">
            <a:spLocks noGrp="1"/>
          </p:cNvSpPr>
          <p:nvPr>
            <p:ph type="title"/>
          </p:nvPr>
        </p:nvSpPr>
        <p:spPr>
          <a:xfrm>
            <a:off x="457200" y="320039"/>
            <a:ext cx="7543800" cy="822961"/>
          </a:xfrm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Chopping up the Uniform Shape</a:t>
            </a:r>
          </a:p>
        </p:txBody>
      </p:sp>
    </p:spTree>
    <p:extLst>
      <p:ext uri="{BB962C8B-B14F-4D97-AF65-F5344CB8AC3E}">
        <p14:creationId xmlns:p14="http://schemas.microsoft.com/office/powerpoint/2010/main" val="5323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8"/>
    </mc:Choice>
    <mc:Fallback xmlns="">
      <p:transition spd="slow" advTm="812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Idea for Probabilistic Results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Shape 179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r>
                  <a:rPr lang="en-US" sz="2400" dirty="0">
                    <a:solidFill>
                      <a:schemeClr val="dk1"/>
                    </a:solidFill>
                    <a:ea typeface="Trebuchet MS"/>
                    <a:cs typeface="Trebuchet MS"/>
                    <a:sym typeface="Trebuchet MS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  <a:ea typeface="Trebuchet MS"/>
                    <a:cs typeface="Trebuchet MS"/>
                    <a:sym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𝑐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,</a:t>
                </a:r>
                <a:r>
                  <a:rPr lang="en-US" sz="2400" dirty="0">
                    <a:solidFill>
                      <a:schemeClr val="dk1"/>
                    </a:solidFill>
                    <a:ea typeface="Trebuchet MS"/>
                    <a:cs typeface="Trebuchet MS"/>
                    <a:sym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𝑐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,</a:t>
                </a:r>
                <a:r>
                  <a:rPr lang="en-US" sz="2400" dirty="0">
                    <a:solidFill>
                      <a:schemeClr val="dk1"/>
                    </a:solidFill>
                    <a:ea typeface="Trebuchet MS"/>
                    <a:cs typeface="Trebuchet MS"/>
                    <a:sym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𝑐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+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+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+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then</a:t>
                </a:r>
                <a:endParaRPr lang="en-US" sz="2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solidFill>
                    <a:schemeClr val="dk1"/>
                  </a:solidFill>
                  <a:latin typeface="Cambria Math"/>
                  <a:ea typeface="Trebuchet MS"/>
                  <a:cs typeface="Trebuchet MS"/>
                  <a:sym typeface="Trebuchet MS"/>
                </a:endParaRPr>
              </a:p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𝑐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dk1"/>
                  </a:solidFill>
                  <a:latin typeface="Cambria Math"/>
                  <a:ea typeface="Trebuchet MS"/>
                  <a:cs typeface="Trebuchet MS"/>
                  <a:sym typeface="Trebuchet MS"/>
                </a:endParaRPr>
              </a:p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Vertical summing gives</a:t>
                </a:r>
                <a:endParaRPr lang="en-US" sz="2000" dirty="0">
                  <a:solidFill>
                    <a:schemeClr val="dk1"/>
                  </a:solidFill>
                  <a:latin typeface="Cambria Math"/>
                  <a:ea typeface="Trebuchet MS"/>
                  <a:cs typeface="Trebuchet MS"/>
                  <a:sym typeface="Trebuchet MS"/>
                </a:endParaRPr>
              </a:p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𝑐</m:t>
                      </m:r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+1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𝜆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179" name="Shape 17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5820682"/>
      </p:ext>
    </p:extLst>
  </p:cSld>
  <p:clrMapOvr>
    <a:masterClrMapping/>
  </p:clrMapOvr>
  <p:transition spd="slow" advTm="63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Probabilistic Results</a:t>
            </a:r>
            <a:endParaRPr lang="en-US" sz="3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133600"/>
                <a:ext cx="6934200" cy="13280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(L., S.)</a:t>
                </a:r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With respect to both uniform and </a:t>
                </a:r>
                <a:r>
                  <a:rPr lang="en-US" sz="2400" b="0" i="0" dirty="0" err="1">
                    <a:latin typeface="Trebuchet MS" panose="020B0603020202020204" pitchFamily="34" charset="0"/>
                    <a:cs typeface="Courier New" panose="02070309020205020404" pitchFamily="49" charset="0"/>
                  </a:rPr>
                  <a:t>Plancherel</a:t>
                </a:r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measure,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almost all partitions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appear in the tensor 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⊗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33600"/>
                <a:ext cx="6934200" cy="1328023"/>
              </a:xfrm>
              <a:prstGeom prst="roundRect">
                <a:avLst/>
              </a:prstGeom>
              <a:blipFill rotWithShape="1">
                <a:blip r:embed="rId3"/>
                <a:stretch>
                  <a:fillRect l="-439" r="-1582" b="-5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27871"/>
      </p:ext>
    </p:extLst>
  </p:cSld>
  <p:clrMapOvr>
    <a:masterClrMapping/>
  </p:clrMapOvr>
  <p:transition spd="slow" advTm="3624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Deterministic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Shape 18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Is every partition </a:t>
                </a:r>
                <a:r>
                  <a:rPr lang="en-US" sz="2600" i="1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close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to some partition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</m:sSub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⊗</m:t>
                    </m:r>
                    <m:sSub>
                      <m:sSub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?</a:t>
                </a: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 err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Blockwise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Δ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: # of squares to move</a:t>
                </a: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 err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Subadditive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:</a:t>
                </a:r>
              </a:p>
            </p:txBody>
          </p:sp>
        </mc:Choice>
        <mc:Fallback xmlns="">
          <p:sp>
            <p:nvSpPr>
              <p:cNvPr id="185" name="Shape 18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0" y="4308157"/>
                <a:ext cx="684475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Δ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Δ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/>
                          <a:ea typeface="Trebuchet MS"/>
                          <a:cs typeface="Trebuchet MS"/>
                          <a:sym typeface="Trebuchet MS"/>
                        </a:rPr>
                        <m:t>Δ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ea typeface="Trebuchet MS"/>
                              <a:cs typeface="Trebuchet MS"/>
                              <a:sym typeface="Trebuchet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dirty="0" smtClean="0">
                              <a:latin typeface="Cambria Math"/>
                              <a:ea typeface="Trebuchet MS"/>
                              <a:cs typeface="Trebuchet MS"/>
                              <a:sym typeface="Trebuchet M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  <a:ea typeface="Trebuchet MS"/>
                                  <a:cs typeface="Trebuchet MS"/>
                                  <a:sym typeface="Trebuchet MS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  <a:ea typeface="Trebuchet MS"/>
                                  <a:cs typeface="Trebuchet MS"/>
                                  <a:sym typeface="Trebuchet M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08157"/>
                <a:ext cx="6844759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3394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The Standard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Shape 18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⊗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𝜏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contains all representations within distance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1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Standard representations let us smooth things out</a:t>
                </a: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Is every partition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i="1" dirty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</m:sSub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⊗</m:t>
                    </m:r>
                    <m:sSub>
                      <m:sSub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i="1" dirty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</m:sSub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⊗</m:t>
                    </m:r>
                    <m:sSubSup>
                      <m:sSubSup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𝜏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</m:sub>
                      <m:sup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⊗</m:t>
                        </m:r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dPr>
                          <m:e>
                            <m:r>
                              <a:rPr lang="en-US" sz="2600" b="0" i="1" dirty="0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𝑚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(for some small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𝑓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)?</a:t>
                </a:r>
              </a:p>
            </p:txBody>
          </p:sp>
        </mc:Choice>
        <mc:Fallback xmlns="">
          <p:sp>
            <p:nvSpPr>
              <p:cNvPr id="185" name="Shape 18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89" b="-3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752600"/>
                <a:ext cx="7162800" cy="91940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Definition. </a:t>
                </a:r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The </a:t>
                </a:r>
                <a:r>
                  <a:rPr lang="en-US" sz="2400" b="0" i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standard representation</a:t>
                </a:r>
                <a:r>
                  <a:rPr lang="en-US" sz="2400" b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-dimensional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⊕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−1,1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en-US" sz="2400" i="1" dirty="0">
                  <a:latin typeface="Trebuchet MS" panose="020B060302020202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52600"/>
                <a:ext cx="7162800" cy="919401"/>
              </a:xfrm>
              <a:prstGeom prst="roundRect">
                <a:avLst/>
              </a:prstGeom>
              <a:blipFill rotWithShape="1">
                <a:blip r:embed="rId5"/>
                <a:stretch>
                  <a:fillRect l="-766" t="-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4544355"/>
      </p:ext>
    </p:extLst>
  </p:cSld>
  <p:clrMapOvr>
    <a:masterClrMapping/>
  </p:clrMapOvr>
  <p:transition spd="slow" advTm="37762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Finite Group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hape 9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Representation: map from group to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𝐺</m:t>
                    </m:r>
                    <m:sSub>
                      <m:sSub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𝐿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ℂ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Combine via direct sum, tensor product</a:t>
                </a:r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Can always decompose into irreducibles</a:t>
                </a: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𝑆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: irreducible rep</a:t>
                </a:r>
              </a:p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⇔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Young diagram</a:t>
                </a:r>
              </a:p>
              <a:p>
                <a:pPr marL="63500" lvl="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	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⇔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Partition</a:t>
                </a: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⊢</m:t>
                    </m:r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denotes partition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𝑛</m:t>
                    </m:r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indent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92" name="Shape 9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320"/>
              </a:xfrm>
              <a:prstGeom prst="rect">
                <a:avLst/>
              </a:prstGeom>
              <a:blipFill rotWithShape="1">
                <a:blip r:embed="rId4"/>
                <a:stretch>
                  <a:fillRect l="-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769851" y="3970382"/>
            <a:ext cx="2282600" cy="1302674"/>
            <a:chOff x="1092954" y="4785294"/>
            <a:chExt cx="2536223" cy="1302674"/>
          </a:xfrm>
        </p:grpSpPr>
        <p:sp>
          <p:nvSpPr>
            <p:cNvPr id="4" name="Rectangle 3"/>
            <p:cNvSpPr/>
            <p:nvPr/>
          </p:nvSpPr>
          <p:spPr>
            <a:xfrm>
              <a:off x="1600200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2955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92954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92955" y="5653743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1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7445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07445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690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1932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1" y="5653743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39413" y="4838832"/>
                <a:ext cx="15552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⇔</m:t>
                    </m:r>
                  </m:oMath>
                </a14:m>
                <a:r>
                  <a:rPr lang="en-US" sz="2600" dirty="0"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5,3,2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413" y="4838832"/>
                <a:ext cx="155523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6639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 flipH="1">
            <a:off x="6931929" y="33629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 flipH="1">
            <a:off x="6931929" y="721837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 flipH="1">
            <a:off x="6931929" y="1107379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H="1">
            <a:off x="7312929" y="333816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H="1">
            <a:off x="7312929" y="109829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 flipH="1">
            <a:off x="7312929" y="721837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7086600" y="1855545"/>
            <a:ext cx="762000" cy="1540105"/>
            <a:chOff x="7086600" y="1855545"/>
            <a:chExt cx="762000" cy="1540105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 rot="16200000" flipH="1">
              <a:off x="7084329" y="186029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 flipH="1">
              <a:off x="7084329" y="2245837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 flipH="1">
              <a:off x="7084329" y="2631379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6200000" flipH="1">
              <a:off x="7465329" y="1857816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 flipH="1">
              <a:off x="7084329" y="3012379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 flipH="1">
              <a:off x="7465329" y="2245837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16200000" flipH="1">
            <a:off x="6474729" y="4096632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H="1">
            <a:off x="6474729" y="4482174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 flipH="1">
            <a:off x="6474729" y="4867716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 flipH="1">
            <a:off x="6855729" y="4094153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474729" y="5248716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6474729" y="5625174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7696200" y="4366695"/>
            <a:ext cx="381000" cy="2288063"/>
            <a:chOff x="7696200" y="4366695"/>
            <a:chExt cx="381000" cy="2288063"/>
          </a:xfrm>
          <a:solidFill>
            <a:srgbClr val="FFC000"/>
          </a:solidFill>
        </p:grpSpPr>
        <p:sp>
          <p:nvSpPr>
            <p:cNvPr id="24" name="Rectangle 23"/>
            <p:cNvSpPr/>
            <p:nvPr/>
          </p:nvSpPr>
          <p:spPr>
            <a:xfrm rot="16200000" flipH="1">
              <a:off x="7693929" y="4368966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6200000" flipH="1">
              <a:off x="7693929" y="4754508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 flipH="1">
              <a:off x="7693929" y="5140050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 flipH="1">
              <a:off x="7693929" y="6271487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16200000" flipH="1">
              <a:off x="7693929" y="5521050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6200000" flipH="1">
              <a:off x="7693929" y="5897508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16200000" flipH="1">
            <a:off x="4798329" y="239369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 flipH="1">
            <a:off x="4798329" y="2779237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 flipH="1">
            <a:off x="4798329" y="3164779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 flipH="1">
            <a:off x="5179329" y="2391216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4798329" y="3545779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 flipH="1">
            <a:off x="5560329" y="2398237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17279" y="267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02821" y="267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88363" y="267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14800" y="4077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17279" y="7887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02821" y="4077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6879" y="6363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02421" y="6363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87963" y="6363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400" y="10173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78879" y="10173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02421" y="10173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304800" y="2388945"/>
            <a:ext cx="1540105" cy="762000"/>
            <a:chOff x="304800" y="2388945"/>
            <a:chExt cx="1540105" cy="762000"/>
          </a:xfrm>
          <a:solidFill>
            <a:srgbClr val="FFC000"/>
          </a:solidFill>
        </p:grpSpPr>
        <p:sp>
          <p:nvSpPr>
            <p:cNvPr id="49" name="Rectangle 48"/>
            <p:cNvSpPr/>
            <p:nvPr/>
          </p:nvSpPr>
          <p:spPr>
            <a:xfrm>
              <a:off x="307279" y="238894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2821" y="238894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8363" y="238894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4800" y="276994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59363" y="238894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2821" y="2769945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993079" y="43701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378621" y="43701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64163" y="43701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90600" y="47511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45163" y="43701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1621" y="43701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55910" y="5815673"/>
            <a:ext cx="2288063" cy="381000"/>
            <a:chOff x="155910" y="5815673"/>
            <a:chExt cx="2288063" cy="381000"/>
          </a:xfrm>
          <a:solidFill>
            <a:srgbClr val="FFC000"/>
          </a:solidFill>
        </p:grpSpPr>
        <p:sp>
          <p:nvSpPr>
            <p:cNvPr id="63" name="Rectangle 62"/>
            <p:cNvSpPr/>
            <p:nvPr/>
          </p:nvSpPr>
          <p:spPr>
            <a:xfrm>
              <a:off x="155910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1452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26994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58431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07994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84452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2898079" y="23889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83621" y="23889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69163" y="23889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6516" y="27699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050163" y="23889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86516" y="3150945"/>
            <a:ext cx="3855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5" name="Straight Connector 74"/>
          <p:cNvCxnSpPr>
            <a:stCxn id="74" idx="1"/>
            <a:endCxn id="53" idx="2"/>
          </p:cNvCxnSpPr>
          <p:nvPr/>
        </p:nvCxnSpPr>
        <p:spPr>
          <a:xfrm flipH="1" flipV="1">
            <a:off x="1652134" y="2769945"/>
            <a:ext cx="1234382" cy="5715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0"/>
            <a:endCxn id="58" idx="2"/>
          </p:cNvCxnSpPr>
          <p:nvPr/>
        </p:nvCxnSpPr>
        <p:spPr>
          <a:xfrm flipV="1">
            <a:off x="1500765" y="4751145"/>
            <a:ext cx="456169" cy="106452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0"/>
            <a:endCxn id="74" idx="2"/>
          </p:cNvCxnSpPr>
          <p:nvPr/>
        </p:nvCxnSpPr>
        <p:spPr>
          <a:xfrm flipV="1">
            <a:off x="2714392" y="3531945"/>
            <a:ext cx="364895" cy="8382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3"/>
            <a:endCxn id="41" idx="1"/>
          </p:cNvCxnSpPr>
          <p:nvPr/>
        </p:nvCxnSpPr>
        <p:spPr>
          <a:xfrm flipV="1">
            <a:off x="1844905" y="979245"/>
            <a:ext cx="2272374" cy="16002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5" idx="3"/>
            <a:endCxn id="37" idx="1"/>
          </p:cNvCxnSpPr>
          <p:nvPr/>
        </p:nvCxnSpPr>
        <p:spPr>
          <a:xfrm flipV="1">
            <a:off x="2073505" y="217245"/>
            <a:ext cx="2043774" cy="6096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0" idx="0"/>
            <a:endCxn id="41" idx="2"/>
          </p:cNvCxnSpPr>
          <p:nvPr/>
        </p:nvCxnSpPr>
        <p:spPr>
          <a:xfrm flipV="1">
            <a:off x="3476392" y="1169745"/>
            <a:ext cx="833658" cy="12192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9" idx="0"/>
            <a:endCxn id="32" idx="2"/>
          </p:cNvCxnSpPr>
          <p:nvPr/>
        </p:nvCxnSpPr>
        <p:spPr>
          <a:xfrm flipH="1" flipV="1">
            <a:off x="5181600" y="3355279"/>
            <a:ext cx="1295400" cy="1702937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7" idx="0"/>
            <a:endCxn id="54" idx="2"/>
          </p:cNvCxnSpPr>
          <p:nvPr/>
        </p:nvCxnSpPr>
        <p:spPr>
          <a:xfrm flipH="1" flipV="1">
            <a:off x="885592" y="3150945"/>
            <a:ext cx="685800" cy="12192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2"/>
            <a:endCxn id="33" idx="1"/>
          </p:cNvCxnSpPr>
          <p:nvPr/>
        </p:nvCxnSpPr>
        <p:spPr>
          <a:xfrm>
            <a:off x="4695592" y="788745"/>
            <a:ext cx="676508" cy="16002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" idx="0"/>
            <a:endCxn id="42" idx="3"/>
          </p:cNvCxnSpPr>
          <p:nvPr/>
        </p:nvCxnSpPr>
        <p:spPr>
          <a:xfrm flipH="1" flipV="1">
            <a:off x="4888363" y="598245"/>
            <a:ext cx="2198237" cy="145255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5" idx="2"/>
            <a:endCxn id="12" idx="0"/>
          </p:cNvCxnSpPr>
          <p:nvPr/>
        </p:nvCxnSpPr>
        <p:spPr>
          <a:xfrm>
            <a:off x="5943600" y="2588737"/>
            <a:ext cx="1143000" cy="233142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1"/>
            <a:endCxn id="8" idx="3"/>
          </p:cNvCxnSpPr>
          <p:nvPr/>
        </p:nvCxnSpPr>
        <p:spPr>
          <a:xfrm flipH="1" flipV="1">
            <a:off x="7505700" y="1481566"/>
            <a:ext cx="152400" cy="373979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39" idx="3"/>
          </p:cNvCxnSpPr>
          <p:nvPr/>
        </p:nvCxnSpPr>
        <p:spPr>
          <a:xfrm flipH="1" flipV="1">
            <a:off x="5273905" y="217245"/>
            <a:ext cx="1584095" cy="5715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1"/>
            <a:endCxn id="14" idx="3"/>
          </p:cNvCxnSpPr>
          <p:nvPr/>
        </p:nvCxnSpPr>
        <p:spPr>
          <a:xfrm flipV="1">
            <a:off x="6667500" y="3395650"/>
            <a:ext cx="609600" cy="698711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9" idx="2"/>
            <a:endCxn id="26" idx="0"/>
          </p:cNvCxnSpPr>
          <p:nvPr/>
        </p:nvCxnSpPr>
        <p:spPr>
          <a:xfrm>
            <a:off x="6858000" y="5058216"/>
            <a:ext cx="838200" cy="27233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6" idx="2"/>
            <a:endCxn id="51" idx="0"/>
          </p:cNvCxnSpPr>
          <p:nvPr/>
        </p:nvCxnSpPr>
        <p:spPr>
          <a:xfrm>
            <a:off x="1107171" y="1398345"/>
            <a:ext cx="163963" cy="9906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2"/>
            <a:endCxn id="31" idx="0"/>
          </p:cNvCxnSpPr>
          <p:nvPr/>
        </p:nvCxnSpPr>
        <p:spPr>
          <a:xfrm>
            <a:off x="3861934" y="2769945"/>
            <a:ext cx="938666" cy="199792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692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7"/>
    </mc:Choice>
    <mc:Fallback xmlns="">
      <p:transition spd="slow" advTm="8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Rectangle 479"/>
          <p:cNvSpPr/>
          <p:nvPr/>
        </p:nvSpPr>
        <p:spPr>
          <a:xfrm>
            <a:off x="2788104" y="4152226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Group 480"/>
          <p:cNvGrpSpPr/>
          <p:nvPr/>
        </p:nvGrpSpPr>
        <p:grpSpPr>
          <a:xfrm>
            <a:off x="2788104" y="3486683"/>
            <a:ext cx="887390" cy="665544"/>
            <a:chOff x="3585614" y="2510953"/>
            <a:chExt cx="887390" cy="665544"/>
          </a:xfrm>
        </p:grpSpPr>
        <p:grpSp>
          <p:nvGrpSpPr>
            <p:cNvPr id="482" name="Group 481"/>
            <p:cNvGrpSpPr/>
            <p:nvPr/>
          </p:nvGrpSpPr>
          <p:grpSpPr>
            <a:xfrm>
              <a:off x="3585614" y="2954649"/>
              <a:ext cx="443695" cy="221848"/>
              <a:chOff x="3585614" y="2954649"/>
              <a:chExt cx="443695" cy="221848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3585614" y="2954649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807461" y="2954649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3585614" y="2732801"/>
              <a:ext cx="665542" cy="221848"/>
              <a:chOff x="3585614" y="2732801"/>
              <a:chExt cx="665542" cy="221848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3585614" y="2732801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3807461" y="2732801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029308" y="2732801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4" name="Group 483"/>
            <p:cNvGrpSpPr/>
            <p:nvPr/>
          </p:nvGrpSpPr>
          <p:grpSpPr>
            <a:xfrm>
              <a:off x="3585614" y="2510953"/>
              <a:ext cx="887390" cy="221848"/>
              <a:chOff x="3585614" y="2510953"/>
              <a:chExt cx="887390" cy="221848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4251156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4029308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807461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85614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4" name="Group 493"/>
          <p:cNvGrpSpPr/>
          <p:nvPr/>
        </p:nvGrpSpPr>
        <p:grpSpPr>
          <a:xfrm>
            <a:off x="2788104" y="2821140"/>
            <a:ext cx="1552933" cy="665543"/>
            <a:chOff x="3585614" y="1845410"/>
            <a:chExt cx="1552933" cy="665543"/>
          </a:xfrm>
        </p:grpSpPr>
        <p:grpSp>
          <p:nvGrpSpPr>
            <p:cNvPr id="495" name="Group 494"/>
            <p:cNvGrpSpPr/>
            <p:nvPr/>
          </p:nvGrpSpPr>
          <p:grpSpPr>
            <a:xfrm>
              <a:off x="3585614" y="2289105"/>
              <a:ext cx="1109238" cy="221848"/>
              <a:chOff x="3585614" y="2289105"/>
              <a:chExt cx="1109238" cy="221848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4251156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4473004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4029308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807461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3585614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6" name="Group 495"/>
            <p:cNvGrpSpPr/>
            <p:nvPr/>
          </p:nvGrpSpPr>
          <p:grpSpPr>
            <a:xfrm>
              <a:off x="3585614" y="2067258"/>
              <a:ext cx="1331085" cy="221848"/>
              <a:chOff x="3585614" y="2067258"/>
              <a:chExt cx="1331085" cy="221848"/>
            </a:xfrm>
          </p:grpSpPr>
          <p:sp>
            <p:nvSpPr>
              <p:cNvPr id="505" name="Rectangle 504"/>
              <p:cNvSpPr/>
              <p:nvPr/>
            </p:nvSpPr>
            <p:spPr>
              <a:xfrm>
                <a:off x="4251156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4473004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4694851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4029308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3807461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3585614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/>
            <p:cNvGrpSpPr/>
            <p:nvPr/>
          </p:nvGrpSpPr>
          <p:grpSpPr>
            <a:xfrm>
              <a:off x="3585614" y="1845410"/>
              <a:ext cx="1552933" cy="221848"/>
              <a:chOff x="3585614" y="1845410"/>
              <a:chExt cx="1552933" cy="221848"/>
            </a:xfrm>
          </p:grpSpPr>
          <p:sp>
            <p:nvSpPr>
              <p:cNvPr id="498" name="Rectangle 497"/>
              <p:cNvSpPr/>
              <p:nvPr/>
            </p:nvSpPr>
            <p:spPr>
              <a:xfrm>
                <a:off x="4251156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473004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4694851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916699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4029308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807461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3585614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Rectangle 195"/>
          <p:cNvSpPr/>
          <p:nvPr/>
        </p:nvSpPr>
        <p:spPr>
          <a:xfrm>
            <a:off x="2788105" y="4152226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788105" y="3486683"/>
            <a:ext cx="887390" cy="665544"/>
            <a:chOff x="3585614" y="2510953"/>
            <a:chExt cx="887390" cy="665544"/>
          </a:xfrm>
        </p:grpSpPr>
        <p:grpSp>
          <p:nvGrpSpPr>
            <p:cNvPr id="12" name="Group 11"/>
            <p:cNvGrpSpPr/>
            <p:nvPr/>
          </p:nvGrpSpPr>
          <p:grpSpPr>
            <a:xfrm>
              <a:off x="3585614" y="2954649"/>
              <a:ext cx="443695" cy="221848"/>
              <a:chOff x="3585614" y="2954649"/>
              <a:chExt cx="443695" cy="221848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3585614" y="2954649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807461" y="2954649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85614" y="2732801"/>
              <a:ext cx="665542" cy="221848"/>
              <a:chOff x="3585614" y="2732801"/>
              <a:chExt cx="665542" cy="221848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585614" y="2732801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807461" y="2732801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029308" y="2732801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85614" y="2510953"/>
              <a:ext cx="887390" cy="221848"/>
              <a:chOff x="3585614" y="2510953"/>
              <a:chExt cx="887390" cy="221848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251156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029308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807461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585614" y="2510953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788105" y="2821140"/>
            <a:ext cx="1552933" cy="665543"/>
            <a:chOff x="3585614" y="1845410"/>
            <a:chExt cx="1552933" cy="665543"/>
          </a:xfrm>
        </p:grpSpPr>
        <p:grpSp>
          <p:nvGrpSpPr>
            <p:cNvPr id="9" name="Group 8"/>
            <p:cNvGrpSpPr/>
            <p:nvPr/>
          </p:nvGrpSpPr>
          <p:grpSpPr>
            <a:xfrm>
              <a:off x="3585614" y="2289105"/>
              <a:ext cx="1109238" cy="221848"/>
              <a:chOff x="3585614" y="2289105"/>
              <a:chExt cx="1109238" cy="221848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251156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473004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029308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807461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585614" y="2289105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85614" y="2067258"/>
              <a:ext cx="1331085" cy="221848"/>
              <a:chOff x="3585614" y="2067258"/>
              <a:chExt cx="1331085" cy="221848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4251156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473004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694851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029308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807461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585614" y="2067258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85614" y="1845410"/>
              <a:ext cx="1552933" cy="221848"/>
              <a:chOff x="3585614" y="1845410"/>
              <a:chExt cx="1552933" cy="22184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4251156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473004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694851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916699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029308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807461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585614" y="1845410"/>
                <a:ext cx="221848" cy="221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1828370" y="2993550"/>
                <a:ext cx="5728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70" y="2993550"/>
                <a:ext cx="572849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828370" y="3702049"/>
                <a:ext cx="5728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70" y="3702049"/>
                <a:ext cx="57284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/>
              <p:cNvSpPr/>
              <p:nvPr/>
            </p:nvSpPr>
            <p:spPr>
              <a:xfrm>
                <a:off x="2255304" y="3458953"/>
                <a:ext cx="5914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304" y="3458953"/>
                <a:ext cx="59144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4286917" y="3508476"/>
                <a:ext cx="434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7" y="3508476"/>
                <a:ext cx="43473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78555" y="2821140"/>
            <a:ext cx="665543" cy="665543"/>
            <a:chOff x="6776064" y="1845410"/>
            <a:chExt cx="665543" cy="665543"/>
          </a:xfrm>
        </p:grpSpPr>
        <p:sp>
          <p:nvSpPr>
            <p:cNvPr id="226" name="Rectangle 225"/>
            <p:cNvSpPr/>
            <p:nvPr/>
          </p:nvSpPr>
          <p:spPr>
            <a:xfrm>
              <a:off x="6776064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776064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997912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776064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997912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219759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1164" y="2821140"/>
            <a:ext cx="887392" cy="1331087"/>
            <a:chOff x="5888673" y="1845410"/>
            <a:chExt cx="887392" cy="1331087"/>
          </a:xfrm>
        </p:grpSpPr>
        <p:sp>
          <p:nvSpPr>
            <p:cNvPr id="225" name="Rectangle 224"/>
            <p:cNvSpPr/>
            <p:nvPr/>
          </p:nvSpPr>
          <p:spPr>
            <a:xfrm>
              <a:off x="6554217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332369" y="251095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554217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4217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888673" y="2954649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888673" y="2732801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110521" y="2732801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332369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110521" y="251095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332369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332369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110522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888673" y="251095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110522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10522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888674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888674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888674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7469" y="2821140"/>
            <a:ext cx="443696" cy="1552934"/>
            <a:chOff x="5444978" y="1845410"/>
            <a:chExt cx="443696" cy="1552934"/>
          </a:xfrm>
        </p:grpSpPr>
        <p:sp>
          <p:nvSpPr>
            <p:cNvPr id="235" name="Rectangle 234"/>
            <p:cNvSpPr/>
            <p:nvPr/>
          </p:nvSpPr>
          <p:spPr>
            <a:xfrm>
              <a:off x="5666826" y="2954649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444978" y="3176496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666826" y="2732801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66826" y="251095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666826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666826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666826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444979" y="2289105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444979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444979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444978" y="2954649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5444978" y="2732801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444978" y="251095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2428621" y="1835390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059672" y="2057237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59672" y="1835390"/>
            <a:ext cx="443696" cy="221848"/>
            <a:chOff x="3857181" y="859660"/>
            <a:chExt cx="443696" cy="221848"/>
          </a:xfrm>
        </p:grpSpPr>
        <p:sp>
          <p:nvSpPr>
            <p:cNvPr id="264" name="Rectangle 263"/>
            <p:cNvSpPr/>
            <p:nvPr/>
          </p:nvSpPr>
          <p:spPr>
            <a:xfrm>
              <a:off x="3857181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079029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Rectangle 265"/>
          <p:cNvSpPr/>
          <p:nvPr/>
        </p:nvSpPr>
        <p:spPr>
          <a:xfrm>
            <a:off x="3874168" y="2057237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74168" y="1835390"/>
            <a:ext cx="443696" cy="221848"/>
            <a:chOff x="4671677" y="859660"/>
            <a:chExt cx="443696" cy="221848"/>
          </a:xfrm>
        </p:grpSpPr>
        <p:sp>
          <p:nvSpPr>
            <p:cNvPr id="267" name="Rectangle 266"/>
            <p:cNvSpPr/>
            <p:nvPr/>
          </p:nvSpPr>
          <p:spPr>
            <a:xfrm>
              <a:off x="4671677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893525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/>
              <p:cNvSpPr/>
              <p:nvPr/>
            </p:nvSpPr>
            <p:spPr>
              <a:xfrm>
                <a:off x="2566492" y="1699015"/>
                <a:ext cx="5914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69" name="Rectangle 2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492" y="1699015"/>
                <a:ext cx="591444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3393649" y="1699015"/>
                <a:ext cx="5914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49" y="1699015"/>
                <a:ext cx="591444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4296093" y="1808703"/>
                <a:ext cx="434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93" y="1808703"/>
                <a:ext cx="434734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5092059" y="2363944"/>
                <a:ext cx="66464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59" y="2363944"/>
                <a:ext cx="664649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 rot="5400000">
                <a:off x="5027891" y="4431066"/>
                <a:ext cx="430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27891" y="4431066"/>
                <a:ext cx="430938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1778722" y="1835390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Rectangle 320"/>
              <p:cNvSpPr/>
              <p:nvPr/>
            </p:nvSpPr>
            <p:spPr>
              <a:xfrm>
                <a:off x="1916721" y="1699015"/>
                <a:ext cx="5914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21" name="Rectangle 3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21" y="1699015"/>
                <a:ext cx="591444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6" name="Rectangle 445"/>
          <p:cNvSpPr/>
          <p:nvPr/>
        </p:nvSpPr>
        <p:spPr>
          <a:xfrm>
            <a:off x="2428621" y="1834320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059672" y="2056167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8" name="Group 447"/>
          <p:cNvGrpSpPr/>
          <p:nvPr/>
        </p:nvGrpSpPr>
        <p:grpSpPr>
          <a:xfrm>
            <a:off x="3059672" y="1834320"/>
            <a:ext cx="443696" cy="221848"/>
            <a:chOff x="3857181" y="859660"/>
            <a:chExt cx="443696" cy="221848"/>
          </a:xfrm>
        </p:grpSpPr>
        <p:sp>
          <p:nvSpPr>
            <p:cNvPr id="449" name="Rectangle 448"/>
            <p:cNvSpPr/>
            <p:nvPr/>
          </p:nvSpPr>
          <p:spPr>
            <a:xfrm>
              <a:off x="3857181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079029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3874168" y="2056167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2" name="Group 451"/>
          <p:cNvGrpSpPr/>
          <p:nvPr/>
        </p:nvGrpSpPr>
        <p:grpSpPr>
          <a:xfrm>
            <a:off x="3874168" y="1834320"/>
            <a:ext cx="443696" cy="221848"/>
            <a:chOff x="4671677" y="859660"/>
            <a:chExt cx="443696" cy="221848"/>
          </a:xfrm>
        </p:grpSpPr>
        <p:sp>
          <p:nvSpPr>
            <p:cNvPr id="453" name="Rectangle 452"/>
            <p:cNvSpPr/>
            <p:nvPr/>
          </p:nvSpPr>
          <p:spPr>
            <a:xfrm>
              <a:off x="4671677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893525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1778722" y="1834320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647470" y="1835390"/>
            <a:ext cx="1330161" cy="443695"/>
            <a:chOff x="5444979" y="859660"/>
            <a:chExt cx="1330161" cy="443695"/>
          </a:xfrm>
        </p:grpSpPr>
        <p:sp>
          <p:nvSpPr>
            <p:cNvPr id="272" name="Rectangle 271"/>
            <p:cNvSpPr/>
            <p:nvPr/>
          </p:nvSpPr>
          <p:spPr>
            <a:xfrm>
              <a:off x="6332369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110522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888674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666826" y="1081507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666826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444979" y="1081507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444979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553292" y="85966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8370" y="2821140"/>
            <a:ext cx="443696" cy="1331087"/>
            <a:chOff x="2625879" y="1845410"/>
            <a:chExt cx="443696" cy="1331087"/>
          </a:xfrm>
        </p:grpSpPr>
        <p:sp>
          <p:nvSpPr>
            <p:cNvPr id="456" name="Rectangle 455"/>
            <p:cNvSpPr/>
            <p:nvPr/>
          </p:nvSpPr>
          <p:spPr>
            <a:xfrm>
              <a:off x="2847727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2625879" y="184541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2625879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847727" y="206725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625879" y="2289106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625879" y="251095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847727" y="2289106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625879" y="2732802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25879" y="2954649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2050218" y="2653130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9" name="Group 468"/>
          <p:cNvGrpSpPr/>
          <p:nvPr/>
        </p:nvGrpSpPr>
        <p:grpSpPr>
          <a:xfrm>
            <a:off x="1828370" y="2653130"/>
            <a:ext cx="221848" cy="443696"/>
            <a:chOff x="2632677" y="1677400"/>
            <a:chExt cx="221848" cy="443696"/>
          </a:xfrm>
        </p:grpSpPr>
        <p:sp>
          <p:nvSpPr>
            <p:cNvPr id="470" name="Rectangle 469"/>
            <p:cNvSpPr/>
            <p:nvPr/>
          </p:nvSpPr>
          <p:spPr>
            <a:xfrm>
              <a:off x="2632677" y="1677400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2632677" y="1899248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2" name="Rectangle 471"/>
          <p:cNvSpPr/>
          <p:nvPr/>
        </p:nvSpPr>
        <p:spPr>
          <a:xfrm>
            <a:off x="2050218" y="3348029"/>
            <a:ext cx="221848" cy="2218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3" name="Group 472"/>
          <p:cNvGrpSpPr/>
          <p:nvPr/>
        </p:nvGrpSpPr>
        <p:grpSpPr>
          <a:xfrm>
            <a:off x="1828370" y="3348029"/>
            <a:ext cx="221848" cy="443695"/>
            <a:chOff x="2632677" y="2372299"/>
            <a:chExt cx="221848" cy="443695"/>
          </a:xfrm>
        </p:grpSpPr>
        <p:sp>
          <p:nvSpPr>
            <p:cNvPr id="474" name="Rectangle 473"/>
            <p:cNvSpPr/>
            <p:nvPr/>
          </p:nvSpPr>
          <p:spPr>
            <a:xfrm>
              <a:off x="2632677" y="2372299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632677" y="2594146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6" name="Rectangle 475"/>
          <p:cNvSpPr/>
          <p:nvPr/>
        </p:nvSpPr>
        <p:spPr>
          <a:xfrm>
            <a:off x="2050219" y="4082576"/>
            <a:ext cx="221847" cy="22184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7" name="Group 476"/>
          <p:cNvGrpSpPr/>
          <p:nvPr/>
        </p:nvGrpSpPr>
        <p:grpSpPr>
          <a:xfrm>
            <a:off x="1828370" y="4082576"/>
            <a:ext cx="221848" cy="443695"/>
            <a:chOff x="2632677" y="3106846"/>
            <a:chExt cx="221848" cy="443695"/>
          </a:xfrm>
        </p:grpSpPr>
        <p:sp>
          <p:nvSpPr>
            <p:cNvPr id="478" name="Rectangle 477"/>
            <p:cNvSpPr/>
            <p:nvPr/>
          </p:nvSpPr>
          <p:spPr>
            <a:xfrm>
              <a:off x="2632677" y="3106846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632677" y="3328693"/>
              <a:ext cx="221848" cy="22184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Staircase Identity Generalized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1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1"/>
    </mc:Choice>
    <mc:Fallback xmlns="">
      <p:transition spd="slow" advTm="17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63767E-7 L 0.31285 2.63767E-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9.25926E-6 L 0.26666 -9.25926E-6 " pathEditMode="relative" ptsTypes="AA">
                                      <p:cBhvr>
                                        <p:cTn id="27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22222 4.81481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18264 4.8148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7279E-7 L 0.17275 -7.7279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0833 3.33333E-6 " pathEditMode="relative" ptsTypes="AA">
                                      <p:cBhvr>
                                        <p:cTn id="35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5.55556E-7 0.02222 " pathEditMode="relative" ptsTypes="AA">
                                      <p:cBhvr>
                                        <p:cTn id="46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0222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5.55556E-7 -0.0451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1111 " pathEditMode="relative" ptsTypes="AA">
                                      <p:cBhvr>
                                        <p:cTn id="52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5.55556E-7 -0.1171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-0.05209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30833 -2.22222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25122 -2.59259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542E-6 L 0.22778 -1.48542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9273E-6 L 0.20295 3.6927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3912 " pathEditMode="relative" ptsTypes="AA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19523E-6 L -5.55556E-7 0.29447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12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6904E-6 L -1.11111E-6 0.32717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5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38584E-6 L 3.33333E-6 0.3597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 animBg="1"/>
      <p:bldP spid="196" grpId="0" animBg="1"/>
      <p:bldP spid="196" grpId="1" animBg="1"/>
      <p:bldP spid="221" grpId="0"/>
      <p:bldP spid="222" grpId="0"/>
      <p:bldP spid="262" grpId="0" animBg="1"/>
      <p:bldP spid="263" grpId="0" animBg="1"/>
      <p:bldP spid="266" grpId="0" animBg="1"/>
      <p:bldP spid="279" grpId="0"/>
      <p:bldP spid="280" grpId="0"/>
      <p:bldP spid="320" grpId="0" animBg="1"/>
      <p:bldP spid="446" grpId="0" animBg="1"/>
      <p:bldP spid="446" grpId="1" animBg="1"/>
      <p:bldP spid="447" grpId="0" animBg="1"/>
      <p:bldP spid="447" grpId="1" animBg="1"/>
      <p:bldP spid="451" grpId="0" animBg="1"/>
      <p:bldP spid="451" grpId="1" animBg="1"/>
      <p:bldP spid="455" grpId="0" animBg="1"/>
      <p:bldP spid="455" grpId="1" animBg="1"/>
      <p:bldP spid="468" grpId="0" animBg="1"/>
      <p:bldP spid="468" grpId="1" animBg="1"/>
      <p:bldP spid="472" grpId="0" animBg="1"/>
      <p:bldP spid="472" grpId="1" animBg="1"/>
      <p:bldP spid="476" grpId="0" animBg="1"/>
      <p:bldP spid="47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Deterministic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Shape 19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Split into pieces comparable to staircases</a:t>
                </a: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𝑀</m:t>
                    </m:r>
                    <m:r>
                      <a:rPr lang="en-US" sz="2600" b="0" i="0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</m:t>
                    </m:r>
                    <m:r>
                      <a:rPr lang="en-US" sz="260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𝑚</m:t>
                    </m:r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be 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’s we need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⊗2</m:t>
                        </m:r>
                      </m:sup>
                    </m:sSubSup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to contain everything.</a:t>
                </a: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The recurrence:</a:t>
                </a:r>
              </a:p>
              <a:p>
                <a:pPr marL="63500" marR="0" lvl="0" indent="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marR="0" lvl="0" indent="-3937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191" name="Shape 19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4307060"/>
                <a:ext cx="6934200" cy="9054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i="1" smtClean="0">
                          <a:latin typeface="Cambria Math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pt-BR" sz="2100" i="1">
                              <a:latin typeface="Cambria Math"/>
                              <a:cs typeface="Courier New" panose="02070309020205020404" pitchFamily="49" charset="0"/>
                            </a:rPr>
                            <m:t>𝑚</m:t>
                          </m:r>
                        </m:e>
                      </m:d>
                      <m:r>
                        <a:rPr lang="pt-BR" sz="2100" i="1" smtClean="0">
                          <a:latin typeface="Cambria Math"/>
                          <a:cs typeface="Courier New" panose="02070309020205020404" pitchFamily="49" charset="0"/>
                        </a:rPr>
                        <m:t>≤</m:t>
                      </m:r>
                      <m:r>
                        <a:rPr lang="pt-BR" sz="2100" i="1">
                          <a:latin typeface="Cambria Math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1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3</m:t>
                              </m:r>
                              <m:r>
                                <a:rPr lang="en-US" sz="21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1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pt-BR" sz="2100" i="1">
                          <a:latin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pt-BR" sz="2100" i="1">
                          <a:latin typeface="Cambria Math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1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100" b="0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pt-BR" sz="2100" i="1">
                          <a:latin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  <a:cs typeface="Courier New" panose="02070309020205020404" pitchFamily="49" charset="0"/>
                        </a:rPr>
                        <m:t>𝑂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pt-BR" sz="2100" i="1">
                              <a:latin typeface="Cambria Math"/>
                              <a:cs typeface="Courier New" panose="02070309020205020404" pitchFamily="49" charset="0"/>
                            </a:rPr>
                            <m:t>𝑚</m:t>
                          </m:r>
                        </m:e>
                      </m:d>
                      <m:r>
                        <a:rPr lang="en-US" sz="2100" b="0" i="1" smtClean="0">
                          <a:latin typeface="Cambria Math"/>
                          <a:cs typeface="Courier New" panose="02070309020205020404" pitchFamily="49" charset="0"/>
                        </a:rPr>
                        <m:t>.</m:t>
                      </m:r>
                    </m:oMath>
                  </m:oMathPara>
                </a14:m>
                <a:endParaRPr lang="en-US" sz="2100" dirty="0">
                  <a:latin typeface="Trebuchet MS" panose="020B060302020202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07060"/>
                <a:ext cx="6934200" cy="905496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800" y="5602460"/>
                <a:ext cx="6705600" cy="51077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(L., S.)</a:t>
                </a:r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02460"/>
                <a:ext cx="6705600" cy="510778"/>
              </a:xfrm>
              <a:prstGeom prst="roundRect">
                <a:avLst/>
              </a:prstGeom>
              <a:blipFill rotWithShape="1">
                <a:blip r:embed="rId6"/>
                <a:stretch>
                  <a:fillRect l="-1091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2880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build="p"/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3962400"/>
                <a:ext cx="6934200" cy="9748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(L., S.)</a:t>
                </a:r>
                <a:r>
                  <a:rPr lang="en-US" sz="2400" b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For sufficiently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⊗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 contains all partitions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  <a:endPara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2400"/>
                <a:ext cx="6934200" cy="974877"/>
              </a:xfrm>
              <a:prstGeom prst="roundRect">
                <a:avLst/>
              </a:prstGeom>
              <a:blipFill rotWithShape="1">
                <a:blip r:embed="rId4"/>
                <a:stretch>
                  <a:fillRect l="-704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905000"/>
                <a:ext cx="6934200" cy="15816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Lemma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(L., S.)</a:t>
                </a:r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, for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/>
                        <a:cs typeface="Courier New" panose="02070309020205020404" pitchFamily="49" charset="0"/>
                      </a:rPr>
                      <m:t>⊢</m:t>
                    </m:r>
                    <m:r>
                      <a:rPr lang="en-US" sz="2400" b="0" i="1" dirty="0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is contained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⊗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𝑐𝑚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</m:oMath>
                </a14:m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is contained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𝜚</m:t>
                        </m:r>
                      </m:e>
                      <m:sub>
                        <m:r>
                          <a:rPr lang="en-US" sz="2400" i="1" dirty="0" err="1">
                            <a:latin typeface="Cambria Math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⊗</m:t>
                        </m:r>
                        <m:r>
                          <a:rPr lang="en-US" sz="2400" b="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05000"/>
                <a:ext cx="6934200" cy="1581639"/>
              </a:xfrm>
              <a:prstGeom prst="roundRect">
                <a:avLst/>
              </a:prstGeom>
              <a:blipFill rotWithShape="1">
                <a:blip r:embed="rId5"/>
                <a:stretch>
                  <a:fillRect l="-264" r="-1671" b="-7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5334000"/>
                <a:ext cx="6934200" cy="134497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(L., S.)</a:t>
                </a:r>
                <a:r>
                  <a:rPr lang="en-US" sz="2400" b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For sufficiently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⊗4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 contains all partitions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 for some “irregular staircase”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  <a:endParaRPr lang="en-US" sz="2400" i="1" dirty="0">
                  <a:solidFill>
                    <a:schemeClr val="tx1"/>
                  </a:solidFill>
                  <a:latin typeface="Trebuchet MS" panose="020B060302020202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6934200" cy="1344979"/>
              </a:xfrm>
              <a:prstGeom prst="roundRect">
                <a:avLst/>
              </a:prstGeom>
              <a:blipFill rotWithShape="1">
                <a:blip r:embed="rId6"/>
                <a:stretch>
                  <a:fillRect l="-440" b="-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9062328"/>
      </p:ext>
    </p:extLst>
  </p:cSld>
  <p:clrMapOvr>
    <a:masterClrMapping/>
  </p:clrMapOvr>
  <p:transition spd="slow" advTm="2922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Future Directions</a:t>
            </a:r>
          </a:p>
        </p:txBody>
      </p:sp>
      <p:sp>
        <p:nvSpPr>
          <p:cNvPr id="5" name="Shape 1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937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Reducing 4 to 2: no smoothing allowed</a:t>
            </a:r>
          </a:p>
          <a:p>
            <a:pPr marL="457200" marR="0" lvl="0" indent="-3937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Rectangles are the “hardest” case</a:t>
            </a:r>
          </a:p>
          <a:p>
            <a:pPr marL="457200" marR="0" lvl="0" indent="-3937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Are these methods strong enough? </a:t>
            </a:r>
          </a:p>
          <a:p>
            <a:pPr marL="457200" marR="0" lvl="0" indent="-3937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endParaRPr lang="en-US" sz="26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971017"/>
      </p:ext>
    </p:extLst>
  </p:cSld>
  <p:clrMapOvr>
    <a:masterClrMapping/>
  </p:clrMapOvr>
  <p:transition spd="slow" advTm="22369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</a:p>
        </p:txBody>
      </p:sp>
    </p:spTree>
  </p:cSld>
  <p:clrMapOvr>
    <a:masterClrMapping/>
  </p:clrMapOvr>
  <p:transition spd="slow" advTm="5647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6939" y="672745"/>
            <a:ext cx="665544" cy="1774780"/>
            <a:chOff x="1216703" y="685289"/>
            <a:chExt cx="665544" cy="1774780"/>
          </a:xfrm>
        </p:grpSpPr>
        <p:grpSp>
          <p:nvGrpSpPr>
            <p:cNvPr id="5" name="Group 4"/>
            <p:cNvGrpSpPr/>
            <p:nvPr/>
          </p:nvGrpSpPr>
          <p:grpSpPr>
            <a:xfrm>
              <a:off x="1660399" y="685289"/>
              <a:ext cx="221848" cy="443695"/>
              <a:chOff x="1660399" y="4092709"/>
              <a:chExt cx="221848" cy="443695"/>
            </a:xfrm>
            <a:solidFill>
              <a:srgbClr val="FFC000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1660399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60399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216704" y="685289"/>
              <a:ext cx="443695" cy="443695"/>
              <a:chOff x="1216704" y="4092709"/>
              <a:chExt cx="443695" cy="44369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38551" y="4314556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38551" y="4092709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16704" y="4314556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16704" y="4092709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216703" y="1128984"/>
              <a:ext cx="665543" cy="665544"/>
              <a:chOff x="1216703" y="4536404"/>
              <a:chExt cx="665543" cy="66554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438551" y="4758252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38551" y="4536404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16703" y="4980100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16703" y="4758252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16703" y="4536404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60398" y="4536404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16703" y="1572680"/>
              <a:ext cx="443696" cy="887389"/>
              <a:chOff x="1216703" y="4980100"/>
              <a:chExt cx="443696" cy="88738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438551" y="4980100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16703" y="5201947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38551" y="5423793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16704" y="5423793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438551" y="5201946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216703" y="5645641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757587" y="675102"/>
            <a:ext cx="665544" cy="1331086"/>
            <a:chOff x="5104606" y="675102"/>
            <a:chExt cx="665544" cy="1331086"/>
          </a:xfrm>
        </p:grpSpPr>
        <p:grpSp>
          <p:nvGrpSpPr>
            <p:cNvPr id="28" name="Group 27"/>
            <p:cNvGrpSpPr/>
            <p:nvPr/>
          </p:nvGrpSpPr>
          <p:grpSpPr>
            <a:xfrm>
              <a:off x="5104607" y="675102"/>
              <a:ext cx="443695" cy="443695"/>
              <a:chOff x="5104607" y="675102"/>
              <a:chExt cx="443695" cy="443695"/>
            </a:xfrm>
            <a:solidFill>
              <a:srgbClr val="FF0000"/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5326454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326454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104607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104607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04606" y="1118797"/>
              <a:ext cx="443696" cy="221848"/>
              <a:chOff x="5104606" y="1118797"/>
              <a:chExt cx="443696" cy="221848"/>
            </a:xfrm>
            <a:solidFill>
              <a:srgbClr val="FFC000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5326454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104606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04606" y="1340645"/>
              <a:ext cx="443696" cy="665543"/>
              <a:chOff x="5104606" y="1340645"/>
              <a:chExt cx="443696" cy="665543"/>
            </a:xfrm>
            <a:solidFill>
              <a:srgbClr val="FFFF00"/>
            </a:solidFill>
          </p:grpSpPr>
          <p:sp>
            <p:nvSpPr>
              <p:cNvPr id="38" name="Rectangle 37"/>
              <p:cNvSpPr/>
              <p:nvPr/>
            </p:nvSpPr>
            <p:spPr>
              <a:xfrm>
                <a:off x="5326454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04606" y="178434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326454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104606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04606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326454" y="178433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48301" y="675102"/>
              <a:ext cx="221849" cy="1331085"/>
              <a:chOff x="5548301" y="675102"/>
              <a:chExt cx="221849" cy="133108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548302" y="896949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48302" y="675102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48301" y="1562493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548301" y="1340645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48301" y="1118797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48301" y="1784339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3278748" y="672744"/>
            <a:ext cx="1110043" cy="1331085"/>
            <a:chOff x="4139428" y="685289"/>
            <a:chExt cx="1110043" cy="1331085"/>
          </a:xfrm>
        </p:grpSpPr>
        <p:grpSp>
          <p:nvGrpSpPr>
            <p:cNvPr id="51" name="Group 50"/>
            <p:cNvGrpSpPr/>
            <p:nvPr/>
          </p:nvGrpSpPr>
          <p:grpSpPr>
            <a:xfrm>
              <a:off x="4362079" y="685289"/>
              <a:ext cx="887392" cy="665543"/>
              <a:chOff x="2104093" y="4092709"/>
              <a:chExt cx="887392" cy="665543"/>
            </a:xfrm>
            <a:solidFill>
              <a:srgbClr val="FFFF00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2325942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47789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25942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547789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769637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04093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140233" y="685289"/>
              <a:ext cx="443695" cy="443695"/>
              <a:chOff x="1882247" y="4092709"/>
              <a:chExt cx="443695" cy="443695"/>
            </a:xfrm>
            <a:solidFill>
              <a:srgbClr val="FF0000"/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2104094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04094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82247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882247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140231" y="1128984"/>
              <a:ext cx="221850" cy="443696"/>
              <a:chOff x="1882245" y="4536404"/>
              <a:chExt cx="221850" cy="443696"/>
            </a:xfrm>
            <a:solidFill>
              <a:srgbClr val="FFC000"/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1882245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882247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39428" y="1128984"/>
              <a:ext cx="666347" cy="887390"/>
              <a:chOff x="1881442" y="4536404"/>
              <a:chExt cx="666347" cy="887390"/>
            </a:xfrm>
            <a:solidFill>
              <a:srgbClr val="92D050"/>
            </a:solidFill>
          </p:grpSpPr>
          <p:sp>
            <p:nvSpPr>
              <p:cNvPr id="55" name="Rectangle 54"/>
              <p:cNvSpPr/>
              <p:nvPr/>
            </p:nvSpPr>
            <p:spPr>
              <a:xfrm>
                <a:off x="2325941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03289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03290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325138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81442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881442" y="520194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1126938" y="3359116"/>
            <a:ext cx="1774782" cy="1774780"/>
            <a:chOff x="1216703" y="4290108"/>
            <a:chExt cx="1774782" cy="1774780"/>
          </a:xfrm>
        </p:grpSpPr>
        <p:grpSp>
          <p:nvGrpSpPr>
            <p:cNvPr id="74" name="Group 73"/>
            <p:cNvGrpSpPr/>
            <p:nvPr/>
          </p:nvGrpSpPr>
          <p:grpSpPr>
            <a:xfrm>
              <a:off x="2104093" y="4290108"/>
              <a:ext cx="887392" cy="665543"/>
              <a:chOff x="2104093" y="4092709"/>
              <a:chExt cx="887392" cy="665543"/>
            </a:xfrm>
            <a:solidFill>
              <a:srgbClr val="7030A0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2325942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547789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325942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547789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769637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104093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882247" y="4290108"/>
              <a:ext cx="443695" cy="443695"/>
              <a:chOff x="1882247" y="4092709"/>
              <a:chExt cx="443695" cy="443695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104094" y="4314556"/>
                <a:ext cx="221848" cy="2218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104094" y="4092709"/>
                <a:ext cx="221848" cy="2218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882247" y="4314556"/>
                <a:ext cx="221848" cy="2218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882247" y="4092709"/>
                <a:ext cx="221848" cy="2218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660399" y="4290108"/>
              <a:ext cx="221848" cy="443695"/>
              <a:chOff x="1660399" y="4092709"/>
              <a:chExt cx="221848" cy="443695"/>
            </a:xfrm>
            <a:solidFill>
              <a:srgbClr val="FFC000"/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1660399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60399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216704" y="4290108"/>
              <a:ext cx="443695" cy="443695"/>
              <a:chOff x="1216704" y="4092709"/>
              <a:chExt cx="443695" cy="44369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438551" y="4314556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438551" y="4092709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216704" y="4314556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216704" y="4092709"/>
                <a:ext cx="221848" cy="2218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660398" y="4733803"/>
              <a:ext cx="443695" cy="443696"/>
              <a:chOff x="1660398" y="4536404"/>
              <a:chExt cx="443695" cy="443696"/>
            </a:xfrm>
            <a:solidFill>
              <a:srgbClr val="0070C0"/>
            </a:solidFill>
          </p:grpSpPr>
          <p:sp>
            <p:nvSpPr>
              <p:cNvPr id="100" name="Rectangle 99"/>
              <p:cNvSpPr/>
              <p:nvPr/>
            </p:nvSpPr>
            <p:spPr>
              <a:xfrm>
                <a:off x="1882245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660398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216703" y="4733803"/>
              <a:ext cx="665543" cy="665544"/>
              <a:chOff x="1216703" y="4536404"/>
              <a:chExt cx="665543" cy="66554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38551" y="4758252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438551" y="4536404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216703" y="4980100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216703" y="4758252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16703" y="4536404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660398" y="4536404"/>
                <a:ext cx="221848" cy="22184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16703" y="5177499"/>
              <a:ext cx="443696" cy="887389"/>
              <a:chOff x="1216703" y="4980100"/>
              <a:chExt cx="443696" cy="88738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38551" y="4980100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16703" y="5201947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551" y="5423793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16704" y="5423793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438551" y="5201946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216703" y="5645641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660398" y="4733803"/>
              <a:ext cx="887391" cy="887390"/>
              <a:chOff x="1660398" y="4536404"/>
              <a:chExt cx="887391" cy="887390"/>
            </a:xfrm>
            <a:solidFill>
              <a:schemeClr val="accent2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2325941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882245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882245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04093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60398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660398" y="520194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3252842" y="3357523"/>
            <a:ext cx="1774782" cy="1774780"/>
            <a:chOff x="3474689" y="4290108"/>
            <a:chExt cx="1774782" cy="1774780"/>
          </a:xfrm>
        </p:grpSpPr>
        <p:grpSp>
          <p:nvGrpSpPr>
            <p:cNvPr id="119" name="Group 118"/>
            <p:cNvGrpSpPr/>
            <p:nvPr/>
          </p:nvGrpSpPr>
          <p:grpSpPr>
            <a:xfrm>
              <a:off x="4362079" y="4290108"/>
              <a:ext cx="887392" cy="665543"/>
              <a:chOff x="2104093" y="4092709"/>
              <a:chExt cx="887392" cy="665543"/>
            </a:xfrm>
            <a:solidFill>
              <a:srgbClr val="FFFF00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2325942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547789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325942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547789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769637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104093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140233" y="4290108"/>
              <a:ext cx="443695" cy="443695"/>
              <a:chOff x="1882247" y="4092709"/>
              <a:chExt cx="443695" cy="443695"/>
            </a:xfrm>
            <a:solidFill>
              <a:srgbClr val="FF0000"/>
            </a:solidFill>
          </p:grpSpPr>
          <p:sp>
            <p:nvSpPr>
              <p:cNvPr id="153" name="Rectangle 152"/>
              <p:cNvSpPr/>
              <p:nvPr/>
            </p:nvSpPr>
            <p:spPr>
              <a:xfrm>
                <a:off x="2104094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04094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882247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882247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18385" y="4290108"/>
              <a:ext cx="221848" cy="443695"/>
              <a:chOff x="1660399" y="4092709"/>
              <a:chExt cx="221848" cy="443695"/>
            </a:xfrm>
            <a:solidFill>
              <a:srgbClr val="0070C0"/>
            </a:solidFill>
          </p:grpSpPr>
          <p:sp>
            <p:nvSpPr>
              <p:cNvPr id="151" name="Rectangle 150"/>
              <p:cNvSpPr/>
              <p:nvPr/>
            </p:nvSpPr>
            <p:spPr>
              <a:xfrm>
                <a:off x="1660399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60399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474690" y="4290108"/>
              <a:ext cx="443695" cy="443695"/>
              <a:chOff x="1216704" y="4092709"/>
              <a:chExt cx="443695" cy="443695"/>
            </a:xfrm>
            <a:solidFill>
              <a:srgbClr val="00B0F0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1438551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438551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216704" y="431455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16704" y="409270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918384" y="4733803"/>
              <a:ext cx="443695" cy="443696"/>
              <a:chOff x="1660398" y="4536404"/>
              <a:chExt cx="443695" cy="443696"/>
            </a:xfrm>
            <a:solidFill>
              <a:srgbClr val="FFC000"/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1882245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660398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474689" y="4733803"/>
              <a:ext cx="665543" cy="665544"/>
              <a:chOff x="1216703" y="4536404"/>
              <a:chExt cx="665543" cy="665544"/>
            </a:xfrm>
            <a:solidFill>
              <a:srgbClr val="7030A0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1438551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438551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216703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216703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216703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660398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474689" y="5177499"/>
              <a:ext cx="443696" cy="887389"/>
              <a:chOff x="1216703" y="4980100"/>
              <a:chExt cx="443696" cy="887389"/>
            </a:xfrm>
            <a:solidFill>
              <a:schemeClr val="accent2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1438551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216703" y="520194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438551" y="54237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216704" y="54237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438551" y="520194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216703" y="5645641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918384" y="4733803"/>
              <a:ext cx="887391" cy="887390"/>
              <a:chOff x="1660398" y="4536404"/>
              <a:chExt cx="887391" cy="887390"/>
            </a:xfrm>
            <a:solidFill>
              <a:srgbClr val="92D050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2325941" y="4536404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882245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882245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104093" y="475825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660398" y="498010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660398" y="5201946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5726165" y="3357521"/>
            <a:ext cx="1329540" cy="1331086"/>
            <a:chOff x="5943599" y="4290108"/>
            <a:chExt cx="1329540" cy="1331086"/>
          </a:xfrm>
        </p:grpSpPr>
        <p:grpSp>
          <p:nvGrpSpPr>
            <p:cNvPr id="164" name="Group 163"/>
            <p:cNvGrpSpPr/>
            <p:nvPr/>
          </p:nvGrpSpPr>
          <p:grpSpPr>
            <a:xfrm>
              <a:off x="5943600" y="4290108"/>
              <a:ext cx="443695" cy="443695"/>
              <a:chOff x="5104607" y="675102"/>
              <a:chExt cx="443695" cy="443695"/>
            </a:xfrm>
            <a:solidFill>
              <a:srgbClr val="FF0000"/>
            </a:solidFill>
          </p:grpSpPr>
          <p:sp>
            <p:nvSpPr>
              <p:cNvPr id="204" name="Rectangle 203"/>
              <p:cNvSpPr/>
              <p:nvPr/>
            </p:nvSpPr>
            <p:spPr>
              <a:xfrm>
                <a:off x="5326454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5326454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104607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104607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943599" y="4733803"/>
              <a:ext cx="443696" cy="221848"/>
              <a:chOff x="5104606" y="1118797"/>
              <a:chExt cx="443696" cy="221848"/>
            </a:xfrm>
            <a:solidFill>
              <a:srgbClr val="FFC000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5326454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104606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943599" y="4955651"/>
              <a:ext cx="443696" cy="665543"/>
              <a:chOff x="5104606" y="1340645"/>
              <a:chExt cx="443696" cy="665543"/>
            </a:xfrm>
            <a:solidFill>
              <a:srgbClr val="FFFF00"/>
            </a:solidFill>
          </p:grpSpPr>
          <p:sp>
            <p:nvSpPr>
              <p:cNvPr id="196" name="Rectangle 195"/>
              <p:cNvSpPr/>
              <p:nvPr/>
            </p:nvSpPr>
            <p:spPr>
              <a:xfrm>
                <a:off x="5326454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104606" y="178434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326454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104606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104606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326454" y="178433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387294" y="4290108"/>
              <a:ext cx="221849" cy="1331085"/>
              <a:chOff x="5548301" y="675102"/>
              <a:chExt cx="221849" cy="1331085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5548302" y="896949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548302" y="675102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5548301" y="1562493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548301" y="1340645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5548301" y="1118797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5548301" y="1784339"/>
                <a:ext cx="221848" cy="22184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6607596" y="4290108"/>
              <a:ext cx="443695" cy="443695"/>
              <a:chOff x="5104607" y="675102"/>
              <a:chExt cx="443695" cy="443695"/>
            </a:xfrm>
            <a:solidFill>
              <a:srgbClr val="00B0F0"/>
            </a:solidFill>
          </p:grpSpPr>
          <p:sp>
            <p:nvSpPr>
              <p:cNvPr id="186" name="Rectangle 185"/>
              <p:cNvSpPr/>
              <p:nvPr/>
            </p:nvSpPr>
            <p:spPr>
              <a:xfrm>
                <a:off x="5326454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5326454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104607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5104607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607595" y="4733803"/>
              <a:ext cx="443696" cy="221848"/>
              <a:chOff x="5104606" y="1118797"/>
              <a:chExt cx="443696" cy="221848"/>
            </a:xfrm>
            <a:solidFill>
              <a:srgbClr val="0070C0"/>
            </a:solidFill>
          </p:grpSpPr>
          <p:sp>
            <p:nvSpPr>
              <p:cNvPr id="184" name="Rectangle 183"/>
              <p:cNvSpPr/>
              <p:nvPr/>
            </p:nvSpPr>
            <p:spPr>
              <a:xfrm>
                <a:off x="5326454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5104606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07595" y="4955651"/>
              <a:ext cx="443696" cy="665543"/>
              <a:chOff x="5104606" y="1340645"/>
              <a:chExt cx="443696" cy="665543"/>
            </a:xfrm>
            <a:solidFill>
              <a:srgbClr val="7030A0"/>
            </a:solidFill>
          </p:grpSpPr>
          <p:sp>
            <p:nvSpPr>
              <p:cNvPr id="178" name="Rectangle 177"/>
              <p:cNvSpPr/>
              <p:nvPr/>
            </p:nvSpPr>
            <p:spPr>
              <a:xfrm>
                <a:off x="5326454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104606" y="1784340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326454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104606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104606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326454" y="178433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051290" y="4290108"/>
              <a:ext cx="221849" cy="1331085"/>
              <a:chOff x="5548301" y="675102"/>
              <a:chExt cx="221849" cy="1331085"/>
            </a:xfrm>
            <a:solidFill>
              <a:schemeClr val="accent2"/>
            </a:solidFill>
          </p:grpSpPr>
          <p:sp>
            <p:nvSpPr>
              <p:cNvPr id="172" name="Rectangle 171"/>
              <p:cNvSpPr/>
              <p:nvPr/>
            </p:nvSpPr>
            <p:spPr>
              <a:xfrm>
                <a:off x="5548302" y="89694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548302" y="675102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5548301" y="1562493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548301" y="1340645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548301" y="1118797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5548301" y="1784339"/>
                <a:ext cx="221848" cy="2218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299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352" y="1535842"/>
            <a:ext cx="2852059" cy="2464725"/>
            <a:chOff x="356508" y="583702"/>
            <a:chExt cx="2852059" cy="2464725"/>
          </a:xfrm>
        </p:grpSpPr>
        <p:sp>
          <p:nvSpPr>
            <p:cNvPr id="83" name="Rectangle 82"/>
            <p:cNvSpPr/>
            <p:nvPr/>
          </p:nvSpPr>
          <p:spPr>
            <a:xfrm>
              <a:off x="713016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6509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6509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6509" y="1200241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6509" y="1508272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3016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13016" y="1200241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69524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69524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26031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6509" y="1816303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6509" y="212433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6509" y="2432365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6509" y="274039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3016" y="1508272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3016" y="1816303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3016" y="212433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3016" y="2432365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69524" y="1200241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69524" y="1508272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69524" y="1816303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69524" y="212433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26031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26031" y="1200241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26031" y="1508272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426031" y="1816303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82538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82538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82538" y="1200241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782538" y="1508272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39045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495553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52060" y="58417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95553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39045" y="89221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139045" y="1200241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13015" y="58370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6508" y="58370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6508" y="89433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6508" y="120496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3015" y="89433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13015" y="120496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69522" y="89433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69522" y="58370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9522" y="120496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82537" y="58370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426030" y="58370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26030" y="89433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26030" y="120496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82537" y="89433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782537" y="120496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139044" y="89433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139044" y="583702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139044" y="120496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782537" y="150047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26030" y="150047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426030" y="181110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426030" y="2121735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82537" y="181110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782537" y="2121735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39044" y="181110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139044" y="150047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139044" y="2121735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13015" y="150047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6508" y="150047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56508" y="181110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6508" y="2121735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015" y="181110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13015" y="2121735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69522" y="181110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69522" y="150047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69522" y="2121735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6001" y="1536319"/>
            <a:ext cx="1426030" cy="1540632"/>
            <a:chOff x="3676651" y="584179"/>
            <a:chExt cx="1426030" cy="1540632"/>
          </a:xfrm>
        </p:grpSpPr>
        <p:sp>
          <p:nvSpPr>
            <p:cNvPr id="43" name="Rectangle 42"/>
            <p:cNvSpPr/>
            <p:nvPr/>
          </p:nvSpPr>
          <p:spPr>
            <a:xfrm>
              <a:off x="4033159" y="58465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76652" y="58465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76652" y="89268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76652" y="1200718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76652" y="150874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3159" y="89268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33159" y="1200718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89667" y="89268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9667" y="58465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46174" y="58465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76652" y="181678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3159" y="150874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33159" y="181678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89667" y="1200718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89667" y="150874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9667" y="181678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46174" y="89268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46174" y="1200718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6174" y="150874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46174" y="1816780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33158" y="58417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76651" y="58417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76651" y="89480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76651" y="120543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3158" y="89480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33158" y="120543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9665" y="89480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89665" y="58417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89665" y="120543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46173" y="58417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746173" y="894809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46173" y="120543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46173" y="150095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46173" y="181158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33158" y="150095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76651" y="150095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76651" y="181158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33158" y="181158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89665" y="181158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89665" y="1500953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9096" y="1538917"/>
            <a:ext cx="1426030" cy="1538034"/>
            <a:chOff x="6826252" y="586777"/>
            <a:chExt cx="1426030" cy="1538034"/>
          </a:xfrm>
        </p:grpSpPr>
        <p:sp>
          <p:nvSpPr>
            <p:cNvPr id="23" name="Rectangle 22"/>
            <p:cNvSpPr/>
            <p:nvPr/>
          </p:nvSpPr>
          <p:spPr>
            <a:xfrm>
              <a:off x="6826253" y="58725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26253" y="895285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26253" y="120331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26253" y="151134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82760" y="58725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39268" y="58725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95775" y="587254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39268" y="895285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82760" y="895285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82760" y="1203316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26252" y="586777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26252" y="897407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26252" y="120803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2759" y="897407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82759" y="586777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82759" y="1208036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26252" y="150355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26252" y="181418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2759" y="181418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182759" y="1503551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79018" y="4519932"/>
            <a:ext cx="2139043" cy="926692"/>
            <a:chOff x="4746174" y="3409878"/>
            <a:chExt cx="2139043" cy="926692"/>
          </a:xfrm>
        </p:grpSpPr>
        <p:sp>
          <p:nvSpPr>
            <p:cNvPr id="11" name="Rectangle 10"/>
            <p:cNvSpPr/>
            <p:nvPr/>
          </p:nvSpPr>
          <p:spPr>
            <a:xfrm>
              <a:off x="4746175" y="341247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46175" y="3720508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46175" y="4028539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2682" y="341247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2682" y="3720508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9190" y="3412477"/>
              <a:ext cx="356507" cy="3080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15696" y="340987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2203" y="340987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28710" y="340987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46174" y="340987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2681" y="340987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59188" y="3409878"/>
              <a:ext cx="356507" cy="31063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366FF"/>
                </a:solidFill>
              </a:endParaRPr>
            </a:p>
          </p:txBody>
        </p:sp>
      </p:grpSp>
      <p:pic>
        <p:nvPicPr>
          <p:cNvPr id="8" name="Picture 7" descr="hp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38" y="1991721"/>
            <a:ext cx="790575" cy="771525"/>
          </a:xfrm>
          <a:prstGeom prst="rect">
            <a:avLst/>
          </a:prstGeom>
        </p:spPr>
      </p:pic>
      <p:pic>
        <p:nvPicPr>
          <p:cNvPr id="9" name="Picture 8" descr="vpl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33" y="3692536"/>
            <a:ext cx="828675" cy="733425"/>
          </a:xfrm>
          <a:prstGeom prst="rect">
            <a:avLst/>
          </a:prstGeom>
        </p:spPr>
      </p:pic>
      <p:pic>
        <p:nvPicPr>
          <p:cNvPr id="10" name="Picture 9" descr="equal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10" y="2180968"/>
            <a:ext cx="485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9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Examples of Representations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Trivial Representation</a:t>
            </a: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Alternating Representation</a:t>
            </a:r>
          </a:p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Conjugation: tensor with alternating rep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2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 flipV="1">
            <a:off x="4578482" y="4594444"/>
            <a:ext cx="2196938" cy="1302674"/>
            <a:chOff x="1092954" y="4785294"/>
            <a:chExt cx="2536223" cy="1302674"/>
          </a:xfrm>
        </p:grpSpPr>
        <p:sp>
          <p:nvSpPr>
            <p:cNvPr id="28" name="Rectangle 27"/>
            <p:cNvSpPr/>
            <p:nvPr/>
          </p:nvSpPr>
          <p:spPr>
            <a:xfrm>
              <a:off x="1092955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00200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2954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2955" y="5653743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00201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07445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7445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14690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1932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00201" y="5653743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57400" y="4594444"/>
            <a:ext cx="2182144" cy="1302674"/>
            <a:chOff x="1092954" y="4785294"/>
            <a:chExt cx="2536223" cy="1302674"/>
          </a:xfrm>
        </p:grpSpPr>
        <p:sp>
          <p:nvSpPr>
            <p:cNvPr id="38" name="Rectangle 37"/>
            <p:cNvSpPr/>
            <p:nvPr/>
          </p:nvSpPr>
          <p:spPr>
            <a:xfrm>
              <a:off x="1600200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2955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2954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92955" y="5653743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00201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07445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445" y="5219519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14690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21932" y="4785294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00201" y="5653743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286115" y="2476500"/>
            <a:ext cx="381000" cy="2288063"/>
            <a:chOff x="7696200" y="4366695"/>
            <a:chExt cx="381000" cy="2288063"/>
          </a:xfrm>
          <a:solidFill>
            <a:schemeClr val="bg1"/>
          </a:solidFill>
        </p:grpSpPr>
        <p:sp>
          <p:nvSpPr>
            <p:cNvPr id="49" name="Rectangle 48"/>
            <p:cNvSpPr/>
            <p:nvPr/>
          </p:nvSpPr>
          <p:spPr>
            <a:xfrm rot="16200000" flipH="1">
              <a:off x="7693929" y="4368966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 flipH="1">
              <a:off x="7693929" y="4754508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 flipH="1">
              <a:off x="7693929" y="5140050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16200000" flipH="1">
              <a:off x="7693929" y="6271487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6200000" flipH="1">
              <a:off x="7693929" y="5521050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 flipH="1">
              <a:off x="7693929" y="5897508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65206" y="1891214"/>
            <a:ext cx="2288063" cy="381000"/>
            <a:chOff x="155910" y="5815673"/>
            <a:chExt cx="2288063" cy="381000"/>
          </a:xfrm>
          <a:solidFill>
            <a:schemeClr val="bg1"/>
          </a:solidFill>
        </p:grpSpPr>
        <p:sp>
          <p:nvSpPr>
            <p:cNvPr id="56" name="Rectangle 55"/>
            <p:cNvSpPr/>
            <p:nvPr/>
          </p:nvSpPr>
          <p:spPr>
            <a:xfrm>
              <a:off x="155910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1452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26994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8431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07994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84452" y="5815673"/>
              <a:ext cx="385542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8660718"/>
      </p:ext>
    </p:extLst>
  </p:cSld>
  <p:clrMapOvr>
    <a:masterClrMapping/>
  </p:clrMapOvr>
  <p:transition spd="slow" advTm="4966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Kronecker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hape 9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r>
                          <a:rPr lang="en-US" sz="260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𝜇𝜈</m:t>
                        </m:r>
                      </m:sub>
                      <m:sup>
                        <m:r>
                          <a:rPr lang="en-US" sz="260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sup>
                    </m:sSubSup>
                    <m:r>
                      <a:rPr lang="en-US" sz="2600" i="1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naryPr>
                      <m:sub>
                        <m:r>
                          <a:rPr lang="en-US" sz="260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𝜎</m:t>
                        </m:r>
                        <m:r>
                          <a:rPr lang="en-US" sz="260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∈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60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𝜆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(</m:t>
                        </m:r>
                        <m:r>
                          <a:rPr lang="en-US" sz="260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𝜎</m:t>
                        </m:r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)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𝜇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𝜎</m:t>
                        </m:r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)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𝜈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𝜎</m:t>
                        </m:r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)</m:t>
                        </m:r>
                      </m:e>
                    </m:nary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𝜇𝜈</m:t>
                        </m:r>
                      </m:sub>
                      <m: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is symmetric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𝜇</m:t>
                        </m:r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𝜈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𝜇𝜈</m:t>
                        </m:r>
                      </m:sub>
                      <m: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sup>
                    </m:sSubSup>
                    <m:r>
                      <a:rPr lang="en-US" sz="2600" b="0" i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𝜈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𝑡</m:t>
                            </m:r>
                          </m:sup>
                        </m:sSup>
                      </m:sub>
                      <m: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sup>
                    </m:sSubSup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𝜇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𝜈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𝑡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𝑡</m:t>
                            </m:r>
                          </m:sup>
                        </m:sSup>
                      </m:sup>
                    </m:sSubSup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𝑡</m:t>
                            </m:r>
                          </m:sup>
                        </m:s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𝜈</m:t>
                        </m:r>
                      </m:sub>
                      <m:sup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rebuchet MS"/>
                                <a:cs typeface="Trebuchet MS"/>
                                <a:sym typeface="Trebuchet MS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dk1"/>
                                </a:solidFill>
                                <a:latin typeface="Cambria Math"/>
                                <a:ea typeface="Trebuchet MS"/>
                                <a:cs typeface="Trebuchet MS"/>
                                <a:sym typeface="Trebuchet MS"/>
                              </a:rPr>
                              <m:t>𝑡</m:t>
                            </m:r>
                          </m:sup>
                        </m:sSup>
                      </m:sup>
                    </m:sSubSup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 known comb. interpretation, #P-hard</a:t>
                </a: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𝑐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( 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𝜇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,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𝜈</m:t>
                    </m:r>
                    <m:r>
                      <a:rPr lang="en-US" sz="2600" i="1" dirty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means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𝑔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𝜇𝜈</m:t>
                        </m:r>
                      </m:sub>
                      <m: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𝜆</m:t>
                        </m:r>
                      </m:sup>
                    </m:sSubSup>
                    <m:r>
                      <a:rPr lang="en-US" sz="2600" i="1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&gt;0</m:t>
                    </m:r>
                  </m:oMath>
                </a14:m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98" name="Shape 9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89" b="-3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1752600"/>
                <a:ext cx="7162800" cy="98090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Definition. </a:t>
                </a:r>
                <a:r>
                  <a:rPr lang="en-US" sz="2400" b="0" i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The </a:t>
                </a:r>
                <a:r>
                  <a:rPr lang="en-US" sz="2400" b="0" i="1" dirty="0" err="1">
                    <a:latin typeface="Trebuchet MS" panose="020B0603020202020204" pitchFamily="34" charset="0"/>
                    <a:cs typeface="Courier New" panose="02070309020205020404" pitchFamily="49" charset="0"/>
                  </a:rPr>
                  <a:t>Kronecker</a:t>
                </a:r>
                <a:r>
                  <a:rPr lang="en-US" sz="2400" b="0" i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𝜇𝜈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cs typeface="Courier New" panose="02070309020205020404" pitchFamily="49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en-US" sz="2400" b="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is the multiplicity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</m:oMath>
                </a14:m>
                <a:r>
                  <a:rPr lang="en-US" sz="2400" i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in the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⊗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𝜈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52600"/>
                <a:ext cx="7162800" cy="980907"/>
              </a:xfrm>
              <a:prstGeom prst="roundRect">
                <a:avLst/>
              </a:prstGeom>
              <a:blipFill rotWithShape="1">
                <a:blip r:embed="rId5"/>
                <a:stretch>
                  <a:fillRect l="-68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5856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The Tensor Square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Shape 10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Staircase case - </a:t>
                </a:r>
                <a:r>
                  <a:rPr lang="en-US" sz="2600" dirty="0" err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Saxl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conjecture</a:t>
                </a:r>
              </a:p>
              <a:p>
                <a:pPr marL="63500" marR="0" lvl="0" indent="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latin typeface="Trebuchet MS"/>
                    <a:ea typeface="Trebuchet MS"/>
                    <a:cs typeface="Trebuchet MS"/>
                    <a:sym typeface="Trebuchet MS"/>
                  </a:rPr>
                  <a:t>Convention: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𝑛</m:t>
                    </m:r>
                    <m:r>
                      <a:rPr lang="en-US" sz="2600" i="1"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latin typeface="Cambria Math" panose="02040503050406030204" pitchFamily="18" charset="0"/>
                                <a:sym typeface="Trebuchet MS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latin typeface="Cambria Math"/>
                                <a:sym typeface="Trebuchet MS"/>
                              </a:rPr>
                              <m:t>𝑚</m:t>
                            </m:r>
                            <m:r>
                              <a:rPr lang="en-US" sz="2600" i="1">
                                <a:latin typeface="Cambria Math"/>
                                <a:sym typeface="Trebuchet MS"/>
                              </a:rPr>
                              <m:t>+1</m:t>
                            </m:r>
                          </m:e>
                          <m:e>
                            <m:r>
                              <a:rPr lang="en-US" sz="2600" i="1">
                                <a:latin typeface="Cambria Math"/>
                                <a:sym typeface="Trebuchet MS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600" dirty="0">
                    <a:latin typeface="Trebuchet MS"/>
                    <a:ea typeface="Trebuchet MS"/>
                    <a:cs typeface="Trebuchet MS"/>
                    <a:sym typeface="Trebuchet MS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⊢</m:t>
                    </m:r>
                    <m:r>
                      <a:rPr lang="en-US" sz="2600" i="1"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104" name="Shape 10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2390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1649260"/>
                <a:ext cx="6934200" cy="13280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Conjecture.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r>
                  <a:rPr lang="en-US" sz="2400" b="0" i="0" dirty="0">
                    <a:latin typeface="+mj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4</m:t>
                    </m:r>
                  </m:oMath>
                </a14:m>
                <a:r>
                  <a:rPr lang="en-US" sz="2400" b="0" i="0" dirty="0">
                    <a:latin typeface="+mj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9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there exists a partition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⊢</m:t>
                    </m:r>
                    <m:r>
                      <a:rPr lang="en-US" sz="2400" i="1" dirty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𝜆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⊢</m:t>
                    </m:r>
                    <m:r>
                      <a:rPr lang="en-US" sz="2400" b="0" i="1" smtClean="0">
                        <a:latin typeface="Cambria Math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49260"/>
                <a:ext cx="6934200" cy="1328023"/>
              </a:xfrm>
              <a:prstGeom prst="roundRect">
                <a:avLst/>
              </a:prstGeom>
              <a:blipFill rotWithShape="1">
                <a:blip r:embed="rId5"/>
                <a:stretch>
                  <a:fillRect l="-440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118188" y="3680328"/>
            <a:ext cx="1419181" cy="1350750"/>
            <a:chOff x="5445072" y="3707897"/>
            <a:chExt cx="2536223" cy="2171124"/>
          </a:xfrm>
        </p:grpSpPr>
        <p:sp>
          <p:nvSpPr>
            <p:cNvPr id="5" name="Rectangle 4"/>
            <p:cNvSpPr/>
            <p:nvPr/>
          </p:nvSpPr>
          <p:spPr>
            <a:xfrm>
              <a:off x="5952318" y="3707897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45073" y="3707897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45072" y="4142122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5073" y="4576346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52319" y="4142122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59563" y="3707897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59563" y="4142122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6808" y="3707897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74050" y="3707897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5073" y="5010571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5073" y="5444796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52319" y="4576346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52319" y="5010571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59563" y="4576346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66808" y="4142121"/>
              <a:ext cx="507245" cy="434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07142" y="3996362"/>
                <a:ext cx="1011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  <a:cs typeface="Courier New" panose="02070309020205020404" pitchFamily="49" charset="0"/>
                            </a:rPr>
                            <m:t>𝜚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42" y="3996362"/>
                <a:ext cx="101104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37717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p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 dirty="0">
                <a:latin typeface="Trebuchet MS"/>
                <a:ea typeface="Trebuchet MS"/>
                <a:cs typeface="Trebuchet MS"/>
                <a:sym typeface="Trebuchet MS"/>
              </a:rPr>
              <a:t>Some Prior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Shape 1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9416"/>
                <a:ext cx="7467600" cy="4846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is symmetric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⇔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⊗</m:t>
                    </m:r>
                    <m:r>
                      <a:rPr lang="en-US" sz="2600" b="0" i="1" dirty="0" smtClean="0">
                        <a:solidFill>
                          <a:schemeClr val="dk1"/>
                        </a:solidFill>
                        <a:latin typeface="Cambria Math"/>
                        <a:ea typeface="Trebuchet MS"/>
                        <a:cs typeface="Trebuchet MS"/>
                        <a:sym typeface="Trebuchet MS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contains alt. rep.</a:t>
                </a:r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Hooks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⊗2</m:t>
                        </m:r>
                      </m:sup>
                    </m:sSubSup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(Pak, </a:t>
                </a:r>
                <a:r>
                  <a:rPr lang="en-US" sz="2600" dirty="0" err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Panova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, Vallejo)</a:t>
                </a:r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63500" marR="0" lvl="0" indent="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457200" lvl="0" indent="-39370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 row partitions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rebuchet MS"/>
                            <a:cs typeface="Trebuchet MS"/>
                            <a:sym typeface="Trebuchet MS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𝜚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𝑚</m:t>
                        </m:r>
                      </m:sub>
                      <m:sup>
                        <m:r>
                          <a:rPr lang="en-US" sz="2600" i="1">
                            <a:solidFill>
                              <a:schemeClr val="dk1"/>
                            </a:solidFill>
                            <a:latin typeface="Cambria Math"/>
                            <a:ea typeface="Trebuchet MS"/>
                            <a:cs typeface="Trebuchet MS"/>
                            <a:sym typeface="Trebuchet MS"/>
                          </a:rPr>
                          <m:t>⊗2</m:t>
                        </m:r>
                      </m:sup>
                    </m:sSubSup>
                  </m:oMath>
                </a14:m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(Pak, </a:t>
                </a:r>
                <a:r>
                  <a:rPr lang="en-US" sz="2600" dirty="0" err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Panova</a:t>
                </a:r>
                <a:r>
                  <a:rPr lang="en-US" sz="2600" dirty="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, Vallejo)</a:t>
                </a:r>
              </a:p>
              <a:p>
                <a:pPr marL="457200" marR="0" lvl="0" indent="-393700" algn="l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Trebuchet MS"/>
                  <a:buChar char="●"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sz="2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 xmlns="">
          <p:sp>
            <p:nvSpPr>
              <p:cNvPr id="110" name="Shape 1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9416"/>
                <a:ext cx="7467600" cy="4846199"/>
              </a:xfrm>
              <a:prstGeom prst="rect">
                <a:avLst/>
              </a:prstGeom>
              <a:blipFill rotWithShape="1">
                <a:blip r:embed="rId4"/>
                <a:stretch>
                  <a:fillRect l="-571" r="-1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981200" y="3279597"/>
            <a:ext cx="1703018" cy="1350750"/>
            <a:chOff x="5259699" y="1981200"/>
            <a:chExt cx="1703018" cy="1350750"/>
          </a:xfrm>
        </p:grpSpPr>
        <p:sp>
          <p:nvSpPr>
            <p:cNvPr id="5" name="Rectangle 4"/>
            <p:cNvSpPr/>
            <p:nvPr/>
          </p:nvSpPr>
          <p:spPr>
            <a:xfrm>
              <a:off x="5543536" y="1981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9700" y="1981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9699" y="225135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9700" y="25215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7372" y="1981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11209" y="1981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95044" y="1981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9700" y="279165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9700" y="30618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78881" y="1981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81201" y="5496675"/>
            <a:ext cx="1703017" cy="540300"/>
            <a:chOff x="5543536" y="3886200"/>
            <a:chExt cx="1703017" cy="540300"/>
          </a:xfrm>
        </p:grpSpPr>
        <p:sp>
          <p:nvSpPr>
            <p:cNvPr id="20" name="Rectangle 19"/>
            <p:cNvSpPr/>
            <p:nvPr/>
          </p:nvSpPr>
          <p:spPr>
            <a:xfrm>
              <a:off x="5827373" y="3886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43537" y="3886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43536" y="415635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27374" y="415635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1209" y="3886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11209" y="415635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95046" y="3886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78881" y="3886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95046" y="415635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62717" y="3886200"/>
              <a:ext cx="283836" cy="27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slow" advTm="26384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latin typeface="Trebuchet MS"/>
                <a:ea typeface="Trebuchet MS"/>
                <a:cs typeface="Trebuchet MS"/>
                <a:sym typeface="Trebuchet MS"/>
              </a:rPr>
              <a:t>The Semigroup Property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93700"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-US" sz="2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Horizontal and vertical sums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05891" y="3602983"/>
            <a:ext cx="1371600" cy="1371600"/>
            <a:chOff x="3244932" y="1219200"/>
            <a:chExt cx="1828800" cy="1828800"/>
          </a:xfrm>
          <a:solidFill>
            <a:srgbClr val="0070C0"/>
          </a:solidFill>
        </p:grpSpPr>
        <p:sp>
          <p:nvSpPr>
            <p:cNvPr id="6" name="Rectangle 5"/>
            <p:cNvSpPr/>
            <p:nvPr/>
          </p:nvSpPr>
          <p:spPr>
            <a:xfrm>
              <a:off x="32449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45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4932" y="24384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9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45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641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7616" y="3602983"/>
            <a:ext cx="914400" cy="914400"/>
            <a:chOff x="1295400" y="766948"/>
            <a:chExt cx="914400" cy="914400"/>
          </a:xfrm>
          <a:solidFill>
            <a:srgbClr val="0070C0"/>
          </a:solidFill>
        </p:grpSpPr>
        <p:sp>
          <p:nvSpPr>
            <p:cNvPr id="13" name="Rectangle 12"/>
            <p:cNvSpPr/>
            <p:nvPr/>
          </p:nvSpPr>
          <p:spPr>
            <a:xfrm>
              <a:off x="1295400" y="12241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7669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2600" y="766948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01392" y="3602983"/>
                <a:ext cx="1434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sz="5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2" y="3602983"/>
                <a:ext cx="1434047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42178" y="3636049"/>
                <a:ext cx="8595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78" y="3636049"/>
                <a:ext cx="859531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300204" y="4060183"/>
            <a:ext cx="914400" cy="457200"/>
            <a:chOff x="3577988" y="3276600"/>
            <a:chExt cx="914400" cy="457200"/>
          </a:xfrm>
          <a:solidFill>
            <a:srgbClr val="0070C0"/>
          </a:solidFill>
        </p:grpSpPr>
        <p:sp>
          <p:nvSpPr>
            <p:cNvPr id="19" name="Rectangle 18"/>
            <p:cNvSpPr/>
            <p:nvPr/>
          </p:nvSpPr>
          <p:spPr>
            <a:xfrm>
              <a:off x="3577988" y="32766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5188" y="32766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00204" y="4517383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300204" y="3602983"/>
            <a:ext cx="1371600" cy="457200"/>
            <a:chOff x="3577988" y="2819400"/>
            <a:chExt cx="1371600" cy="457200"/>
          </a:xfrm>
          <a:solidFill>
            <a:srgbClr val="0070C0"/>
          </a:solidFill>
        </p:grpSpPr>
        <p:sp>
          <p:nvSpPr>
            <p:cNvPr id="23" name="Rectangle 22"/>
            <p:cNvSpPr/>
            <p:nvPr/>
          </p:nvSpPr>
          <p:spPr>
            <a:xfrm>
              <a:off x="3577988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5188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92388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011929" y="4060183"/>
            <a:ext cx="4572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1929" y="3602983"/>
            <a:ext cx="914400" cy="457200"/>
            <a:chOff x="1289713" y="2819400"/>
            <a:chExt cx="914400" cy="457200"/>
          </a:xfrm>
          <a:solidFill>
            <a:srgbClr val="0070C0"/>
          </a:solidFill>
        </p:grpSpPr>
        <p:sp>
          <p:nvSpPr>
            <p:cNvPr id="28" name="Rectangle 27"/>
            <p:cNvSpPr/>
            <p:nvPr/>
          </p:nvSpPr>
          <p:spPr>
            <a:xfrm>
              <a:off x="1289713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46913" y="2819400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slow" advTm="26193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23312E-7 L 0.46666 -8.23312E-7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8131E-6 L 0.46666 4.18131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161E-6 L 0.46701 -4.6161E-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2535E-6 L 0.49236 -4.62535E-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9278E-7 L 0.49236 3.79278E-7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66 2.42368E-6 L 0.34166 2.42368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67 3.79278E-7 L 0.29201 -0.00069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01 -1.23034E-6 L 0.24288 -0.00069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16" grpId="0"/>
      <p:bldP spid="17" grpId="0"/>
      <p:bldP spid="21" grpId="0" animBg="1"/>
      <p:bldP spid="21" grpId="1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Semigroup Property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6894" y="2948665"/>
            <a:ext cx="1371600" cy="1371600"/>
            <a:chOff x="3244932" y="1219200"/>
            <a:chExt cx="1828800" cy="1828800"/>
          </a:xfrm>
          <a:solidFill>
            <a:srgbClr val="0070C0"/>
          </a:solidFill>
        </p:grpSpPr>
        <p:sp>
          <p:nvSpPr>
            <p:cNvPr id="30" name="Rectangle 29"/>
            <p:cNvSpPr/>
            <p:nvPr/>
          </p:nvSpPr>
          <p:spPr>
            <a:xfrm>
              <a:off x="32449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545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44932" y="24384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449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545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641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598030" y="2025335"/>
                <a:ext cx="1434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54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30" y="2025335"/>
                <a:ext cx="1434047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5400000">
                <a:off x="1708299" y="4159101"/>
                <a:ext cx="8595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08299" y="4159101"/>
                <a:ext cx="859531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 rot="5400000">
            <a:off x="2052694" y="1041292"/>
            <a:ext cx="457200" cy="1828800"/>
            <a:chOff x="746077" y="2438400"/>
            <a:chExt cx="457200" cy="1828800"/>
          </a:xfrm>
        </p:grpSpPr>
        <p:sp>
          <p:nvSpPr>
            <p:cNvPr id="39" name="Rectangle 38"/>
            <p:cNvSpPr/>
            <p:nvPr/>
          </p:nvSpPr>
          <p:spPr>
            <a:xfrm>
              <a:off x="746077" y="28956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6077" y="24384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46077" y="38100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6077" y="33528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66894" y="2945168"/>
            <a:ext cx="1371600" cy="1371600"/>
            <a:chOff x="3244932" y="1219200"/>
            <a:chExt cx="1828800" cy="1828800"/>
          </a:xfrm>
          <a:solidFill>
            <a:srgbClr val="0070C0"/>
          </a:solidFill>
        </p:grpSpPr>
        <p:sp>
          <p:nvSpPr>
            <p:cNvPr id="44" name="Rectangle 43"/>
            <p:cNvSpPr/>
            <p:nvPr/>
          </p:nvSpPr>
          <p:spPr>
            <a:xfrm>
              <a:off x="32449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54532" y="18288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44932" y="24384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449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545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4132" y="1219200"/>
              <a:ext cx="609600" cy="609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5400000">
            <a:off x="2052694" y="1037795"/>
            <a:ext cx="457200" cy="1828800"/>
            <a:chOff x="746077" y="2438400"/>
            <a:chExt cx="457200" cy="1828800"/>
          </a:xfrm>
        </p:grpSpPr>
        <p:sp>
          <p:nvSpPr>
            <p:cNvPr id="51" name="Rectangle 50"/>
            <p:cNvSpPr/>
            <p:nvPr/>
          </p:nvSpPr>
          <p:spPr>
            <a:xfrm>
              <a:off x="746077" y="28956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6077" y="24384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6077" y="38100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077" y="3352800"/>
              <a:ext cx="457200" cy="4572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5302615"/>
      </p:ext>
    </p:extLst>
  </p:cSld>
  <p:clrMapOvr>
    <a:masterClrMapping/>
  </p:clrMapOvr>
  <p:transition spd="slow" advTm="634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7909E-6 L 0.00052 0.47133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35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6559E-6 L 0.00052 0.4704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3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7133 L 0.00052 0.36032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5700" tIns="0" rIns="4570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1FCF9"/>
              </a:buClr>
              <a:buSzPct val="25000"/>
              <a:buFont typeface="Trebuchet MS"/>
              <a:buNone/>
            </a:pPr>
            <a:r>
              <a:rPr lang="en-US" sz="3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Semigroup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62000" y="1678654"/>
                <a:ext cx="6248400" cy="13280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Trebuchet MS" panose="020B0603020202020204" pitchFamily="34" charset="0"/>
                    <a:cs typeface="Courier New" panose="02070309020205020404" pitchFamily="49" charset="0"/>
                  </a:rPr>
                  <a:t>Christandl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, Harrow, </a:t>
                </a:r>
                <a:r>
                  <a:rPr lang="en-US" sz="2400" dirty="0" err="1">
                    <a:latin typeface="Trebuchet MS" panose="020B0603020202020204" pitchFamily="34" charset="0"/>
                    <a:cs typeface="Courier New" panose="02070309020205020404" pitchFamily="49" charset="0"/>
                  </a:rPr>
                  <a:t>Mitchison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).</a:t>
                </a:r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then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+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+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+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8654"/>
                <a:ext cx="6248400" cy="1328023"/>
              </a:xfrm>
              <a:prstGeom prst="roundRect">
                <a:avLst/>
              </a:prstGeom>
              <a:blipFill rotWithShape="1">
                <a:blip r:embed="rId4"/>
                <a:stretch>
                  <a:fillRect l="-488" b="-5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62000" y="4088168"/>
                <a:ext cx="6248400" cy="91940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Corollary. </a:t>
                </a:r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 then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+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𝑉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+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𝑉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  <a:cs typeface="Courier New" panose="02070309020205020404" pitchFamily="49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+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  <a:cs typeface="Courier New" panose="02070309020205020404" pitchFamily="49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rebuchet MS" panose="020B0603020202020204" pitchFamily="34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88168"/>
                <a:ext cx="6248400" cy="919401"/>
              </a:xfrm>
              <a:prstGeom prst="roundRect">
                <a:avLst/>
              </a:prstGeom>
              <a:blipFill rotWithShape="1">
                <a:blip r:embed="rId5"/>
                <a:stretch>
                  <a:fillRect l="-780" t="-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 spd="slow" advTm="35035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6.8|10.5|11.6|3.8|4.4|7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5|10.3|1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4|0.1|0.1|0.2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9|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7|10.6|8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.5|1.3|1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6.8|5.8|5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2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|23|1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1.5|8.9|2.7|6.3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4.8|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4|0.8|1.6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2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1.8"/>
</p:tagLst>
</file>

<file path=ppt/theme/theme1.xml><?xml version="1.0" encoding="utf-8"?>
<a:theme xmlns:a="http://schemas.openxmlformats.org/drawingml/2006/main" name="Opul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874</Words>
  <Application>Microsoft Macintosh PowerPoint</Application>
  <PresentationFormat>On-screen Show (4:3)</PresentationFormat>
  <Paragraphs>130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Noto Symbol</vt:lpstr>
      <vt:lpstr>Arial</vt:lpstr>
      <vt:lpstr>Cambria Math</vt:lpstr>
      <vt:lpstr>Courier New</vt:lpstr>
      <vt:lpstr>Trebuchet MS</vt:lpstr>
      <vt:lpstr>Opulent</vt:lpstr>
      <vt:lpstr>The Saxl Conjecture for Fourth Powers via the Semigroup Property</vt:lpstr>
      <vt:lpstr>Finite Group Representations</vt:lpstr>
      <vt:lpstr>Examples of Representations</vt:lpstr>
      <vt:lpstr>Kronecker Coefficients</vt:lpstr>
      <vt:lpstr>The Tensor Square Conjecture</vt:lpstr>
      <vt:lpstr>Some Prior Results</vt:lpstr>
      <vt:lpstr>The Semigroup Property</vt:lpstr>
      <vt:lpstr>The Semigroup Property</vt:lpstr>
      <vt:lpstr>The Semigroup Property</vt:lpstr>
      <vt:lpstr>Dominance Order</vt:lpstr>
      <vt:lpstr>Probabilistic Approach</vt:lpstr>
      <vt:lpstr>Uniform Limit Shape</vt:lpstr>
      <vt:lpstr>Plancherel Limit Shape</vt:lpstr>
      <vt:lpstr>PowerPoint Presentation</vt:lpstr>
      <vt:lpstr>Chopping up the Uniform Shape</vt:lpstr>
      <vt:lpstr>Idea for Probabilistic Results </vt:lpstr>
      <vt:lpstr>Probabilistic Results </vt:lpstr>
      <vt:lpstr>Deterministic Approach</vt:lpstr>
      <vt:lpstr>The Standard Representation</vt:lpstr>
      <vt:lpstr>PowerPoint Presentation</vt:lpstr>
      <vt:lpstr>Staircase Identity Generalized</vt:lpstr>
      <vt:lpstr>Deterministic Approach</vt:lpstr>
      <vt:lpstr>Results</vt:lpstr>
      <vt:lpstr>Future Directions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TENSOR SQUARE CONJECTURE</dc:title>
  <dc:creator>Sammy</dc:creator>
  <cp:lastModifiedBy>Microsoft Office User</cp:lastModifiedBy>
  <cp:revision>132</cp:revision>
  <dcterms:modified xsi:type="dcterms:W3CDTF">2019-08-16T05:37:28Z</dcterms:modified>
</cp:coreProperties>
</file>