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24"/>
  </p:notesMasterIdLst>
  <p:sldIdLst>
    <p:sldId id="323" r:id="rId2"/>
    <p:sldId id="292" r:id="rId3"/>
    <p:sldId id="289" r:id="rId4"/>
    <p:sldId id="290" r:id="rId5"/>
    <p:sldId id="291" r:id="rId6"/>
    <p:sldId id="326" r:id="rId7"/>
    <p:sldId id="315" r:id="rId8"/>
    <p:sldId id="324" r:id="rId9"/>
    <p:sldId id="327" r:id="rId10"/>
    <p:sldId id="287" r:id="rId11"/>
    <p:sldId id="328" r:id="rId12"/>
    <p:sldId id="469" r:id="rId13"/>
    <p:sldId id="300" r:id="rId14"/>
    <p:sldId id="313" r:id="rId15"/>
    <p:sldId id="470" r:id="rId16"/>
    <p:sldId id="302" r:id="rId17"/>
    <p:sldId id="301" r:id="rId18"/>
    <p:sldId id="330" r:id="rId19"/>
    <p:sldId id="319" r:id="rId20"/>
    <p:sldId id="320" r:id="rId21"/>
    <p:sldId id="297" r:id="rId22"/>
    <p:sldId id="31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ellke" initials="MS" lastIdx="2" clrIdx="0">
    <p:extLst>
      <p:ext uri="{19B8F6BF-5375-455C-9EA6-DF929625EA0E}">
        <p15:presenceInfo xmlns:p15="http://schemas.microsoft.com/office/powerpoint/2012/main" userId="S-1-5-21-2127521184-1604012920-1887927527-356433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BA7"/>
    <a:srgbClr val="76671C"/>
    <a:srgbClr val="C4AB2E"/>
    <a:srgbClr val="D4B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62" autoAdjust="0"/>
    <p:restoredTop sz="94924" autoAdjust="0"/>
  </p:normalViewPr>
  <p:slideViewPr>
    <p:cSldViewPr snapToGrid="0">
      <p:cViewPr>
        <p:scale>
          <a:sx n="80" d="100"/>
          <a:sy n="80" d="100"/>
        </p:scale>
        <p:origin x="1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2EB04-8A9A-4863-A259-085C5A997DFC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71F5D-1FD9-4168-95F5-EFC7CE5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1F5D-1FD9-4168-95F5-EFC7CE5C0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6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1F5D-1FD9-4168-95F5-EFC7CE5C0F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71F5D-1FD9-4168-95F5-EFC7CE5C0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71F5D-1FD9-4168-95F5-EFC7CE5C0F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71F5D-1FD9-4168-95F5-EFC7CE5C0F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5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D34C0-8070-EB4D-A43F-BC6BC5509A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71F5D-1FD9-4168-95F5-EFC7CE5C0F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7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1F5D-1FD9-4168-95F5-EFC7CE5C0F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71F5D-1FD9-4168-95F5-EFC7CE5C0F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05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71F5D-1FD9-4168-95F5-EFC7CE5C0F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2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4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97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66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1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A4235-6ECF-4D94-84B3-B4828413E7E2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tYC5jpqI&amp;id=A4B7C2F15460DAE4B9E87FBAEACBE816F31F95F8&amp;thid=OIP.tYC5jpqITtLhsEDVxdekUQHaF1&amp;mediaurl=https://www.microsoft.com/en-us/research/wp-content/uploads/2017/07/avatar_user_33570_1499801190.jpg&amp;exph=2281&amp;expw=2897&amp;q=sebastien+bubeck&amp;simid=608003149930562482&amp;selectedIndex=6" TargetMode="External"/><Relationship Id="rId7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image" Target="../media/image2.tif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4189" y="1043755"/>
            <a:ext cx="11509744" cy="13316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Chasing Nested Convex </a:t>
            </a:r>
            <a:br>
              <a:rPr lang="en-US" sz="6000" dirty="0"/>
            </a:br>
            <a:r>
              <a:rPr lang="en-US" sz="6000" dirty="0"/>
              <a:t>Bodies Nearly Optimally</a:t>
            </a:r>
          </a:p>
        </p:txBody>
      </p:sp>
      <p:pic>
        <p:nvPicPr>
          <p:cNvPr id="4" name="Picture 2" descr="Image result for sebastien bubeck">
            <a:hlinkClick r:id="rId3"/>
            <a:extLst>
              <a:ext uri="{FF2B5EF4-FFF2-40B4-BE49-F238E27FC236}">
                <a16:creationId xmlns:a16="http://schemas.microsoft.com/office/drawing/2014/main" id="{D3238E52-BD9A-874A-B29B-7D483868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07" y="4474814"/>
            <a:ext cx="2257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D7C018-6E40-5149-A2BE-3665DE549CAD}"/>
              </a:ext>
            </a:extLst>
          </p:cNvPr>
          <p:cNvSpPr txBox="1"/>
          <p:nvPr/>
        </p:nvSpPr>
        <p:spPr>
          <a:xfrm>
            <a:off x="3720632" y="30714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D9867-7B86-5A4C-98B2-9597CDC328C6}"/>
              </a:ext>
            </a:extLst>
          </p:cNvPr>
          <p:cNvSpPr txBox="1"/>
          <p:nvPr/>
        </p:nvSpPr>
        <p:spPr>
          <a:xfrm>
            <a:off x="6625454" y="300397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3D1F5-BB90-E043-AFC0-AB35D80BCFD6}"/>
              </a:ext>
            </a:extLst>
          </p:cNvPr>
          <p:cNvSpPr txBox="1"/>
          <p:nvPr/>
        </p:nvSpPr>
        <p:spPr>
          <a:xfrm>
            <a:off x="9556533" y="30133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D2DA5-99AF-CB46-B4A9-39A71FAE241D}"/>
              </a:ext>
            </a:extLst>
          </p:cNvPr>
          <p:cNvSpPr txBox="1"/>
          <p:nvPr/>
        </p:nvSpPr>
        <p:spPr>
          <a:xfrm>
            <a:off x="1595839" y="4106634"/>
            <a:ext cx="7576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1: MSR Redmond           2: Weizmann Institute          3: University of Washington    4: CMU    5: Stanford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FAEFB-AF0A-CE4F-BC25-6A58B7C58FAE}"/>
              </a:ext>
            </a:extLst>
          </p:cNvPr>
          <p:cNvSpPr/>
          <p:nvPr/>
        </p:nvSpPr>
        <p:spPr>
          <a:xfrm>
            <a:off x="1691276" y="3209939"/>
            <a:ext cx="10500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Sébastien Bubeck, Bo’az Klartag, Yin Tat Lee, Yuanzhi Li, </a:t>
            </a:r>
            <a:r>
              <a:rPr lang="en-US" sz="2000" b="1" dirty="0"/>
              <a:t>Mark Sellke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B6E127-C589-9F4F-B26D-A8736C55D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411" y="4494358"/>
            <a:ext cx="1612666" cy="1715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01BCAC-C5FB-1447-A92E-2CB484BF5CC0}"/>
              </a:ext>
            </a:extLst>
          </p:cNvPr>
          <p:cNvSpPr txBox="1"/>
          <p:nvPr/>
        </p:nvSpPr>
        <p:spPr>
          <a:xfrm>
            <a:off x="5383863" y="30521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C421A-E7DC-0743-B152-233E4D8D21D9}"/>
              </a:ext>
            </a:extLst>
          </p:cNvPr>
          <p:cNvSpPr txBox="1"/>
          <p:nvPr/>
        </p:nvSpPr>
        <p:spPr>
          <a:xfrm>
            <a:off x="8104592" y="30133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B2CD53-A60F-6D41-8FE3-77209DD8B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531" y="4494026"/>
            <a:ext cx="1286716" cy="1715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09FDD5-1EC5-634D-B2E9-9DE4EC21B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1602" y="4453770"/>
            <a:ext cx="1715622" cy="17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8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8887" y="1593128"/>
                <a:ext cx="9405724" cy="4986576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dirty="0"/>
                  <a:t>Idea: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the middle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When we have to move,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shrinks a lot.</a:t>
                </a:r>
              </a:p>
              <a:p>
                <a:r>
                  <a:rPr lang="en-US" b="0" dirty="0"/>
                  <a:t>Precisely: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center of gravity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every request forcing movement shrinks the volume by a constant factor (Grunbaum’s inequality). </a:t>
                </a:r>
              </a:p>
              <a:p>
                <a:r>
                  <a:rPr lang="en-US" dirty="0"/>
                  <a:t>Hope: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steps the diameter halves, hence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movement. Not true!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92BA7"/>
                    </a:solidFill>
                  </a:rPr>
                  <a:t>Fix: long/short subspace decomposition. Only move in long directions when forced.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887" y="1593128"/>
                <a:ext cx="9405724" cy="4986576"/>
              </a:xfrm>
              <a:blipFill>
                <a:blip r:embed="rId3"/>
                <a:stretch>
                  <a:fillRect t="-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5EBBCE4-3537-5440-BF82-EDC540E38D4E}"/>
              </a:ext>
            </a:extLst>
          </p:cNvPr>
          <p:cNvGrpSpPr/>
          <p:nvPr/>
        </p:nvGrpSpPr>
        <p:grpSpPr>
          <a:xfrm>
            <a:off x="887645" y="3246301"/>
            <a:ext cx="8238894" cy="1934813"/>
            <a:chOff x="1097279" y="3469342"/>
            <a:chExt cx="8907332" cy="1934813"/>
          </a:xfrm>
        </p:grpSpPr>
        <p:sp>
          <p:nvSpPr>
            <p:cNvPr id="54" name="Manual Input 46">
              <a:extLst>
                <a:ext uri="{FF2B5EF4-FFF2-40B4-BE49-F238E27FC236}">
                  <a16:creationId xmlns:a16="http://schemas.microsoft.com/office/drawing/2014/main" id="{CCEDB36E-4458-F442-9904-9A8E948FFA0D}"/>
                </a:ext>
              </a:extLst>
            </p:cNvPr>
            <p:cNvSpPr/>
            <p:nvPr/>
          </p:nvSpPr>
          <p:spPr>
            <a:xfrm flipH="1">
              <a:off x="1097279" y="3469342"/>
              <a:ext cx="8907332" cy="190288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22"/>
                <a:gd name="connsiteY0" fmla="*/ 5503 h 10000"/>
                <a:gd name="connsiteX1" fmla="*/ 10022 w 10022"/>
                <a:gd name="connsiteY1" fmla="*/ 0 h 10000"/>
                <a:gd name="connsiteX2" fmla="*/ 10022 w 10022"/>
                <a:gd name="connsiteY2" fmla="*/ 10000 h 10000"/>
                <a:gd name="connsiteX3" fmla="*/ 22 w 10022"/>
                <a:gd name="connsiteY3" fmla="*/ 10000 h 10000"/>
                <a:gd name="connsiteX4" fmla="*/ 0 w 10022"/>
                <a:gd name="connsiteY4" fmla="*/ 550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2" h="10000">
                  <a:moveTo>
                    <a:pt x="0" y="5503"/>
                  </a:moveTo>
                  <a:lnTo>
                    <a:pt x="10022" y="0"/>
                  </a:lnTo>
                  <a:lnTo>
                    <a:pt x="10022" y="10000"/>
                  </a:lnTo>
                  <a:lnTo>
                    <a:pt x="22" y="10000"/>
                  </a:lnTo>
                  <a:cubicBezTo>
                    <a:pt x="15" y="8501"/>
                    <a:pt x="7" y="7002"/>
                    <a:pt x="0" y="5503"/>
                  </a:cubicBezTo>
                  <a:close/>
                </a:path>
              </a:pathLst>
            </a:cu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anual Input 46">
              <a:extLst>
                <a:ext uri="{FF2B5EF4-FFF2-40B4-BE49-F238E27FC236}">
                  <a16:creationId xmlns:a16="http://schemas.microsoft.com/office/drawing/2014/main" id="{001B127E-EBC5-6341-977F-4AE02A4C98DC}"/>
                </a:ext>
              </a:extLst>
            </p:cNvPr>
            <p:cNvSpPr/>
            <p:nvPr/>
          </p:nvSpPr>
          <p:spPr>
            <a:xfrm flipH="1">
              <a:off x="1097279" y="5125445"/>
              <a:ext cx="8907332" cy="2787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22"/>
                <a:gd name="connsiteY0" fmla="*/ 5503 h 10000"/>
                <a:gd name="connsiteX1" fmla="*/ 10022 w 10022"/>
                <a:gd name="connsiteY1" fmla="*/ 0 h 10000"/>
                <a:gd name="connsiteX2" fmla="*/ 10022 w 10022"/>
                <a:gd name="connsiteY2" fmla="*/ 10000 h 10000"/>
                <a:gd name="connsiteX3" fmla="*/ 22 w 10022"/>
                <a:gd name="connsiteY3" fmla="*/ 10000 h 10000"/>
                <a:gd name="connsiteX4" fmla="*/ 0 w 10022"/>
                <a:gd name="connsiteY4" fmla="*/ 5503 h 10000"/>
                <a:gd name="connsiteX0" fmla="*/ 0 w 10022"/>
                <a:gd name="connsiteY0" fmla="*/ 0 h 4497"/>
                <a:gd name="connsiteX1" fmla="*/ 10004 w 10022"/>
                <a:gd name="connsiteY1" fmla="*/ 3200 h 4497"/>
                <a:gd name="connsiteX2" fmla="*/ 10022 w 10022"/>
                <a:gd name="connsiteY2" fmla="*/ 4497 h 4497"/>
                <a:gd name="connsiteX3" fmla="*/ 22 w 10022"/>
                <a:gd name="connsiteY3" fmla="*/ 4497 h 4497"/>
                <a:gd name="connsiteX4" fmla="*/ 0 w 10022"/>
                <a:gd name="connsiteY4" fmla="*/ 0 h 4497"/>
                <a:gd name="connsiteX0" fmla="*/ 0 w 10000"/>
                <a:gd name="connsiteY0" fmla="*/ 2211 h 3257"/>
                <a:gd name="connsiteX1" fmla="*/ 9982 w 10000"/>
                <a:gd name="connsiteY1" fmla="*/ 0 h 3257"/>
                <a:gd name="connsiteX2" fmla="*/ 10000 w 10000"/>
                <a:gd name="connsiteY2" fmla="*/ 2884 h 3257"/>
                <a:gd name="connsiteX3" fmla="*/ 22 w 10000"/>
                <a:gd name="connsiteY3" fmla="*/ 2884 h 3257"/>
                <a:gd name="connsiteX4" fmla="*/ 0 w 10000"/>
                <a:gd name="connsiteY4" fmla="*/ 2211 h 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3257">
                  <a:moveTo>
                    <a:pt x="0" y="2211"/>
                  </a:moveTo>
                  <a:lnTo>
                    <a:pt x="9982" y="0"/>
                  </a:lnTo>
                  <a:cubicBezTo>
                    <a:pt x="9988" y="960"/>
                    <a:pt x="9994" y="1923"/>
                    <a:pt x="10000" y="2884"/>
                  </a:cubicBezTo>
                  <a:lnTo>
                    <a:pt x="22" y="2884"/>
                  </a:lnTo>
                  <a:cubicBezTo>
                    <a:pt x="15" y="-449"/>
                    <a:pt x="7" y="5544"/>
                    <a:pt x="0" y="2211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C007AE-2D1C-AD41-89BD-87AF77957A2A}"/>
                </a:ext>
              </a:extLst>
            </p:cNvPr>
            <p:cNvSpPr/>
            <p:nvPr/>
          </p:nvSpPr>
          <p:spPr>
            <a:xfrm>
              <a:off x="4360911" y="4515639"/>
              <a:ext cx="133593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anual Input 47">
              <a:extLst>
                <a:ext uri="{FF2B5EF4-FFF2-40B4-BE49-F238E27FC236}">
                  <a16:creationId xmlns:a16="http://schemas.microsoft.com/office/drawing/2014/main" id="{0925D7D8-C7A2-6341-9252-3F0F286BE4B4}"/>
                </a:ext>
              </a:extLst>
            </p:cNvPr>
            <p:cNvSpPr/>
            <p:nvPr/>
          </p:nvSpPr>
          <p:spPr>
            <a:xfrm>
              <a:off x="1097279" y="4533314"/>
              <a:ext cx="8907332" cy="85659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22"/>
                <a:gd name="connsiteY0" fmla="*/ 8453 h 10000"/>
                <a:gd name="connsiteX1" fmla="*/ 10022 w 10022"/>
                <a:gd name="connsiteY1" fmla="*/ 0 h 10000"/>
                <a:gd name="connsiteX2" fmla="*/ 10022 w 10022"/>
                <a:gd name="connsiteY2" fmla="*/ 10000 h 10000"/>
                <a:gd name="connsiteX3" fmla="*/ 22 w 10022"/>
                <a:gd name="connsiteY3" fmla="*/ 10000 h 10000"/>
                <a:gd name="connsiteX4" fmla="*/ 0 w 10022"/>
                <a:gd name="connsiteY4" fmla="*/ 8453 h 10000"/>
                <a:gd name="connsiteX0" fmla="*/ 0 w 10044"/>
                <a:gd name="connsiteY0" fmla="*/ 2968 h 4515"/>
                <a:gd name="connsiteX1" fmla="*/ 10044 w 10044"/>
                <a:gd name="connsiteY1" fmla="*/ 0 h 4515"/>
                <a:gd name="connsiteX2" fmla="*/ 10022 w 10044"/>
                <a:gd name="connsiteY2" fmla="*/ 4515 h 4515"/>
                <a:gd name="connsiteX3" fmla="*/ 22 w 10044"/>
                <a:gd name="connsiteY3" fmla="*/ 4515 h 4515"/>
                <a:gd name="connsiteX4" fmla="*/ 0 w 10044"/>
                <a:gd name="connsiteY4" fmla="*/ 2968 h 4515"/>
                <a:gd name="connsiteX0" fmla="*/ 0 w 10000"/>
                <a:gd name="connsiteY0" fmla="*/ 9432 h 12858"/>
                <a:gd name="connsiteX1" fmla="*/ 10000 w 10000"/>
                <a:gd name="connsiteY1" fmla="*/ 0 h 12858"/>
                <a:gd name="connsiteX2" fmla="*/ 9978 w 10000"/>
                <a:gd name="connsiteY2" fmla="*/ 12858 h 12858"/>
                <a:gd name="connsiteX3" fmla="*/ 22 w 10000"/>
                <a:gd name="connsiteY3" fmla="*/ 12858 h 12858"/>
                <a:gd name="connsiteX4" fmla="*/ 0 w 10000"/>
                <a:gd name="connsiteY4" fmla="*/ 9432 h 12858"/>
                <a:gd name="connsiteX0" fmla="*/ 23 w 9979"/>
                <a:gd name="connsiteY0" fmla="*/ 6574 h 12858"/>
                <a:gd name="connsiteX1" fmla="*/ 9979 w 9979"/>
                <a:gd name="connsiteY1" fmla="*/ 0 h 12858"/>
                <a:gd name="connsiteX2" fmla="*/ 9957 w 9979"/>
                <a:gd name="connsiteY2" fmla="*/ 12858 h 12858"/>
                <a:gd name="connsiteX3" fmla="*/ 1 w 9979"/>
                <a:gd name="connsiteY3" fmla="*/ 12858 h 12858"/>
                <a:gd name="connsiteX4" fmla="*/ 23 w 9979"/>
                <a:gd name="connsiteY4" fmla="*/ 6574 h 12858"/>
                <a:gd name="connsiteX0" fmla="*/ 2 w 10001"/>
                <a:gd name="connsiteY0" fmla="*/ 4001 h 10000"/>
                <a:gd name="connsiteX1" fmla="*/ 10001 w 10001"/>
                <a:gd name="connsiteY1" fmla="*/ 0 h 10000"/>
                <a:gd name="connsiteX2" fmla="*/ 9979 w 10001"/>
                <a:gd name="connsiteY2" fmla="*/ 10000 h 10000"/>
                <a:gd name="connsiteX3" fmla="*/ 2 w 10001"/>
                <a:gd name="connsiteY3" fmla="*/ 10000 h 10000"/>
                <a:gd name="connsiteX4" fmla="*/ 2 w 10001"/>
                <a:gd name="connsiteY4" fmla="*/ 4001 h 10000"/>
                <a:gd name="connsiteX0" fmla="*/ 2 w 10001"/>
                <a:gd name="connsiteY0" fmla="*/ 7058 h 10000"/>
                <a:gd name="connsiteX1" fmla="*/ 10001 w 10001"/>
                <a:gd name="connsiteY1" fmla="*/ 0 h 10000"/>
                <a:gd name="connsiteX2" fmla="*/ 9979 w 10001"/>
                <a:gd name="connsiteY2" fmla="*/ 10000 h 10000"/>
                <a:gd name="connsiteX3" fmla="*/ 2 w 10001"/>
                <a:gd name="connsiteY3" fmla="*/ 10000 h 10000"/>
                <a:gd name="connsiteX4" fmla="*/ 2 w 10001"/>
                <a:gd name="connsiteY4" fmla="*/ 705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2" y="7058"/>
                  </a:moveTo>
                  <a:lnTo>
                    <a:pt x="10001" y="0"/>
                  </a:lnTo>
                  <a:cubicBezTo>
                    <a:pt x="9994" y="2592"/>
                    <a:pt x="9986" y="7408"/>
                    <a:pt x="9979" y="10000"/>
                  </a:cubicBezTo>
                  <a:lnTo>
                    <a:pt x="2" y="10000"/>
                  </a:lnTo>
                  <a:cubicBezTo>
                    <a:pt x="-5" y="9111"/>
                    <a:pt x="9" y="7947"/>
                    <a:pt x="2" y="7058"/>
                  </a:cubicBez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96846D-AF6A-924C-8F20-AF8004787CD0}"/>
                </a:ext>
              </a:extLst>
            </p:cNvPr>
            <p:cNvSpPr/>
            <p:nvPr/>
          </p:nvSpPr>
          <p:spPr>
            <a:xfrm flipH="1">
              <a:off x="6633567" y="5010915"/>
              <a:ext cx="133593" cy="13716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142C55-0431-8646-AFE9-B2AF4AF136C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433" y="4648474"/>
              <a:ext cx="2057131" cy="430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BECE7F0-E9FE-ED41-9416-A69A63CA2F12}"/>
                </a:ext>
              </a:extLst>
            </p:cNvPr>
            <p:cNvSpPr/>
            <p:nvPr/>
          </p:nvSpPr>
          <p:spPr>
            <a:xfrm flipH="1">
              <a:off x="4360911" y="5203289"/>
              <a:ext cx="133593" cy="13716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0954660-165D-0247-B0A4-52B0CCE94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34" y="5136237"/>
              <a:ext cx="1970499" cy="128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89896" cy="1450757"/>
          </a:xfrm>
        </p:spPr>
        <p:txBody>
          <a:bodyPr/>
          <a:lstStyle/>
          <a:p>
            <a:r>
              <a:rPr lang="en-US" dirty="0"/>
              <a:t>Centroid Approach of [ABCGL 19]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A44955-9694-BB4D-BAC0-9D10C5C9C543}"/>
              </a:ext>
            </a:extLst>
          </p:cNvPr>
          <p:cNvGrpSpPr/>
          <p:nvPr/>
        </p:nvGrpSpPr>
        <p:grpSpPr>
          <a:xfrm>
            <a:off x="887646" y="3246301"/>
            <a:ext cx="8238893" cy="1934813"/>
            <a:chOff x="1097279" y="3469342"/>
            <a:chExt cx="8907332" cy="1934813"/>
          </a:xfrm>
        </p:grpSpPr>
        <p:sp>
          <p:nvSpPr>
            <p:cNvPr id="65" name="Manual Input 46">
              <a:extLst>
                <a:ext uri="{FF2B5EF4-FFF2-40B4-BE49-F238E27FC236}">
                  <a16:creationId xmlns:a16="http://schemas.microsoft.com/office/drawing/2014/main" id="{54D2B56D-E6AB-3C43-9730-D388A8AE369F}"/>
                </a:ext>
              </a:extLst>
            </p:cNvPr>
            <p:cNvSpPr/>
            <p:nvPr/>
          </p:nvSpPr>
          <p:spPr>
            <a:xfrm flipH="1">
              <a:off x="1097279" y="3469342"/>
              <a:ext cx="8907332" cy="190288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22"/>
                <a:gd name="connsiteY0" fmla="*/ 5503 h 10000"/>
                <a:gd name="connsiteX1" fmla="*/ 10022 w 10022"/>
                <a:gd name="connsiteY1" fmla="*/ 0 h 10000"/>
                <a:gd name="connsiteX2" fmla="*/ 10022 w 10022"/>
                <a:gd name="connsiteY2" fmla="*/ 10000 h 10000"/>
                <a:gd name="connsiteX3" fmla="*/ 22 w 10022"/>
                <a:gd name="connsiteY3" fmla="*/ 10000 h 10000"/>
                <a:gd name="connsiteX4" fmla="*/ 0 w 10022"/>
                <a:gd name="connsiteY4" fmla="*/ 550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2" h="10000">
                  <a:moveTo>
                    <a:pt x="0" y="5503"/>
                  </a:moveTo>
                  <a:lnTo>
                    <a:pt x="10022" y="0"/>
                  </a:lnTo>
                  <a:lnTo>
                    <a:pt x="10022" y="10000"/>
                  </a:lnTo>
                  <a:lnTo>
                    <a:pt x="22" y="10000"/>
                  </a:lnTo>
                  <a:cubicBezTo>
                    <a:pt x="15" y="8501"/>
                    <a:pt x="7" y="7002"/>
                    <a:pt x="0" y="5503"/>
                  </a:cubicBezTo>
                  <a:close/>
                </a:path>
              </a:pathLst>
            </a:custGeom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Manual Input 46">
              <a:extLst>
                <a:ext uri="{FF2B5EF4-FFF2-40B4-BE49-F238E27FC236}">
                  <a16:creationId xmlns:a16="http://schemas.microsoft.com/office/drawing/2014/main" id="{06DC9EE7-0481-364D-BD28-700C76F639A4}"/>
                </a:ext>
              </a:extLst>
            </p:cNvPr>
            <p:cNvSpPr/>
            <p:nvPr/>
          </p:nvSpPr>
          <p:spPr>
            <a:xfrm flipH="1">
              <a:off x="1097279" y="5125445"/>
              <a:ext cx="8907332" cy="2787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22"/>
                <a:gd name="connsiteY0" fmla="*/ 5503 h 10000"/>
                <a:gd name="connsiteX1" fmla="*/ 10022 w 10022"/>
                <a:gd name="connsiteY1" fmla="*/ 0 h 10000"/>
                <a:gd name="connsiteX2" fmla="*/ 10022 w 10022"/>
                <a:gd name="connsiteY2" fmla="*/ 10000 h 10000"/>
                <a:gd name="connsiteX3" fmla="*/ 22 w 10022"/>
                <a:gd name="connsiteY3" fmla="*/ 10000 h 10000"/>
                <a:gd name="connsiteX4" fmla="*/ 0 w 10022"/>
                <a:gd name="connsiteY4" fmla="*/ 5503 h 10000"/>
                <a:gd name="connsiteX0" fmla="*/ 0 w 10022"/>
                <a:gd name="connsiteY0" fmla="*/ 0 h 4497"/>
                <a:gd name="connsiteX1" fmla="*/ 10004 w 10022"/>
                <a:gd name="connsiteY1" fmla="*/ 3200 h 4497"/>
                <a:gd name="connsiteX2" fmla="*/ 10022 w 10022"/>
                <a:gd name="connsiteY2" fmla="*/ 4497 h 4497"/>
                <a:gd name="connsiteX3" fmla="*/ 22 w 10022"/>
                <a:gd name="connsiteY3" fmla="*/ 4497 h 4497"/>
                <a:gd name="connsiteX4" fmla="*/ 0 w 10022"/>
                <a:gd name="connsiteY4" fmla="*/ 0 h 4497"/>
                <a:gd name="connsiteX0" fmla="*/ 0 w 10000"/>
                <a:gd name="connsiteY0" fmla="*/ 2211 h 3257"/>
                <a:gd name="connsiteX1" fmla="*/ 9982 w 10000"/>
                <a:gd name="connsiteY1" fmla="*/ 0 h 3257"/>
                <a:gd name="connsiteX2" fmla="*/ 10000 w 10000"/>
                <a:gd name="connsiteY2" fmla="*/ 2884 h 3257"/>
                <a:gd name="connsiteX3" fmla="*/ 22 w 10000"/>
                <a:gd name="connsiteY3" fmla="*/ 2884 h 3257"/>
                <a:gd name="connsiteX4" fmla="*/ 0 w 10000"/>
                <a:gd name="connsiteY4" fmla="*/ 2211 h 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3257">
                  <a:moveTo>
                    <a:pt x="0" y="2211"/>
                  </a:moveTo>
                  <a:lnTo>
                    <a:pt x="9982" y="0"/>
                  </a:lnTo>
                  <a:cubicBezTo>
                    <a:pt x="9988" y="960"/>
                    <a:pt x="9994" y="1923"/>
                    <a:pt x="10000" y="2884"/>
                  </a:cubicBezTo>
                  <a:lnTo>
                    <a:pt x="22" y="2884"/>
                  </a:lnTo>
                  <a:cubicBezTo>
                    <a:pt x="15" y="-449"/>
                    <a:pt x="7" y="5544"/>
                    <a:pt x="0" y="2211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6C2820F-3387-724E-94FB-6AD2D9610D3E}"/>
                </a:ext>
              </a:extLst>
            </p:cNvPr>
            <p:cNvSpPr/>
            <p:nvPr/>
          </p:nvSpPr>
          <p:spPr>
            <a:xfrm>
              <a:off x="4360911" y="4515639"/>
              <a:ext cx="133593" cy="1371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Manual Input 47">
              <a:extLst>
                <a:ext uri="{FF2B5EF4-FFF2-40B4-BE49-F238E27FC236}">
                  <a16:creationId xmlns:a16="http://schemas.microsoft.com/office/drawing/2014/main" id="{CABED0D7-72E7-6E48-A348-E35DDABD3ABA}"/>
                </a:ext>
              </a:extLst>
            </p:cNvPr>
            <p:cNvSpPr/>
            <p:nvPr/>
          </p:nvSpPr>
          <p:spPr>
            <a:xfrm>
              <a:off x="1097279" y="4533314"/>
              <a:ext cx="8907332" cy="85659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22"/>
                <a:gd name="connsiteY0" fmla="*/ 8453 h 10000"/>
                <a:gd name="connsiteX1" fmla="*/ 10022 w 10022"/>
                <a:gd name="connsiteY1" fmla="*/ 0 h 10000"/>
                <a:gd name="connsiteX2" fmla="*/ 10022 w 10022"/>
                <a:gd name="connsiteY2" fmla="*/ 10000 h 10000"/>
                <a:gd name="connsiteX3" fmla="*/ 22 w 10022"/>
                <a:gd name="connsiteY3" fmla="*/ 10000 h 10000"/>
                <a:gd name="connsiteX4" fmla="*/ 0 w 10022"/>
                <a:gd name="connsiteY4" fmla="*/ 8453 h 10000"/>
                <a:gd name="connsiteX0" fmla="*/ 0 w 10044"/>
                <a:gd name="connsiteY0" fmla="*/ 2968 h 4515"/>
                <a:gd name="connsiteX1" fmla="*/ 10044 w 10044"/>
                <a:gd name="connsiteY1" fmla="*/ 0 h 4515"/>
                <a:gd name="connsiteX2" fmla="*/ 10022 w 10044"/>
                <a:gd name="connsiteY2" fmla="*/ 4515 h 4515"/>
                <a:gd name="connsiteX3" fmla="*/ 22 w 10044"/>
                <a:gd name="connsiteY3" fmla="*/ 4515 h 4515"/>
                <a:gd name="connsiteX4" fmla="*/ 0 w 10044"/>
                <a:gd name="connsiteY4" fmla="*/ 2968 h 4515"/>
                <a:gd name="connsiteX0" fmla="*/ 0 w 10000"/>
                <a:gd name="connsiteY0" fmla="*/ 9432 h 12858"/>
                <a:gd name="connsiteX1" fmla="*/ 10000 w 10000"/>
                <a:gd name="connsiteY1" fmla="*/ 0 h 12858"/>
                <a:gd name="connsiteX2" fmla="*/ 9978 w 10000"/>
                <a:gd name="connsiteY2" fmla="*/ 12858 h 12858"/>
                <a:gd name="connsiteX3" fmla="*/ 22 w 10000"/>
                <a:gd name="connsiteY3" fmla="*/ 12858 h 12858"/>
                <a:gd name="connsiteX4" fmla="*/ 0 w 10000"/>
                <a:gd name="connsiteY4" fmla="*/ 9432 h 12858"/>
                <a:gd name="connsiteX0" fmla="*/ 23 w 9979"/>
                <a:gd name="connsiteY0" fmla="*/ 6574 h 12858"/>
                <a:gd name="connsiteX1" fmla="*/ 9979 w 9979"/>
                <a:gd name="connsiteY1" fmla="*/ 0 h 12858"/>
                <a:gd name="connsiteX2" fmla="*/ 9957 w 9979"/>
                <a:gd name="connsiteY2" fmla="*/ 12858 h 12858"/>
                <a:gd name="connsiteX3" fmla="*/ 1 w 9979"/>
                <a:gd name="connsiteY3" fmla="*/ 12858 h 12858"/>
                <a:gd name="connsiteX4" fmla="*/ 23 w 9979"/>
                <a:gd name="connsiteY4" fmla="*/ 6574 h 12858"/>
                <a:gd name="connsiteX0" fmla="*/ 2 w 10001"/>
                <a:gd name="connsiteY0" fmla="*/ 4001 h 10000"/>
                <a:gd name="connsiteX1" fmla="*/ 10001 w 10001"/>
                <a:gd name="connsiteY1" fmla="*/ 0 h 10000"/>
                <a:gd name="connsiteX2" fmla="*/ 9979 w 10001"/>
                <a:gd name="connsiteY2" fmla="*/ 10000 h 10000"/>
                <a:gd name="connsiteX3" fmla="*/ 2 w 10001"/>
                <a:gd name="connsiteY3" fmla="*/ 10000 h 10000"/>
                <a:gd name="connsiteX4" fmla="*/ 2 w 10001"/>
                <a:gd name="connsiteY4" fmla="*/ 4001 h 10000"/>
                <a:gd name="connsiteX0" fmla="*/ 2 w 10001"/>
                <a:gd name="connsiteY0" fmla="*/ 7058 h 10000"/>
                <a:gd name="connsiteX1" fmla="*/ 10001 w 10001"/>
                <a:gd name="connsiteY1" fmla="*/ 0 h 10000"/>
                <a:gd name="connsiteX2" fmla="*/ 9979 w 10001"/>
                <a:gd name="connsiteY2" fmla="*/ 10000 h 10000"/>
                <a:gd name="connsiteX3" fmla="*/ 2 w 10001"/>
                <a:gd name="connsiteY3" fmla="*/ 10000 h 10000"/>
                <a:gd name="connsiteX4" fmla="*/ 2 w 10001"/>
                <a:gd name="connsiteY4" fmla="*/ 705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2" y="7058"/>
                  </a:moveTo>
                  <a:lnTo>
                    <a:pt x="10001" y="0"/>
                  </a:lnTo>
                  <a:cubicBezTo>
                    <a:pt x="9994" y="2592"/>
                    <a:pt x="9986" y="7408"/>
                    <a:pt x="9979" y="10000"/>
                  </a:cubicBezTo>
                  <a:lnTo>
                    <a:pt x="2" y="10000"/>
                  </a:lnTo>
                  <a:cubicBezTo>
                    <a:pt x="-5" y="9111"/>
                    <a:pt x="9" y="7947"/>
                    <a:pt x="2" y="7058"/>
                  </a:cubicBez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41833BD-411C-4E47-A897-51E17DB8885C}"/>
                </a:ext>
              </a:extLst>
            </p:cNvPr>
            <p:cNvSpPr/>
            <p:nvPr/>
          </p:nvSpPr>
          <p:spPr>
            <a:xfrm flipH="1">
              <a:off x="4360636" y="4988285"/>
              <a:ext cx="133593" cy="137160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C33A91D-EC36-6F4D-A564-E64F09331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9420" y="4662286"/>
              <a:ext cx="1" cy="308323"/>
            </a:xfrm>
            <a:prstGeom prst="straightConnector1">
              <a:avLst/>
            </a:prstGeom>
            <a:ln>
              <a:solidFill>
                <a:schemeClr val="dk1">
                  <a:shade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498CCF0-E9A6-6C42-B726-071B91B3CF02}"/>
                </a:ext>
              </a:extLst>
            </p:cNvPr>
            <p:cNvSpPr/>
            <p:nvPr/>
          </p:nvSpPr>
          <p:spPr>
            <a:xfrm flipH="1">
              <a:off x="4360911" y="5203289"/>
              <a:ext cx="133593" cy="137160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76B80F0-19CB-294B-A762-544CE07AAD88}"/>
                </a:ext>
              </a:extLst>
            </p:cNvPr>
            <p:cNvCxnSpPr>
              <a:cxnSpLocks/>
            </p:cNvCxnSpPr>
            <p:nvPr/>
          </p:nvCxnSpPr>
          <p:spPr>
            <a:xfrm>
              <a:off x="4559420" y="5056865"/>
              <a:ext cx="1" cy="223416"/>
            </a:xfrm>
            <a:prstGeom prst="straightConnector1">
              <a:avLst/>
            </a:prstGeom>
            <a:ln>
              <a:solidFill>
                <a:schemeClr val="dk1">
                  <a:shade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7A29AD-15CE-D64F-A132-309390CB983B}"/>
              </a:ext>
            </a:extLst>
          </p:cNvPr>
          <p:cNvCxnSpPr>
            <a:cxnSpLocks/>
          </p:cNvCxnSpPr>
          <p:nvPr/>
        </p:nvCxnSpPr>
        <p:spPr>
          <a:xfrm>
            <a:off x="1216952" y="5349347"/>
            <a:ext cx="5625450" cy="0"/>
          </a:xfrm>
          <a:prstGeom prst="straightConnector1">
            <a:avLst/>
          </a:prstGeom>
          <a:ln w="25400">
            <a:solidFill>
              <a:srgbClr val="092B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A428E1-4FF2-4847-9F38-E8A58B6D91BC}"/>
              </a:ext>
            </a:extLst>
          </p:cNvPr>
          <p:cNvCxnSpPr>
            <a:cxnSpLocks/>
          </p:cNvCxnSpPr>
          <p:nvPr/>
        </p:nvCxnSpPr>
        <p:spPr>
          <a:xfrm flipV="1">
            <a:off x="727224" y="4146870"/>
            <a:ext cx="0" cy="893072"/>
          </a:xfrm>
          <a:prstGeom prst="straightConnector1">
            <a:avLst/>
          </a:prstGeom>
          <a:ln w="25400">
            <a:solidFill>
              <a:srgbClr val="092B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1D0BDB-160C-0848-ADD0-3EAF7918CF6B}"/>
              </a:ext>
            </a:extLst>
          </p:cNvPr>
          <p:cNvSpPr txBox="1"/>
          <p:nvPr/>
        </p:nvSpPr>
        <p:spPr>
          <a:xfrm>
            <a:off x="1097279" y="53456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BA7"/>
                </a:solidFill>
              </a:rPr>
              <a:t>Long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BF08A2-2F41-6142-9625-AF44414F5D98}"/>
              </a:ext>
            </a:extLst>
          </p:cNvPr>
          <p:cNvSpPr txBox="1"/>
          <p:nvPr/>
        </p:nvSpPr>
        <p:spPr>
          <a:xfrm>
            <a:off x="-8875" y="40864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BA7"/>
                </a:solidFill>
              </a:rPr>
              <a:t>Short</a:t>
            </a:r>
          </a:p>
        </p:txBody>
      </p:sp>
    </p:spTree>
    <p:extLst>
      <p:ext uri="{BB962C8B-B14F-4D97-AF65-F5344CB8AC3E}">
        <p14:creationId xmlns:p14="http://schemas.microsoft.com/office/powerpoint/2010/main" val="28164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262E-CB79-D34D-B3B9-73C47A29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Weighted Centroid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91D3F-4859-174C-8B5C-F403FBAFA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4947"/>
                <a:ext cx="8596668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Roughly: unweighted centroid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movements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each.</a:t>
                </a:r>
              </a:p>
              <a:p>
                <a:r>
                  <a:rPr lang="en-US" dirty="0"/>
                  <a:t>If we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, obtain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i="1" dirty="0"/>
                  <a:t>-log-concave measure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-log-concave measures are concentrated on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Therefore halving weighted volume means moving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Weighted volume must halve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times due to non-uniformity.</a:t>
                </a:r>
              </a:p>
              <a:p>
                <a:r>
                  <a:rPr lang="en-US" dirty="0"/>
                  <a:t>Hence, approximately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dirty="0"/>
                  <a:t> total movement. </a:t>
                </a:r>
              </a:p>
              <a:p>
                <a:r>
                  <a:rPr lang="en-US" dirty="0"/>
                  <a:t>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 norms: use different log-concave measure. Principled trade-off.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91D3F-4859-174C-8B5C-F403FBAFA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4947"/>
                <a:ext cx="8596668" cy="38807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51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973D-EF27-9642-8B7A-5551F193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Steiner Point: Two Equivalent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CAE925C-5EE6-CA4A-83F8-0D311FAF4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</a:t>
                </a:r>
                <a:r>
                  <a:rPr lang="en-US" dirty="0">
                    <a:solidFill>
                      <a:schemeClr val="tx1"/>
                    </a:solidFill>
                  </a:rPr>
                  <a:t>efinition ([Ste 1840]): the </a:t>
                </a:r>
                <a:r>
                  <a:rPr lang="en-US" b="1" dirty="0">
                    <a:solidFill>
                      <a:schemeClr val="tx1"/>
                    </a:solidFill>
                  </a:rPr>
                  <a:t>Steiner point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a convex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solidFill>
                    <a:srgbClr val="C4AB2E"/>
                  </a:solidFill>
                </a:endParaRPr>
              </a:p>
              <a:p>
                <a:r>
                  <a:rPr lang="en-US" dirty="0"/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oth integrals are normalized to be </a:t>
                </a:r>
                <a:r>
                  <a:rPr lang="en-US" b="1" dirty="0">
                    <a:solidFill>
                      <a:schemeClr val="tx1"/>
                    </a:solidFill>
                  </a:rPr>
                  <a:t>expectations</a:t>
                </a:r>
                <a:r>
                  <a:rPr lang="en-US" dirty="0">
                    <a:solidFill>
                      <a:schemeClr val="tx1"/>
                    </a:solidFill>
                  </a:rPr>
                  <a:t> over the unit ball and sphere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And: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First definition is </a:t>
                </a:r>
                <a:r>
                  <a:rPr lang="en-US" b="1" dirty="0">
                    <a:solidFill>
                      <a:srgbClr val="FF0000"/>
                    </a:solidFill>
                  </a:rPr>
                  <a:t>primal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convexity.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Second definition is </a:t>
                </a:r>
                <a:r>
                  <a:rPr lang="en-US" b="1" dirty="0">
                    <a:solidFill>
                      <a:srgbClr val="C4AB2E"/>
                    </a:solidFill>
                  </a:rPr>
                  <a:t>dual</a:t>
                </a:r>
                <a:r>
                  <a:rPr lang="en-US" dirty="0">
                    <a:solidFill>
                      <a:schemeClr val="tx1"/>
                    </a:solidFill>
                  </a:rPr>
                  <a:t>: used to upper bound movement.</a:t>
                </a: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CAE925C-5EE6-CA4A-83F8-0D311FAF4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3"/>
                <a:stretch>
                  <a:fillRect t="-13029" b="-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EF1008-DFAF-1842-904A-9556ED78EA54}"/>
              </a:ext>
            </a:extLst>
          </p:cNvPr>
          <p:cNvCxnSpPr/>
          <p:nvPr/>
        </p:nvCxnSpPr>
        <p:spPr>
          <a:xfrm>
            <a:off x="3607100" y="3081387"/>
            <a:ext cx="2468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348FDC-BDBD-3342-A9C5-160C2539E905}"/>
              </a:ext>
            </a:extLst>
          </p:cNvPr>
          <p:cNvCxnSpPr/>
          <p:nvPr/>
        </p:nvCxnSpPr>
        <p:spPr>
          <a:xfrm>
            <a:off x="5575396" y="3079283"/>
            <a:ext cx="246888" cy="0"/>
          </a:xfrm>
          <a:prstGeom prst="line">
            <a:avLst/>
          </a:prstGeom>
          <a:ln w="19050">
            <a:solidFill>
              <a:srgbClr val="C4AB2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4493C6-EADE-BF43-B689-340E55545D6E}"/>
              </a:ext>
            </a:extLst>
          </p:cNvPr>
          <p:cNvSpPr txBox="1"/>
          <p:nvPr/>
        </p:nvSpPr>
        <p:spPr>
          <a:xfrm>
            <a:off x="399265" y="4156622"/>
            <a:ext cx="161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Extreme Point (Vector)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A19A-C781-1842-8D18-80CB204CD1CD}"/>
              </a:ext>
            </a:extLst>
          </p:cNvPr>
          <p:cNvSpPr txBox="1"/>
          <p:nvPr/>
        </p:nvSpPr>
        <p:spPr>
          <a:xfrm>
            <a:off x="4754036" y="3916309"/>
            <a:ext cx="40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4AB2E"/>
                </a:solidFill>
              </a:rPr>
              <a:t>Support Function (Scalar)</a:t>
            </a:r>
          </a:p>
        </p:txBody>
      </p:sp>
    </p:spTree>
    <p:extLst>
      <p:ext uri="{BB962C8B-B14F-4D97-AF65-F5344CB8AC3E}">
        <p14:creationId xmlns:p14="http://schemas.microsoft.com/office/powerpoint/2010/main" val="385508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Primal Definition</a:t>
            </a:r>
          </a:p>
        </p:txBody>
      </p:sp>
      <p:sp>
        <p:nvSpPr>
          <p:cNvPr id="5" name="Trapezoid 4"/>
          <p:cNvSpPr/>
          <p:nvPr/>
        </p:nvSpPr>
        <p:spPr>
          <a:xfrm>
            <a:off x="5930928" y="3099391"/>
            <a:ext cx="3120655" cy="1642730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331906" y="2198318"/>
            <a:ext cx="12526" cy="90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29824" y="2824619"/>
            <a:ext cx="1014610" cy="27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626257" y="2870152"/>
            <a:ext cx="968679" cy="22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626257" y="2198317"/>
            <a:ext cx="12526" cy="90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30928" y="4742121"/>
            <a:ext cx="0" cy="90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47614" y="4742120"/>
            <a:ext cx="0" cy="90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864906">
            <a:off x="6264934" y="3091839"/>
            <a:ext cx="56804" cy="72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912350" y="4461421"/>
            <a:ext cx="1014610" cy="27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15350770" flipV="1">
            <a:off x="8643922" y="3103137"/>
            <a:ext cx="81577" cy="74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047614" y="4506955"/>
            <a:ext cx="968679" cy="22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16200000">
            <a:off x="5942723" y="4740223"/>
            <a:ext cx="61947" cy="77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047614" y="4736194"/>
            <a:ext cx="284276" cy="44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246525" y="4748047"/>
            <a:ext cx="727172" cy="61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3"/>
          </p:cNvCxnSpPr>
          <p:nvPr/>
        </p:nvCxnSpPr>
        <p:spPr>
          <a:xfrm flipH="1">
            <a:off x="5079304" y="4748048"/>
            <a:ext cx="894393" cy="365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0"/>
          </p:cNvCxnSpPr>
          <p:nvPr/>
        </p:nvCxnSpPr>
        <p:spPr>
          <a:xfrm flipH="1">
            <a:off x="5812077" y="4779021"/>
            <a:ext cx="122821" cy="763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055551" y="4736194"/>
            <a:ext cx="41412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055551" y="4736194"/>
            <a:ext cx="276339" cy="754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8455" y="2190528"/>
            <a:ext cx="173940" cy="924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9" idx="3"/>
          </p:cNvCxnSpPr>
          <p:nvPr/>
        </p:nvCxnSpPr>
        <p:spPr>
          <a:xfrm flipV="1">
            <a:off x="8674736" y="2724411"/>
            <a:ext cx="380815" cy="376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2" idx="0"/>
          </p:cNvCxnSpPr>
          <p:nvPr/>
        </p:nvCxnSpPr>
        <p:spPr>
          <a:xfrm flipH="1" flipV="1">
            <a:off x="5926960" y="2870152"/>
            <a:ext cx="375455" cy="222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112701" y="2530258"/>
            <a:ext cx="228882" cy="586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80061" y="2002522"/>
                <a:ext cx="4262495" cy="400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000"/>
                  </a:spcBef>
                  <a:buClr>
                    <a:srgbClr val="DF8300"/>
                  </a:buClr>
                  <a:buSzPct val="80000"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342900" lvl="0" indent="-342900">
                  <a:spcBef>
                    <a:spcPts val="1000"/>
                  </a:spcBef>
                  <a:buClr>
                    <a:srgbClr val="DF8300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chemeClr val="tx1"/>
                    </a:solidFill>
                  </a:rPr>
                  <a:t>in the normal cone of </a:t>
                </a:r>
                <a:r>
                  <a:rPr lang="en-US" dirty="0"/>
                  <a:t>some</a:t>
                </a:r>
                <a:r>
                  <a:rPr lang="en-US" dirty="0">
                    <a:solidFill>
                      <a:schemeClr val="tx1"/>
                    </a:solidFill>
                  </a:rPr>
                  <a:t> extreme point of K,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DF8300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uniformly random </a:t>
                </a:r>
                <a:r>
                  <a:rPr lang="en-US" dirty="0"/>
                  <a:t>defines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DF8300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therefore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DF8300"/>
                  </a:buClr>
                  <a:buSzPct val="80000"/>
                  <a:buFont typeface="Wingdings 3" charset="2"/>
                  <a:buChar char=""/>
                </a:pPr>
                <a:r>
                  <a:rPr lang="en-US" dirty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homogenous we could take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instead. Not in next talk!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61" y="2002522"/>
                <a:ext cx="4262495" cy="4000647"/>
              </a:xfrm>
              <a:prstGeom prst="rect">
                <a:avLst/>
              </a:prstGeom>
              <a:blipFill>
                <a:blip r:embed="rId2"/>
                <a:stretch>
                  <a:fillRect t="-12658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/>
          <p:cNvSpPr/>
          <p:nvPr/>
        </p:nvSpPr>
        <p:spPr>
          <a:xfrm>
            <a:off x="7399815" y="403756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72198" y="3668228"/>
                <a:ext cx="706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98" y="3668228"/>
                <a:ext cx="70646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>
            <a:cxnSpLocks/>
          </p:cNvCxnSpPr>
          <p:nvPr/>
        </p:nvCxnSpPr>
        <p:spPr>
          <a:xfrm>
            <a:off x="2335896" y="2192863"/>
            <a:ext cx="137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83FBDF-1985-684E-9F6D-94CE8B584628}"/>
                  </a:ext>
                </a:extLst>
              </p:cNvPr>
              <p:cNvSpPr txBox="1"/>
              <p:nvPr/>
            </p:nvSpPr>
            <p:spPr>
              <a:xfrm>
                <a:off x="8761435" y="2100991"/>
                <a:ext cx="38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83FBDF-1985-684E-9F6D-94CE8B58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35" y="2100991"/>
                <a:ext cx="3805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0CBD7D-F373-CC4E-A886-EC4BE5680206}"/>
                  </a:ext>
                </a:extLst>
              </p:cNvPr>
              <p:cNvSpPr txBox="1"/>
              <p:nvPr/>
            </p:nvSpPr>
            <p:spPr>
              <a:xfrm>
                <a:off x="7948307" y="3085373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0CBD7D-F373-CC4E-A886-EC4BE568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07" y="3085373"/>
                <a:ext cx="79919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1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Support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332940" cy="388077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pHide m:val="on"/>
                          <m:ctrlP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;            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⟩=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chemeClr val="tx1"/>
                    </a:solidFill>
                  </a:rPr>
                  <a:t>support function</a:t>
                </a:r>
                <a:r>
                  <a:rPr lang="en-US" dirty="0">
                    <a:solidFill>
                      <a:schemeClr val="tx1"/>
                    </a:solidFill>
                  </a:rPr>
                  <a:t> of K. Two properties: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1.   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Actually if and only if!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2. Hausdorff distance between </a:t>
                </a:r>
                <a:r>
                  <a:rPr lang="en-US" b="1" dirty="0">
                    <a:solidFill>
                      <a:schemeClr val="tx1"/>
                    </a:solidFill>
                  </a:rPr>
                  <a:t>convex</a:t>
                </a:r>
                <a:r>
                  <a:rPr lang="en-US" dirty="0">
                    <a:solidFill>
                      <a:schemeClr val="tx1"/>
                    </a:solidFill>
                  </a:rPr>
                  <a:t> sets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distance between support functions: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&gt;0: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332940" cy="3880773"/>
              </a:xfrm>
              <a:blipFill>
                <a:blip r:embed="rId3"/>
                <a:stretch>
                  <a:fillRect t="-27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370744" y="2443185"/>
            <a:ext cx="182880" cy="0"/>
          </a:xfrm>
          <a:prstGeom prst="line">
            <a:avLst/>
          </a:prstGeom>
          <a:ln w="19050">
            <a:solidFill>
              <a:srgbClr val="C4AB2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 Definitions Agree?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4227" y="1625066"/>
                <a:ext cx="10058400" cy="460291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supHide m:val="on"/>
                              <m:ctrlPr>
                                <a:rPr lang="en-US" sz="23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300" i="1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3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rgbClr val="C4AB2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C4AB2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C4AB2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300" i="1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3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3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3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300" dirty="0">
                  <a:solidFill>
                    <a:srgbClr val="C4AB2E"/>
                  </a:solidFill>
                </a:endParaRPr>
              </a:p>
              <a:p>
                <a:pPr marL="0" indent="0">
                  <a:buNone/>
                </a:pPr>
                <a:endParaRPr lang="en-US" sz="2300" dirty="0">
                  <a:solidFill>
                    <a:srgbClr val="C4AB2E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sz="2400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sz="2400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func>
                    </m:oMath>
                  </m:oMathPara>
                </a14:m>
                <a:endParaRPr lang="en-US" sz="2300" dirty="0">
                  <a:solidFill>
                    <a:srgbClr val="C4AB2E"/>
                  </a:solidFill>
                </a:endParaRPr>
              </a:p>
              <a:p>
                <a:r>
                  <a:rPr lang="en-US" sz="2400" dirty="0"/>
                  <a:t>K</a:t>
                </a:r>
                <a:r>
                  <a:rPr lang="en-US" sz="2300" dirty="0">
                    <a:solidFill>
                      <a:schemeClr val="tx1"/>
                    </a:solidFill>
                  </a:rPr>
                  <a:t>ey: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is the outward normal to the sphere at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300" dirty="0">
                    <a:solidFill>
                      <a:schemeClr val="tx1"/>
                    </a:solidFill>
                  </a:rPr>
                  <a:t>General </a:t>
                </a:r>
                <a:r>
                  <a:rPr lang="en-US" sz="2300" b="1" dirty="0">
                    <a:solidFill>
                      <a:schemeClr val="tx1"/>
                    </a:solidFill>
                  </a:rPr>
                  <a:t>Gauss-Green</a:t>
                </a:r>
                <a:r>
                  <a:rPr lang="en-US" sz="2300" dirty="0">
                    <a:solidFill>
                      <a:schemeClr val="tx1"/>
                    </a:solidFill>
                  </a:rPr>
                  <a:t> Theorem (variant of Divergence Theorem): </a:t>
                </a:r>
                <a:endParaRPr lang="en-US" sz="23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>
                            <a:rPr lang="en-US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        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300" b="0" dirty="0">
                  <a:solidFill>
                    <a:schemeClr val="tx1"/>
                  </a:solidFill>
                </a:endParaRPr>
              </a:p>
              <a:p>
                <a:r>
                  <a:rPr lang="en-US" sz="2300" dirty="0">
                    <a:solidFill>
                      <a:schemeClr val="tx1"/>
                    </a:solidFill>
                  </a:rPr>
                  <a:t>Factor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from change in total measure – the colored integrals are normalized.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27" y="1625066"/>
                <a:ext cx="10058400" cy="4602913"/>
              </a:xfrm>
              <a:blipFill>
                <a:blip r:embed="rId3"/>
                <a:stretch>
                  <a:fillRect l="-378" t="-24518" b="-26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577120" y="2314793"/>
            <a:ext cx="2468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89986" y="2314793"/>
            <a:ext cx="246888" cy="0"/>
          </a:xfrm>
          <a:prstGeom prst="line">
            <a:avLst/>
          </a:prstGeom>
          <a:ln w="19050">
            <a:solidFill>
              <a:srgbClr val="C4AB2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B463A7-8563-4347-B032-599F9BDE26BB}"/>
              </a:ext>
            </a:extLst>
          </p:cNvPr>
          <p:cNvCxnSpPr>
            <a:cxnSpLocks/>
          </p:cNvCxnSpPr>
          <p:nvPr/>
        </p:nvCxnSpPr>
        <p:spPr>
          <a:xfrm flipH="1">
            <a:off x="6568822" y="4679504"/>
            <a:ext cx="942974" cy="140567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478578-20BF-E740-9B3F-C8D44055B69B}"/>
                  </a:ext>
                </a:extLst>
              </p:cNvPr>
              <p:cNvSpPr txBox="1"/>
              <p:nvPr/>
            </p:nvSpPr>
            <p:spPr>
              <a:xfrm>
                <a:off x="7511796" y="4534654"/>
                <a:ext cx="3076575" cy="8904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Both sides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nary>
                      <m:naryPr>
                        <m:supHide m:val="on"/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478578-20BF-E740-9B3F-C8D44055B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96" y="4534654"/>
                <a:ext cx="3076575" cy="890437"/>
              </a:xfrm>
              <a:prstGeom prst="rect">
                <a:avLst/>
              </a:prstGeom>
              <a:blipFill>
                <a:blip r:embed="rId4"/>
                <a:stretch>
                  <a:fillRect l="-5738" t="-40845" b="-116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4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Warmup: Steiner is Hausdorff-Lipschitz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10058400" cy="43689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lassical Theorem: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 ||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Proof: With suboptimal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via the triangle inequality: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pHide m:val="on"/>
                          <m:ctrlP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To get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note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directions cannot correlate much in any direction: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ax</m:t>
                                      </m:r>
                                    </m:e>
                                    <m:li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〈"/>
                                              <m:endChr m:val="〉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∞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Now just 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≍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:r>
                  <a:rPr lang="en-US" b="1" dirty="0">
                    <a:solidFill>
                      <a:schemeClr val="tx1"/>
                    </a:solidFill>
                  </a:rPr>
                  <a:t>every</a:t>
                </a:r>
                <a:r>
                  <a:rPr lang="en-US" dirty="0">
                    <a:solidFill>
                      <a:schemeClr val="tx1"/>
                    </a:solidFill>
                  </a:rPr>
                  <a:t> unit vector u.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10058400" cy="4368996"/>
              </a:xfrm>
              <a:blipFill>
                <a:blip r:embed="rId3"/>
                <a:stretch>
                  <a:fillRect l="-378" t="-580" b="-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>
            <a:cxnSpLocks/>
          </p:cNvCxnSpPr>
          <p:nvPr/>
        </p:nvCxnSpPr>
        <p:spPr>
          <a:xfrm>
            <a:off x="4536657" y="3636295"/>
            <a:ext cx="214312" cy="0"/>
          </a:xfrm>
          <a:prstGeom prst="line">
            <a:avLst/>
          </a:prstGeom>
          <a:ln w="19050">
            <a:solidFill>
              <a:srgbClr val="C4AB2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24394" y="4704836"/>
            <a:ext cx="246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8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Chasing with Steiner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722" y="1813649"/>
                <a:ext cx="10058400" cy="43370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 unit ball, request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Claim: total movement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Nested condition is equivalent to support function decreasing: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Triangle inequality now says: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st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C4AB2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pHide m:val="on"/>
                          <m:ctrlP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4AB2E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4AB2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C4AB2E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C4AB2E"/>
                  </a:solidFill>
                </a:endParaRPr>
              </a:p>
              <a:p>
                <a:r>
                  <a:rPr lang="en-US" dirty="0"/>
                  <a:t>Summing over t for total movement, RHS telescopes! Hence upper bound of d.</a:t>
                </a:r>
              </a:p>
              <a:p>
                <a:r>
                  <a:rPr lang="en-US" dirty="0"/>
                  <a:t>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e>
                    </m:d>
                  </m:oMath>
                </a14:m>
                <a:r>
                  <a:rPr lang="en-US" b="0" dirty="0"/>
                  <a:t>: only very small sets of the sphere can correlate much.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722" y="1813649"/>
                <a:ext cx="10058400" cy="4337099"/>
              </a:xfrm>
              <a:blipFill>
                <a:blip r:embed="rId2"/>
                <a:stretch>
                  <a:fillRect l="-126" t="-585" b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5387675" y="4323203"/>
            <a:ext cx="246888" cy="0"/>
          </a:xfrm>
          <a:prstGeom prst="line">
            <a:avLst/>
          </a:prstGeom>
          <a:ln w="19050">
            <a:solidFill>
              <a:srgbClr val="C4AB2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3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Memoryless Algorithm in Euclidean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7048" y="2407208"/>
                <a:ext cx="10630894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b="1" dirty="0">
                    <a:solidFill>
                      <a:schemeClr val="tx1"/>
                    </a:solidFill>
                  </a:rPr>
                  <a:t>selector</a:t>
                </a:r>
                <a:r>
                  <a:rPr lang="en-US" dirty="0">
                    <a:solidFill>
                      <a:schemeClr val="tx1"/>
                    </a:solidFill>
                  </a:rPr>
                  <a:t> is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defined on some family of sets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satisfying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Classical Problem: find a Lipschitz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convex selector</a:t>
                </a:r>
                <a:r>
                  <a:rPr lang="en-US" dirty="0">
                    <a:solidFill>
                      <a:schemeClr val="tx1"/>
                    </a:solidFill>
                  </a:rPr>
                  <a:t> defined for every convex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Offline analog of chasing convex bodies, and was studied previously.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Need a metric on sets: use Hausdorff metric. Recall this makes Steiner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Lipschitz.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Theorem [PY 89]: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Steiner point attains the </a:t>
                </a:r>
                <a:r>
                  <a:rPr lang="en-US" b="1" dirty="0">
                    <a:solidFill>
                      <a:schemeClr val="tx1"/>
                    </a:solidFill>
                  </a:rPr>
                  <a:t>exact optimal</a:t>
                </a:r>
                <a:r>
                  <a:rPr lang="en-US" dirty="0">
                    <a:solidFill>
                      <a:schemeClr val="tx1"/>
                    </a:solidFill>
                  </a:rPr>
                  <a:t> Lipschitz constant.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048" y="2407208"/>
                <a:ext cx="10630894" cy="4023360"/>
              </a:xfrm>
              <a:blipFill>
                <a:blip r:embed="rId3"/>
                <a:stretch>
                  <a:fillRect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2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Memoryless Algorithm in Euclidean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6492" y="1919705"/>
                <a:ext cx="8596668" cy="45129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Euclidean space, the Steiner point is highly </a:t>
                </a:r>
                <a:r>
                  <a:rPr lang="en-US" b="1" dirty="0"/>
                  <a:t>symmetric</a:t>
                </a:r>
                <a:r>
                  <a:rPr lang="en-US" dirty="0"/>
                  <a:t>: commutes with isometry and </a:t>
                </a:r>
                <a:r>
                  <a:rPr lang="en-US" i="1" dirty="0"/>
                  <a:t>Minkowski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follows from either definition.</a:t>
                </a:r>
              </a:p>
              <a:p>
                <a:r>
                  <a:rPr lang="en-US" dirty="0"/>
                  <a:t>Given arbitrary convex selector S, we can symmetrize S to have the above properties.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 uniformly random rotation.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𝑔h</m:t>
                    </m:r>
                  </m:oMath>
                </a14:m>
                <a:r>
                  <a:rPr lang="en-US" dirty="0"/>
                  <a:t> is also uniformly random for fixed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hence: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𝑔h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Similar procedure makes it commute with all isometries and Minkowski sum.</a:t>
                </a:r>
              </a:p>
              <a:p>
                <a:pPr lvl="1"/>
                <a:r>
                  <a:rPr lang="en-US" dirty="0"/>
                  <a:t>Average over huge non-compact groups. Measure theory not enough.</a:t>
                </a:r>
              </a:p>
              <a:p>
                <a:pPr lvl="1"/>
                <a:r>
                  <a:rPr lang="en-US" b="1" dirty="0"/>
                  <a:t>Invariant mean</a:t>
                </a:r>
                <a:r>
                  <a:rPr lang="en-US" dirty="0"/>
                  <a:t>: average any bounded measurable function under suitable conditions.</a:t>
                </a:r>
              </a:p>
              <a:p>
                <a:pPr lvl="1"/>
                <a:r>
                  <a:rPr lang="en-US" dirty="0"/>
                  <a:t>Requires choice, so non-constructive. But we are proving a lower bound.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492" y="1919705"/>
                <a:ext cx="8596668" cy="4512927"/>
              </a:xfrm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4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558" y="376076"/>
            <a:ext cx="10515600" cy="1325563"/>
          </a:xfrm>
        </p:spPr>
        <p:txBody>
          <a:bodyPr/>
          <a:lstStyle/>
          <a:p>
            <a:r>
              <a:rPr lang="en-US" dirty="0"/>
              <a:t>The Chasing Convex Bodies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297" y="1701639"/>
                <a:ext cx="10058400" cy="453874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receive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convex sets.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After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(ALG) move online (in real time) to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want to minimize our movement,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origin: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𝐴𝐿𝐺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compare to a benchmark, </a:t>
                </a:r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, the offline optimum who can see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advance. 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Aim: minimize </a:t>
                </a:r>
                <a:r>
                  <a:rPr lang="en-US" b="1" dirty="0">
                    <a:solidFill>
                      <a:schemeClr val="tx1"/>
                    </a:solidFill>
                  </a:rPr>
                  <a:t>competitive ratio</a:t>
                </a:r>
                <a:r>
                  <a:rPr lang="en-US" dirty="0">
                    <a:solidFill>
                      <a:schemeClr val="tx1"/>
                    </a:solidFill>
                  </a:rPr>
                  <a:t>. Want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𝐴𝐿𝐺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small as possible.</a:t>
                </a:r>
              </a:p>
              <a:p>
                <a:r>
                  <a:rPr lang="en-US" dirty="0"/>
                  <a:t>Randomization </a:t>
                </a:r>
                <a:r>
                  <a:rPr lang="en-US" b="1" dirty="0"/>
                  <a:t>does not help</a:t>
                </a:r>
                <a:r>
                  <a:rPr lang="en-US" dirty="0"/>
                  <a:t> for CBC algorithms. </a:t>
                </a:r>
              </a:p>
              <a:p>
                <a:pPr lvl="1"/>
                <a:r>
                  <a:rPr lang="en-US" sz="1800" dirty="0"/>
                  <a:t>Averaging some random paths gives a better, deterministic path.</a:t>
                </a:r>
              </a:p>
              <a:p>
                <a:pPr lvl="1"/>
                <a:r>
                  <a:rPr lang="en-US" sz="1800" dirty="0"/>
                  <a:t>Means adaptive/oblivious adversaries are equivalent.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297" y="1701639"/>
                <a:ext cx="10058400" cy="4538740"/>
              </a:xfrm>
              <a:blipFill>
                <a:blip r:embed="rId2"/>
                <a:stretch>
                  <a:fillRect l="-126" t="-279" b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435260" y="2699439"/>
            <a:ext cx="1903254" cy="1271570"/>
            <a:chOff x="8302927" y="2272146"/>
            <a:chExt cx="1903254" cy="1271570"/>
          </a:xfrm>
        </p:grpSpPr>
        <p:grpSp>
          <p:nvGrpSpPr>
            <p:cNvPr id="8" name="Group 7"/>
            <p:cNvGrpSpPr/>
            <p:nvPr/>
          </p:nvGrpSpPr>
          <p:grpSpPr>
            <a:xfrm>
              <a:off x="9060872" y="2272146"/>
              <a:ext cx="1145309" cy="1271570"/>
              <a:chOff x="9060872" y="2272146"/>
              <a:chExt cx="1145309" cy="1271570"/>
            </a:xfrm>
          </p:grpSpPr>
          <p:sp>
            <p:nvSpPr>
              <p:cNvPr id="4" name="Trapezoid 3"/>
              <p:cNvSpPr/>
              <p:nvPr/>
            </p:nvSpPr>
            <p:spPr>
              <a:xfrm>
                <a:off x="9060872" y="2272146"/>
                <a:ext cx="1145309" cy="127157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633526" y="2907931"/>
                <a:ext cx="147782" cy="1570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399134" y="2272146"/>
                    <a:ext cx="468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9134" y="2272146"/>
                    <a:ext cx="4687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40528" y="2986440"/>
                    <a:ext cx="4465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0528" y="2986440"/>
                    <a:ext cx="44653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Oval 8"/>
            <p:cNvSpPr/>
            <p:nvPr/>
          </p:nvSpPr>
          <p:spPr>
            <a:xfrm>
              <a:off x="8488217" y="2907931"/>
              <a:ext cx="147782" cy="15701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endCxn id="7" idx="0"/>
            </p:cNvCxnSpPr>
            <p:nvPr/>
          </p:nvCxnSpPr>
          <p:spPr>
            <a:xfrm>
              <a:off x="8700654" y="2986440"/>
              <a:ext cx="863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302927" y="3040663"/>
                  <a:ext cx="666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927" y="3040663"/>
                  <a:ext cx="6661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319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Memoryless Algorithm in Euclidean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259" y="1930400"/>
                <a:ext cx="9490510" cy="44836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Theorem [Schneider 71]: the only continuous convex selector commuting with isometry and Minkowski sum is the Steiner point. </a:t>
                </a:r>
              </a:p>
              <a:p>
                <a:pPr lvl="1"/>
                <a:r>
                  <a:rPr lang="en-US" dirty="0"/>
                  <a:t>Hence when we symmetrize any Lipschitz convex selector, we obtain Steiner point.</a:t>
                </a:r>
              </a:p>
              <a:p>
                <a:r>
                  <a:rPr lang="en-US" dirty="0"/>
                  <a:t>Symmetrization decreases the Lipschitz constant and results in Steiner point. Therefore Steiner point has the exact minimum Lipschitz constant among all convex selectors!</a:t>
                </a:r>
              </a:p>
              <a:p>
                <a:endParaRPr lang="en-US" dirty="0"/>
              </a:p>
              <a:p>
                <a:r>
                  <a:rPr lang="en-US" dirty="0"/>
                  <a:t>Same argument shows Steiner point achieves the exact optimal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with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for any sequence of nested convex bodies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RHS is cost(OPT) for chasing nested bodies from a worst-case starting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roughly the competitive ratio.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259" y="1930400"/>
                <a:ext cx="9490510" cy="4483629"/>
              </a:xfrm>
              <a:blipFill>
                <a:blip r:embed="rId2"/>
                <a:stretch>
                  <a:fillRect l="-134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515" y="1999916"/>
                <a:ext cx="11094721" cy="402336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Log-concave weighted centroid is nearly optimal in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Steiner point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competitive for nested CBC in Euclidean space.</a:t>
                </a:r>
              </a:p>
              <a:p>
                <a:pPr lvl="1"/>
                <a:r>
                  <a:rPr lang="en-US" dirty="0"/>
                  <a:t>Exact optimum for memoryless algorithms.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Next talk: Steiner point and work function combine to chase general convex bodies!</a:t>
                </a:r>
              </a:p>
              <a:p>
                <a:r>
                  <a:rPr lang="en-US" dirty="0"/>
                  <a:t>Questions?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515" y="1999916"/>
                <a:ext cx="11094721" cy="4023360"/>
              </a:xfrm>
              <a:blipFill>
                <a:blip r:embed="rId2"/>
                <a:stretch>
                  <a:fillRect l="-114" t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E6E99856-0165-C848-A44D-BA234D8AF127}"/>
              </a:ext>
            </a:extLst>
          </p:cNvPr>
          <p:cNvSpPr/>
          <p:nvPr/>
        </p:nvSpPr>
        <p:spPr>
          <a:xfrm>
            <a:off x="3247032" y="5053263"/>
            <a:ext cx="3346273" cy="1458859"/>
          </a:xfrm>
          <a:prstGeom prst="snip2SameRect">
            <a:avLst/>
          </a:prstGeom>
          <a:noFill/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4D3CA3-D6DF-6440-BECD-45F3A221D4E5}"/>
              </a:ext>
            </a:extLst>
          </p:cNvPr>
          <p:cNvSpPr/>
          <p:nvPr/>
        </p:nvSpPr>
        <p:spPr>
          <a:xfrm>
            <a:off x="1379064" y="5634910"/>
            <a:ext cx="147782" cy="1570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F9F94F-9149-224E-84E9-B19CD716FC5B}"/>
              </a:ext>
            </a:extLst>
          </p:cNvPr>
          <p:cNvSpPr/>
          <p:nvPr/>
        </p:nvSpPr>
        <p:spPr>
          <a:xfrm>
            <a:off x="3173141" y="5625674"/>
            <a:ext cx="147782" cy="1570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117B91-4149-B34D-B63A-EAC4323BB200}"/>
              </a:ext>
            </a:extLst>
          </p:cNvPr>
          <p:cNvCxnSpPr>
            <a:cxnSpLocks/>
          </p:cNvCxnSpPr>
          <p:nvPr/>
        </p:nvCxnSpPr>
        <p:spPr>
          <a:xfrm flipV="1">
            <a:off x="1676851" y="5704183"/>
            <a:ext cx="1311563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63C9B9-3BA6-FD41-ADD6-B019E4C42646}"/>
              </a:ext>
            </a:extLst>
          </p:cNvPr>
          <p:cNvSpPr txBox="1"/>
          <p:nvPr/>
        </p:nvSpPr>
        <p:spPr>
          <a:xfrm>
            <a:off x="3353865" y="5376429"/>
            <a:ext cx="3516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6243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4" y="1270000"/>
            <a:ext cx="9438107" cy="2880471"/>
          </a:xfrm>
        </p:spPr>
        <p:txBody>
          <a:bodyPr numCol="2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[ABNPSS 16] </a:t>
            </a:r>
            <a:r>
              <a:rPr lang="en-US" sz="1400" dirty="0" err="1"/>
              <a:t>Antonios</a:t>
            </a:r>
            <a:r>
              <a:rPr lang="en-US" sz="1400" dirty="0"/>
              <a:t> Antoniadis, Neal </a:t>
            </a:r>
            <a:r>
              <a:rPr lang="en-US" sz="1400" dirty="0" err="1"/>
              <a:t>Barcelo</a:t>
            </a:r>
            <a:r>
              <a:rPr lang="en-US" sz="1400" dirty="0"/>
              <a:t>, Michael </a:t>
            </a:r>
            <a:r>
              <a:rPr lang="en-US" sz="1400" dirty="0" err="1"/>
              <a:t>Hugent</a:t>
            </a:r>
            <a:r>
              <a:rPr lang="en-US" sz="1400" dirty="0"/>
              <a:t>, Kirk </a:t>
            </a:r>
            <a:r>
              <a:rPr lang="en-US" sz="1400" dirty="0" err="1"/>
              <a:t>Pruhs</a:t>
            </a:r>
            <a:r>
              <a:rPr lang="en-US" sz="1400" dirty="0"/>
              <a:t>, Kevin </a:t>
            </a:r>
            <a:r>
              <a:rPr lang="en-US" sz="1400" dirty="0" err="1"/>
              <a:t>Schewior</a:t>
            </a:r>
            <a:r>
              <a:rPr lang="en-US" sz="1400" dirty="0"/>
              <a:t>, Michele </a:t>
            </a:r>
            <a:r>
              <a:rPr lang="en-US" sz="1400" dirty="0" err="1"/>
              <a:t>Scquizzato</a:t>
            </a:r>
            <a:r>
              <a:rPr lang="en-US" sz="1400" dirty="0"/>
              <a:t>. Chasing convex bodies and functions.  LATIN 2016.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[ABCGL 19] C.J. Argue, Sébastien Bubeck, Michael B. Cohen, </a:t>
            </a:r>
            <a:r>
              <a:rPr lang="en-US" sz="1400" dirty="0" err="1"/>
              <a:t>Anupam</a:t>
            </a:r>
            <a:r>
              <a:rPr lang="en-US" sz="1400" dirty="0"/>
              <a:t> Gupta, and Yin Tat Lee. A nearly-linear bound for chasing nested convex bodies. SODA 2019.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[AGGT 19] C.J. Argue, </a:t>
            </a:r>
            <a:r>
              <a:rPr lang="en-US" sz="1400" dirty="0" err="1"/>
              <a:t>Anupam</a:t>
            </a:r>
            <a:r>
              <a:rPr lang="en-US" sz="1400" dirty="0"/>
              <a:t> Gupta, Guru </a:t>
            </a:r>
            <a:r>
              <a:rPr lang="en-US" sz="1400" dirty="0" err="1"/>
              <a:t>Guruganesh</a:t>
            </a:r>
            <a:r>
              <a:rPr lang="en-US" sz="1400" dirty="0"/>
              <a:t>, </a:t>
            </a:r>
            <a:r>
              <a:rPr lang="en-US" sz="1400" dirty="0" err="1"/>
              <a:t>Ziye</a:t>
            </a:r>
            <a:r>
              <a:rPr lang="en-US" sz="1400" dirty="0"/>
              <a:t> Tang. Chasing convex bodies with linear competitive ratio. SODA 2020.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[CGW 18] </a:t>
            </a:r>
            <a:r>
              <a:rPr lang="en-US" sz="1400" dirty="0" err="1"/>
              <a:t>Niangjun</a:t>
            </a:r>
            <a:r>
              <a:rPr lang="en-US" sz="1400" dirty="0"/>
              <a:t> Chen, </a:t>
            </a:r>
            <a:r>
              <a:rPr lang="en-US" sz="1400" dirty="0" err="1"/>
              <a:t>Gautam</a:t>
            </a:r>
            <a:r>
              <a:rPr lang="en-US" sz="1400" dirty="0"/>
              <a:t> </a:t>
            </a:r>
            <a:r>
              <a:rPr lang="en-US" sz="1400" dirty="0" err="1"/>
              <a:t>Goel</a:t>
            </a:r>
            <a:r>
              <a:rPr lang="en-US" sz="1400" dirty="0"/>
              <a:t>, Adam Wierman. Smoothed Online Convex Optimization in High Dimensions  via Online Balanced Descent. 2018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[BBEKU 18] Nikhil Bansal, Martin Bohm, Marek Elias, </a:t>
            </a:r>
            <a:r>
              <a:rPr lang="en-US" sz="1400" dirty="0" err="1"/>
              <a:t>Grigorios</a:t>
            </a:r>
            <a:r>
              <a:rPr lang="en-US" sz="1400" dirty="0"/>
              <a:t> </a:t>
            </a:r>
            <a:r>
              <a:rPr lang="en-US" sz="1400" dirty="0" err="1"/>
              <a:t>Koumoutsos</a:t>
            </a:r>
            <a:r>
              <a:rPr lang="en-US" sz="1400" dirty="0"/>
              <a:t>, </a:t>
            </a:r>
            <a:r>
              <a:rPr lang="en-US" sz="1400" dirty="0" err="1"/>
              <a:t>Seeun</a:t>
            </a:r>
            <a:r>
              <a:rPr lang="en-US" sz="1400" dirty="0"/>
              <a:t> William </a:t>
            </a:r>
            <a:r>
              <a:rPr lang="en-US" sz="1400" dirty="0" err="1"/>
              <a:t>Umboh</a:t>
            </a:r>
            <a:r>
              <a:rPr lang="en-US" sz="1400" dirty="0"/>
              <a:t>. Nested convex bodies are </a:t>
            </a:r>
            <a:r>
              <a:rPr lang="en-US" sz="1400" dirty="0" err="1"/>
              <a:t>chaseable</a:t>
            </a:r>
            <a:r>
              <a:rPr lang="en-US" sz="1400" dirty="0"/>
              <a:t>. SODA 2018.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[BKLLS 20] Sébastien Bubeck, Bo’az Klartag, Yin Tat Lee, Yuanzhi Li, Mark Sellke. Chasing nested convex bodies nearly optimally. SODA 2020.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[BLLS 19] Sébastien Bubeck, Yin Tat Lee, Yuanzhi Li, Mark Sellke.  Competitively chasing convex bodies. STOC 2019.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[FL 93] Joel Friedman, Nat </a:t>
            </a:r>
            <a:r>
              <a:rPr lang="en-US" sz="1400" dirty="0" err="1"/>
              <a:t>Linial</a:t>
            </a:r>
            <a:r>
              <a:rPr lang="en-US" sz="1400" dirty="0"/>
              <a:t>. On convex body chasing. Discrete &amp; Computational Geometry 1993.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[GW 19] </a:t>
            </a:r>
            <a:r>
              <a:rPr lang="en-US" sz="1400" dirty="0" err="1"/>
              <a:t>Gautam</a:t>
            </a:r>
            <a:r>
              <a:rPr lang="en-US" sz="1400" dirty="0"/>
              <a:t> </a:t>
            </a:r>
            <a:r>
              <a:rPr lang="en-US" sz="1400" dirty="0" err="1"/>
              <a:t>Goel</a:t>
            </a:r>
            <a:r>
              <a:rPr lang="en-US" sz="1400" dirty="0"/>
              <a:t>, Adam Wierman. An online algorithm for smoothed regression and LQG control. PMLR 2019.</a:t>
            </a:r>
          </a:p>
          <a:p>
            <a:pPr marL="0" indent="0" fontAlgn="base">
              <a:buNone/>
            </a:pPr>
            <a:r>
              <a:rPr lang="en-US" sz="1400" dirty="0">
                <a:solidFill>
                  <a:schemeClr val="tx1"/>
                </a:solidFill>
              </a:rPr>
              <a:t>[PY 89] Krzysztof </a:t>
            </a:r>
            <a:r>
              <a:rPr lang="en-US" sz="1400" dirty="0" err="1">
                <a:solidFill>
                  <a:schemeClr val="tx1"/>
                </a:solidFill>
              </a:rPr>
              <a:t>Przesławski</a:t>
            </a:r>
            <a:r>
              <a:rPr lang="en-US" sz="1400" dirty="0">
                <a:solidFill>
                  <a:schemeClr val="tx1"/>
                </a:solidFill>
              </a:rPr>
              <a:t> and David Yost. Continuity properties of selectors and Michael's theorem. Michigan Mathematics Journal 1989.</a:t>
            </a:r>
          </a:p>
          <a:p>
            <a:pPr marL="0" indent="0" fontAlgn="base">
              <a:buNone/>
            </a:pPr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Sch</a:t>
            </a:r>
            <a:r>
              <a:rPr lang="en-US" sz="1400" dirty="0">
                <a:solidFill>
                  <a:schemeClr val="tx1"/>
                </a:solidFill>
              </a:rPr>
              <a:t> 71] Rolf Schneider. On Steiner points of convex bodies. Israel J Math 1971.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[S 20] Mark Sellke. Chasing convex bodies optimally. SODA 2020.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[</a:t>
            </a:r>
            <a:r>
              <a:rPr lang="en-US" sz="1400" dirty="0" err="1"/>
              <a:t>Ste</a:t>
            </a:r>
            <a:r>
              <a:rPr lang="en-US" sz="1400" dirty="0"/>
              <a:t> 1840] </a:t>
            </a:r>
            <a:r>
              <a:rPr lang="en-US" sz="1400" dirty="0" err="1"/>
              <a:t>Jakob</a:t>
            </a:r>
            <a:r>
              <a:rPr lang="en-US" sz="1400" dirty="0"/>
              <a:t> Steiner. </a:t>
            </a:r>
            <a:r>
              <a:rPr lang="de-DE" sz="1400" dirty="0"/>
              <a:t>Von dem krümmungs-schwerpuncte ebener </a:t>
            </a:r>
            <a:r>
              <a:rPr lang="de-DE" sz="1400" dirty="0" err="1"/>
              <a:t>curven</a:t>
            </a:r>
            <a:r>
              <a:rPr lang="de-DE" sz="1400" dirty="0"/>
              <a:t>. </a:t>
            </a:r>
            <a:r>
              <a:rPr lang="en-US" sz="1400" dirty="0"/>
              <a:t>Journal f</a:t>
            </a:r>
            <a:r>
              <a:rPr lang="de-DE" sz="1400" dirty="0" err="1"/>
              <a:t>ü</a:t>
            </a:r>
            <a:r>
              <a:rPr lang="en-US" sz="1400" dirty="0"/>
              <a:t>r die </a:t>
            </a:r>
            <a:r>
              <a:rPr lang="en-US" sz="1400" dirty="0" err="1"/>
              <a:t>reine</a:t>
            </a:r>
            <a:r>
              <a:rPr lang="en-US" sz="1400" dirty="0"/>
              <a:t> und </a:t>
            </a:r>
            <a:r>
              <a:rPr lang="en-US" sz="1400" dirty="0" err="1"/>
              <a:t>angewandte</a:t>
            </a:r>
            <a:r>
              <a:rPr lang="en-US" sz="1400" dirty="0"/>
              <a:t> </a:t>
            </a:r>
            <a:r>
              <a:rPr lang="en-US" sz="1400" dirty="0" err="1"/>
              <a:t>Mathematik</a:t>
            </a:r>
            <a:r>
              <a:rPr lang="en-US" sz="1400" dirty="0"/>
              <a:t>, 21:33–63, 1840.</a:t>
            </a:r>
          </a:p>
        </p:txBody>
      </p:sp>
    </p:spTree>
    <p:extLst>
      <p:ext uri="{BB962C8B-B14F-4D97-AF65-F5344CB8AC3E}">
        <p14:creationId xmlns:p14="http://schemas.microsoft.com/office/powerpoint/2010/main" val="39613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4743"/>
          <a:stretch/>
        </p:blipFill>
        <p:spPr>
          <a:xfrm>
            <a:off x="1828800" y="1828800"/>
            <a:ext cx="9011943" cy="3735010"/>
          </a:xfrm>
        </p:spPr>
      </p:pic>
    </p:spTree>
    <p:extLst>
      <p:ext uri="{BB962C8B-B14F-4D97-AF65-F5344CB8AC3E}">
        <p14:creationId xmlns:p14="http://schemas.microsoft.com/office/powerpoint/2010/main" val="11499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0898"/>
          <a:stretch/>
        </p:blipFill>
        <p:spPr>
          <a:xfrm>
            <a:off x="1828800" y="1828800"/>
            <a:ext cx="8994965" cy="3987034"/>
          </a:xfrm>
        </p:spPr>
      </p:pic>
    </p:spTree>
    <p:extLst>
      <p:ext uri="{BB962C8B-B14F-4D97-AF65-F5344CB8AC3E}">
        <p14:creationId xmlns:p14="http://schemas.microsoft.com/office/powerpoint/2010/main" val="233462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0898"/>
          <a:stretch/>
        </p:blipFill>
        <p:spPr>
          <a:xfrm>
            <a:off x="1828800" y="1828800"/>
            <a:ext cx="8975350" cy="3978340"/>
          </a:xfrm>
        </p:spPr>
      </p:pic>
    </p:spTree>
    <p:extLst>
      <p:ext uri="{BB962C8B-B14F-4D97-AF65-F5344CB8AC3E}">
        <p14:creationId xmlns:p14="http://schemas.microsoft.com/office/powerpoint/2010/main" val="200639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7F3D-7329-C945-B153-C9CB360E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1E56C-2F22-3C48-8291-D27B8EC09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784" y="1607195"/>
                <a:ext cx="10244488" cy="4023360"/>
              </a:xfrm>
            </p:spPr>
            <p:txBody>
              <a:bodyPr>
                <a:noAutofit/>
              </a:bodyPr>
              <a:lstStyle/>
              <a:p>
                <a:endParaRPr lang="en-US" dirty="0"/>
              </a:p>
              <a:p>
                <a:r>
                  <a:rPr lang="en-US" sz="1400" dirty="0"/>
                  <a:t>[Friedman-</a:t>
                </a:r>
                <a:r>
                  <a:rPr lang="en-US" sz="1400" dirty="0" err="1"/>
                  <a:t>Linial</a:t>
                </a:r>
                <a:r>
                  <a:rPr lang="en-US" sz="1400" dirty="0"/>
                  <a:t> 93] </a:t>
                </a:r>
                <a:r>
                  <a:rPr lang="en-US" dirty="0"/>
                  <a:t>introduced CBC as a convex metrical task system.</a:t>
                </a:r>
              </a:p>
              <a:p>
                <a:pPr lvl="1"/>
                <a:r>
                  <a:rPr lang="en-US" dirty="0"/>
                  <a:t>Competitive algorithm in 2 dimensions.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lower bound for Euclidean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/>
                  <a:t> . Both based on hypercube.</a:t>
                </a:r>
              </a:p>
              <a:p>
                <a:r>
                  <a:rPr lang="en-US" dirty="0"/>
                  <a:t>Equivalent to chasing convex</a:t>
                </a:r>
                <a:r>
                  <a:rPr lang="en-US" b="1" dirty="0"/>
                  <a:t> functions</a:t>
                </a:r>
                <a:r>
                  <a:rPr lang="en-US" dirty="0"/>
                  <a:t> - competitive analysis for online convex optimization.</a:t>
                </a:r>
              </a:p>
              <a:p>
                <a:pPr lvl="1"/>
                <a:r>
                  <a:rPr lang="en-US" dirty="0"/>
                  <a:t>In control literature, called </a:t>
                </a:r>
                <a:r>
                  <a:rPr lang="en-US" i="1" dirty="0"/>
                  <a:t>smoothed online convex optimization.</a:t>
                </a:r>
              </a:p>
              <a:p>
                <a:r>
                  <a:rPr lang="en-US" sz="1400" dirty="0"/>
                  <a:t>[Bubeck-Li-Lee-</a:t>
                </a:r>
                <a:r>
                  <a:rPr lang="en-US" sz="1400" b="1" dirty="0"/>
                  <a:t>S </a:t>
                </a:r>
                <a:r>
                  <a:rPr lang="en-US" sz="1400" dirty="0"/>
                  <a:t>19]: </a:t>
                </a:r>
                <a:r>
                  <a:rPr lang="en-US" dirty="0"/>
                  <a:t>first competitive algorithm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competitive ratio.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endParaRPr lang="en-US" sz="22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  <a:p>
                <a:pPr marL="201168" lvl="1" indent="0">
                  <a:buNone/>
                </a:pPr>
                <a:endParaRPr lang="en-US" sz="200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1E56C-2F22-3C48-8291-D27B8EC09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784" y="1607195"/>
                <a:ext cx="10244488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3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Chasing </a:t>
            </a:r>
            <a:r>
              <a:rPr lang="en-US" b="1" dirty="0"/>
              <a:t>Nested</a:t>
            </a:r>
            <a:r>
              <a:rPr lang="en-US" dirty="0"/>
              <a:t> Convex Bodies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347" y="1487925"/>
                <a:ext cx="10661333" cy="5370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Restriction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⊇.. 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Fruitful avenue to understanding the original problem. Related to online LPs.</a:t>
                </a:r>
              </a:p>
              <a:p>
                <a:r>
                  <a:rPr lang="en-US" dirty="0"/>
                  <a:t>Nested condition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1400" dirty="0"/>
                  <a:t>[Bansal-Bohn-Elias-</a:t>
                </a:r>
                <a:r>
                  <a:rPr lang="en-US" sz="1400" dirty="0" err="1"/>
                  <a:t>Koumoutsos</a:t>
                </a:r>
                <a:r>
                  <a:rPr lang="en-US" sz="1400" dirty="0"/>
                  <a:t>-</a:t>
                </a:r>
                <a:r>
                  <a:rPr lang="en-US" sz="1400" dirty="0" err="1"/>
                  <a:t>Umboh</a:t>
                </a:r>
                <a:r>
                  <a:rPr lang="en-US" sz="1400" dirty="0"/>
                  <a:t> 17, Angel-Bubeck-</a:t>
                </a:r>
                <a:r>
                  <a:rPr lang="en-US" sz="1400" dirty="0" err="1"/>
                  <a:t>Nazarov</a:t>
                </a:r>
                <a:r>
                  <a:rPr lang="en-US" sz="1400" dirty="0"/>
                  <a:t>]: </a:t>
                </a:r>
                <a:r>
                  <a:rPr lang="en-US" dirty="0"/>
                  <a:t>Greedy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-competitive. </a:t>
                </a:r>
              </a:p>
              <a:p>
                <a:pPr lvl="1"/>
                <a:r>
                  <a:rPr lang="en-US" dirty="0"/>
                  <a:t>Equivalent to the longest gradient descent path inside the unit ball. </a:t>
                </a:r>
              </a:p>
              <a:p>
                <a:r>
                  <a:rPr lang="en-US" sz="1400" dirty="0"/>
                  <a:t>[Argue-Bubeck-Cohen-Gupta-Lee 19]: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based on recursive centroid.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347" y="1487925"/>
                <a:ext cx="10661333" cy="5370075"/>
              </a:xfrm>
              <a:blipFill>
                <a:blip r:embed="rId2"/>
                <a:stretch>
                  <a:fillRect l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D3D4416-ABAF-284A-A55B-8FDCC0E6531D}"/>
              </a:ext>
            </a:extLst>
          </p:cNvPr>
          <p:cNvGrpSpPr/>
          <p:nvPr/>
        </p:nvGrpSpPr>
        <p:grpSpPr>
          <a:xfrm>
            <a:off x="4936308" y="1930400"/>
            <a:ext cx="3519022" cy="1384481"/>
            <a:chOff x="1839042" y="3399058"/>
            <a:chExt cx="3673884" cy="1350306"/>
          </a:xfrm>
        </p:grpSpPr>
        <p:sp>
          <p:nvSpPr>
            <p:cNvPr id="4" name="Trapezoid 3"/>
            <p:cNvSpPr/>
            <p:nvPr/>
          </p:nvSpPr>
          <p:spPr>
            <a:xfrm>
              <a:off x="1930482" y="3399058"/>
              <a:ext cx="3582444" cy="12588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362630" y="3486740"/>
              <a:ext cx="2793304" cy="10897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39042" y="4566484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18789" y="405063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21018302">
              <a:off x="3160035" y="3836633"/>
              <a:ext cx="1658538" cy="1644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65679" y="3853777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005638" y="4233512"/>
              <a:ext cx="313151" cy="342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501669" y="3945217"/>
              <a:ext cx="518577" cy="19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2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97B0-3062-424B-B851-94680F18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Formulation of Nested Chasing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6D8F65CF-AA5A-174E-B91A-CB5F8CA50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2978" y="1525258"/>
                <a:ext cx="7281555" cy="55493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Nested CBC v2:</a:t>
                </a:r>
              </a:p>
              <a:p>
                <a:r>
                  <a:rPr lang="en-US" dirty="0"/>
                  <a:t>Start</a:t>
                </a:r>
                <a:r>
                  <a:rPr lang="en-US" i="1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 unit ball. </a:t>
                </a:r>
              </a:p>
              <a:p>
                <a:r>
                  <a:rPr lang="en-US" i="1" dirty="0"/>
                  <a:t>Receive request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 .</m:t>
                    </m:r>
                  </m:oMath>
                </a14:m>
                <a:r>
                  <a:rPr lang="en-US" i="1" dirty="0"/>
                  <a:t> . </a:t>
                </a:r>
              </a:p>
              <a:p>
                <a:r>
                  <a:rPr lang="en-US" i="1" dirty="0"/>
                  <a:t>Move online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 dirty="0"/>
                  <a:t>.</a:t>
                </a:r>
              </a:p>
              <a:p>
                <a:r>
                  <a:rPr lang="en-US" i="1" dirty="0"/>
                  <a:t>Aim: Ensure movement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Reduction</a:t>
                </a:r>
                <a:r>
                  <a:rPr lang="en-US" dirty="0"/>
                  <a:t> (double and restart):</a:t>
                </a:r>
              </a:p>
              <a:p>
                <a:r>
                  <a:rPr lang="en-US" b="1" dirty="0"/>
                  <a:t>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Use v2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sequence to move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in total.</a:t>
                </a:r>
              </a:p>
              <a:p>
                <a:r>
                  <a:rPr lang="en-US" dirty="0"/>
                  <a:t>At end: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𝐴𝐿𝐺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Hence any solution of v2 gets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for nested CBC via reduction.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6D8F65CF-AA5A-174E-B91A-CB5F8CA50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978" y="1525258"/>
                <a:ext cx="7281555" cy="5549310"/>
              </a:xfrm>
              <a:blipFill>
                <a:blip r:embed="rId3"/>
                <a:stretch>
                  <a:fillRect l="-697" t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E1BFBB6-065A-054C-906A-921E28A78EDC}"/>
              </a:ext>
            </a:extLst>
          </p:cNvPr>
          <p:cNvGrpSpPr/>
          <p:nvPr/>
        </p:nvGrpSpPr>
        <p:grpSpPr>
          <a:xfrm>
            <a:off x="5758433" y="1930400"/>
            <a:ext cx="4124561" cy="3265905"/>
            <a:chOff x="5758433" y="1930400"/>
            <a:chExt cx="4124561" cy="3265905"/>
          </a:xfrm>
        </p:grpSpPr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2159E918-DF4C-7844-9232-1391A96BE8F3}"/>
                </a:ext>
              </a:extLst>
            </p:cNvPr>
            <p:cNvSpPr/>
            <p:nvPr/>
          </p:nvSpPr>
          <p:spPr>
            <a:xfrm>
              <a:off x="7263903" y="1930400"/>
              <a:ext cx="2070340" cy="3265905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6295A6-314C-D44A-9C70-637C5741CBF8}"/>
                </a:ext>
              </a:extLst>
            </p:cNvPr>
            <p:cNvSpPr/>
            <p:nvPr/>
          </p:nvSpPr>
          <p:spPr>
            <a:xfrm>
              <a:off x="5758433" y="2704056"/>
              <a:ext cx="2103838" cy="209791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E9241-AAFC-1D4B-8DC9-046E7305B306}"/>
                </a:ext>
              </a:extLst>
            </p:cNvPr>
            <p:cNvSpPr/>
            <p:nvPr/>
          </p:nvSpPr>
          <p:spPr>
            <a:xfrm>
              <a:off x="6750011" y="3697245"/>
              <a:ext cx="120679" cy="1115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995BA965-C3A4-334F-B975-C81D8ECB5DD5}"/>
                </a:ext>
              </a:extLst>
            </p:cNvPr>
            <p:cNvSpPr/>
            <p:nvPr/>
          </p:nvSpPr>
          <p:spPr>
            <a:xfrm rot="9655409">
              <a:off x="6038016" y="2717597"/>
              <a:ext cx="1858385" cy="2070828"/>
            </a:xfrm>
            <a:prstGeom prst="chord">
              <a:avLst>
                <a:gd name="adj1" fmla="val 7667096"/>
                <a:gd name="adj2" fmla="val 163396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1035FF7-D7C5-564B-8826-9D4F20DDEE06}"/>
                    </a:ext>
                  </a:extLst>
                </p:cNvPr>
                <p:cNvSpPr txBox="1"/>
                <p:nvPr/>
              </p:nvSpPr>
              <p:spPr>
                <a:xfrm>
                  <a:off x="9273484" y="2793320"/>
                  <a:ext cx="609510" cy="480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1035FF7-D7C5-564B-8826-9D4F20DDE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484" y="2793320"/>
                  <a:ext cx="609510" cy="4800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3E94D82-ED8E-474D-9920-F2FADFC189C9}"/>
                    </a:ext>
                  </a:extLst>
                </p:cNvPr>
                <p:cNvSpPr txBox="1"/>
                <p:nvPr/>
              </p:nvSpPr>
              <p:spPr>
                <a:xfrm>
                  <a:off x="7433956" y="2530030"/>
                  <a:ext cx="609510" cy="488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3E94D82-ED8E-474D-9920-F2FADFC18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956" y="2530030"/>
                  <a:ext cx="609510" cy="4889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9B6EDC-C985-B648-BBC8-7F4AF17619F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6810350" y="2704056"/>
              <a:ext cx="0" cy="993189"/>
            </a:xfrm>
            <a:prstGeom prst="line">
              <a:avLst/>
            </a:prstGeom>
            <a:ln w="254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0447CC1-8263-174C-8393-D912820198C4}"/>
                    </a:ext>
                  </a:extLst>
                </p:cNvPr>
                <p:cNvSpPr txBox="1"/>
                <p:nvPr/>
              </p:nvSpPr>
              <p:spPr>
                <a:xfrm>
                  <a:off x="6172070" y="2786623"/>
                  <a:ext cx="759731" cy="400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0447CC1-8263-174C-8393-D91282019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070" y="2786623"/>
                  <a:ext cx="759731" cy="4000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209F22-5BEE-0645-8512-412628E597AE}"/>
                </a:ext>
              </a:extLst>
            </p:cNvPr>
            <p:cNvSpPr/>
            <p:nvPr/>
          </p:nvSpPr>
          <p:spPr>
            <a:xfrm>
              <a:off x="6323947" y="3275823"/>
              <a:ext cx="928888" cy="95078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A6A3F3-A0CF-6743-94D2-129334A3D970}"/>
                </a:ext>
              </a:extLst>
            </p:cNvPr>
            <p:cNvCxnSpPr>
              <a:cxnSpLocks/>
              <a:stCxn id="32" idx="3"/>
              <a:endCxn id="8" idx="3"/>
            </p:cNvCxnSpPr>
            <p:nvPr/>
          </p:nvCxnSpPr>
          <p:spPr>
            <a:xfrm flipV="1">
              <a:off x="6459979" y="3792446"/>
              <a:ext cx="307704" cy="294923"/>
            </a:xfrm>
            <a:prstGeom prst="line">
              <a:avLst/>
            </a:prstGeom>
            <a:ln w="317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6F0F66-744E-D442-8E66-B5FAC43E7F61}"/>
                    </a:ext>
                  </a:extLst>
                </p:cNvPr>
                <p:cNvSpPr txBox="1"/>
                <p:nvPr/>
              </p:nvSpPr>
              <p:spPr>
                <a:xfrm>
                  <a:off x="6377909" y="3665149"/>
                  <a:ext cx="402272" cy="309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6F0F66-744E-D442-8E66-B5FAC43E7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909" y="3665149"/>
                  <a:ext cx="402272" cy="3098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2BAD59D-1360-7C43-AA1F-0FF8060A4D29}"/>
                    </a:ext>
                  </a:extLst>
                </p:cNvPr>
                <p:cNvSpPr txBox="1"/>
                <p:nvPr/>
              </p:nvSpPr>
              <p:spPr>
                <a:xfrm>
                  <a:off x="6579045" y="3468621"/>
                  <a:ext cx="759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2BAD59D-1360-7C43-AA1F-0FF8060A4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9045" y="3468621"/>
                  <a:ext cx="75973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671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7810-3A04-8E46-A51B-4B8F275B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18B0A-9096-1A40-9B5B-4981BF261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new algorithms for chasing nested convex bodies: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1. Weighted refinement of </a:t>
                </a:r>
                <a:r>
                  <a:rPr lang="en-US" sz="1400" dirty="0"/>
                  <a:t>[ABCGL 19].</a:t>
                </a:r>
              </a:p>
              <a:p>
                <a:pPr lvl="1"/>
                <a:r>
                  <a:rPr lang="en-US" dirty="0"/>
                  <a:t>Nearly optimal nested chasing in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space. </a:t>
                </a:r>
              </a:p>
              <a:p>
                <a:pPr lvl="1"/>
                <a:r>
                  <a:rPr lang="en-US" dirty="0"/>
                  <a:t>For Euclidean space,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competitive ratio. In general,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,1−</m:t>
                                    </m:r>
                                    <m:f>
                                      <m:f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2. </a:t>
                </a:r>
                <a:r>
                  <a:rPr lang="en-US" b="1" dirty="0"/>
                  <a:t>Steiner point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-competitive for Euclidean space. </a:t>
                </a:r>
              </a:p>
              <a:p>
                <a:pPr lvl="1"/>
                <a:r>
                  <a:rPr lang="en-US" dirty="0"/>
                  <a:t>Also achieves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nearly optimal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requests. </a:t>
                </a:r>
              </a:p>
              <a:p>
                <a:pPr lvl="1"/>
                <a:r>
                  <a:rPr lang="en-US" dirty="0"/>
                  <a:t>Steiner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function of the current request only, i.e. </a:t>
                </a:r>
                <a:r>
                  <a:rPr lang="en-US" i="1" dirty="0"/>
                  <a:t>memoryless</a:t>
                </a:r>
                <a:r>
                  <a:rPr lang="en-US" dirty="0"/>
                  <a:t>. It is the </a:t>
                </a:r>
                <a:r>
                  <a:rPr lang="en-US" b="1" dirty="0"/>
                  <a:t>exact optimal</a:t>
                </a:r>
                <a:r>
                  <a:rPr lang="en-US" dirty="0"/>
                  <a:t> memoryless algorithm in some sense.</a:t>
                </a:r>
              </a:p>
              <a:p>
                <a:pPr lvl="1"/>
                <a:r>
                  <a:rPr lang="en-US" dirty="0"/>
                  <a:t>With work function, Steiner gets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in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non-nested chasing. Next talk!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18B0A-9096-1A40-9B5B-4981BF261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2" t="-1303" r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0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DF8300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soda-1-08-20</Template>
  <TotalTime>27555</TotalTime>
  <Words>1871</Words>
  <Application>Microsoft Macintosh PowerPoint</Application>
  <PresentationFormat>Widescreen</PresentationFormat>
  <Paragraphs>233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 3</vt:lpstr>
      <vt:lpstr>Facet</vt:lpstr>
      <vt:lpstr>Chasing Nested Convex  Bodies Nearly Optimally</vt:lpstr>
      <vt:lpstr>The Chasing Convex Bodies Problem</vt:lpstr>
      <vt:lpstr>Example</vt:lpstr>
      <vt:lpstr>Example</vt:lpstr>
      <vt:lpstr>Example</vt:lpstr>
      <vt:lpstr>Background</vt:lpstr>
      <vt:lpstr>Chasing Nested Convex Bodies</vt:lpstr>
      <vt:lpstr>Simpler Formulation of Nested Chasing</vt:lpstr>
      <vt:lpstr>Our Results</vt:lpstr>
      <vt:lpstr>Centroid Approach of [ABCGL 19]</vt:lpstr>
      <vt:lpstr>A Bit About Weighted Centroid</vt:lpstr>
      <vt:lpstr>Steiner Point: Two Equivalent Definitions</vt:lpstr>
      <vt:lpstr>Understanding the Primal Definition</vt:lpstr>
      <vt:lpstr>Understanding the Support Function</vt:lpstr>
      <vt:lpstr>Why Do The Definitions Agree?</vt:lpstr>
      <vt:lpstr>Warmup: Steiner is Hausdorff-Lipschitz</vt:lpstr>
      <vt:lpstr>Nested Chasing with Steiner Point</vt:lpstr>
      <vt:lpstr>Optimal Memoryless Algorithm in Euclidean Space</vt:lpstr>
      <vt:lpstr>Optimal Memoryless Algorithm in Euclidean Space</vt:lpstr>
      <vt:lpstr>Optimal Memoryless Algorithm in Euclidean Space</vt:lpstr>
      <vt:lpstr>Conclusion</vt:lpstr>
      <vt:lpstr>References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Competitively Chasing Convex Bodies</dc:title>
  <dc:creator>Mark Sellke</dc:creator>
  <cp:lastModifiedBy>Microsoft Office User</cp:lastModifiedBy>
  <cp:revision>338</cp:revision>
  <dcterms:created xsi:type="dcterms:W3CDTF">2019-06-18T23:06:32Z</dcterms:created>
  <dcterms:modified xsi:type="dcterms:W3CDTF">2020-01-03T06:17:32Z</dcterms:modified>
</cp:coreProperties>
</file>