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32" r:id="rId1"/>
    <p:sldMasterId id="2147483744" r:id="rId2"/>
  </p:sldMasterIdLst>
  <p:notesMasterIdLst>
    <p:notesMasterId r:id="rId13"/>
  </p:notesMasterIdLst>
  <p:sldIdLst>
    <p:sldId id="375" r:id="rId3"/>
    <p:sldId id="330" r:id="rId4"/>
    <p:sldId id="331" r:id="rId5"/>
    <p:sldId id="402" r:id="rId6"/>
    <p:sldId id="427" r:id="rId7"/>
    <p:sldId id="333" r:id="rId8"/>
    <p:sldId id="409" r:id="rId9"/>
    <p:sldId id="441" r:id="rId10"/>
    <p:sldId id="442" r:id="rId11"/>
    <p:sldId id="429" r:id="rId12"/>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D34817"/>
    <a:srgbClr val="FFCC00"/>
    <a:srgbClr val="003300"/>
    <a:srgbClr val="FFFF99"/>
    <a:srgbClr val="FFFF66"/>
    <a:srgbClr val="FF9900"/>
    <a:srgbClr val="000000"/>
    <a:srgbClr val="FFC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906" autoAdjust="0"/>
    <p:restoredTop sz="87915" autoAdjust="0"/>
  </p:normalViewPr>
  <p:slideViewPr>
    <p:cSldViewPr snapToGrid="0" snapToObjects="1">
      <p:cViewPr varScale="1">
        <p:scale>
          <a:sx n="125" d="100"/>
          <a:sy n="125" d="100"/>
        </p:scale>
        <p:origin x="584" y="17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23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2A4E140F-86D6-4C24-8532-6E5335F7102C}" type="datetimeFigureOut">
              <a:rPr lang="en-US"/>
              <a:pPr>
                <a:defRPr/>
              </a:pPr>
              <a:t>5/21/23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D6288D80-12F0-499C-8BB1-1FF5C433D307}" type="slidenum">
              <a:rPr lang="en-US"/>
              <a:pPr>
                <a:defRPr/>
              </a:pPr>
              <a:t>‹#›</a:t>
            </a:fld>
            <a:endParaRPr lang="en-US"/>
          </a:p>
        </p:txBody>
      </p:sp>
    </p:spTree>
    <p:extLst>
      <p:ext uri="{BB962C8B-B14F-4D97-AF65-F5344CB8AC3E}">
        <p14:creationId xmlns:p14="http://schemas.microsoft.com/office/powerpoint/2010/main" val="195513838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dirty="0"/>
          </a:p>
        </p:txBody>
      </p:sp>
      <p:sp>
        <p:nvSpPr>
          <p:cNvPr id="4" name="Slide Number Placeholder 3"/>
          <p:cNvSpPr>
            <a:spLocks noGrp="1"/>
          </p:cNvSpPr>
          <p:nvPr>
            <p:ph type="sldNum" sz="quarter" idx="10"/>
          </p:nvPr>
        </p:nvSpPr>
        <p:spPr/>
        <p:txBody>
          <a:bodyPr/>
          <a:lstStyle/>
          <a:p>
            <a:pPr>
              <a:defRPr/>
            </a:pPr>
            <a:fld id="{D6288D80-12F0-499C-8BB1-1FF5C433D307}" type="slidenum">
              <a:rPr lang="en-US" smtClean="0"/>
              <a:pPr>
                <a:defRPr/>
              </a:pPr>
              <a:t>1</a:t>
            </a:fld>
            <a:endParaRPr lang="en-US"/>
          </a:p>
        </p:txBody>
      </p:sp>
    </p:spTree>
    <p:extLst>
      <p:ext uri="{BB962C8B-B14F-4D97-AF65-F5344CB8AC3E}">
        <p14:creationId xmlns:p14="http://schemas.microsoft.com/office/powerpoint/2010/main" val="39839276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5"/>
          </p:nvPr>
        </p:nvSpPr>
        <p:spPr/>
        <p:txBody>
          <a:bodyPr/>
          <a:lstStyle/>
          <a:p>
            <a:pPr>
              <a:defRPr/>
            </a:pPr>
            <a:fld id="{D6288D80-12F0-499C-8BB1-1FF5C433D307}" type="slidenum">
              <a:rPr lang="en-US" smtClean="0"/>
              <a:pPr>
                <a:defRPr/>
              </a:pPr>
              <a:t>10</a:t>
            </a:fld>
            <a:endParaRPr lang="en-US"/>
          </a:p>
        </p:txBody>
      </p:sp>
    </p:spTree>
    <p:extLst>
      <p:ext uri="{BB962C8B-B14F-4D97-AF65-F5344CB8AC3E}">
        <p14:creationId xmlns:p14="http://schemas.microsoft.com/office/powerpoint/2010/main" val="17818522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a:t>
            </a:r>
            <a:r>
              <a:rPr lang="en-US" baseline="0" dirty="0"/>
              <a:t> motivation comes from recommender systems. There are many of these everywhere: you can be recommended which movie to watch, which restaurant to dine in, where to go for vacation, which product to buy, which route to drive, and even which doctor to see. The ability to make good recommendations is a big part of the value proposition in all these businesses, and all in all, an important part of the modern internet economy. </a:t>
            </a:r>
          </a:p>
          <a:p>
            <a:endParaRPr lang="en-US" baseline="0" dirty="0"/>
          </a:p>
          <a:p>
            <a:endParaRPr lang="en-US" dirty="0"/>
          </a:p>
        </p:txBody>
      </p:sp>
      <p:sp>
        <p:nvSpPr>
          <p:cNvPr id="4" name="Slide Number Placeholder 3"/>
          <p:cNvSpPr>
            <a:spLocks noGrp="1"/>
          </p:cNvSpPr>
          <p:nvPr>
            <p:ph type="sldNum" sz="quarter" idx="10"/>
          </p:nvPr>
        </p:nvSpPr>
        <p:spPr/>
        <p:txBody>
          <a:bodyPr/>
          <a:lstStyle/>
          <a:p>
            <a:pPr>
              <a:defRPr/>
            </a:pPr>
            <a:fld id="{D6288D80-12F0-499C-8BB1-1FF5C433D307}" type="slidenum">
              <a:rPr lang="en-US" smtClean="0"/>
              <a:pPr>
                <a:defRPr/>
              </a:pPr>
              <a:t>2</a:t>
            </a:fld>
            <a:endParaRPr lang="en-US"/>
          </a:p>
        </p:txBody>
      </p:sp>
    </p:spTree>
    <p:extLst>
      <p:ext uri="{BB962C8B-B14F-4D97-AF65-F5344CB8AC3E}">
        <p14:creationId xmlns:p14="http://schemas.microsoft.com/office/powerpoint/2010/main" val="9940160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a:t>
            </a:r>
            <a:r>
              <a:rPr lang="en-US" baseline="0" dirty="0"/>
              <a:t> here’s a typical scenario in a recommendation system. A user arrives and needs to choose a product or service among some alternatives. The system gives a recommendation,  possibly along with some extra information such as ratings, the user chooses a product and hopefully also leaves feedback. </a:t>
            </a:r>
          </a:p>
          <a:p>
            <a:endParaRPr lang="en-US" baseline="0" dirty="0"/>
          </a:p>
          <a:p>
            <a:r>
              <a:rPr lang="en-US" baseline="0" dirty="0"/>
              <a:t>Crucially, the recommendation relies on feedback from previous users, and the feedback can be used to improve future recommendations. So each user plays a dual role: he is both consumer and producer of information.</a:t>
            </a:r>
          </a:p>
          <a:p>
            <a:endParaRPr lang="en-US" baseline="0" dirty="0"/>
          </a:p>
          <a:p>
            <a:r>
              <a:rPr lang="en-US" baseline="0" dirty="0"/>
              <a:t>In the interest of common good, some users should “explore”: try out various alternatives to gather info which may help future users. Other users should exploit to harvest the fruits of exploration. So the recommendation system will manage this balancing act and everyone will be happy. At least, this is the utopia we’d like to create. However, there is a problem…</a:t>
            </a:r>
          </a:p>
          <a:p>
            <a:endParaRPr lang="en-US" dirty="0"/>
          </a:p>
        </p:txBody>
      </p:sp>
      <p:sp>
        <p:nvSpPr>
          <p:cNvPr id="4" name="Slide Number Placeholder 3"/>
          <p:cNvSpPr>
            <a:spLocks noGrp="1"/>
          </p:cNvSpPr>
          <p:nvPr>
            <p:ph type="sldNum" sz="quarter" idx="10"/>
          </p:nvPr>
        </p:nvSpPr>
        <p:spPr/>
        <p:txBody>
          <a:bodyPr/>
          <a:lstStyle/>
          <a:p>
            <a:pPr>
              <a:defRPr/>
            </a:pPr>
            <a:fld id="{D6288D80-12F0-499C-8BB1-1FF5C433D307}" type="slidenum">
              <a:rPr lang="en-US" smtClean="0"/>
              <a:pPr>
                <a:defRPr/>
              </a:pPr>
              <a:t>3</a:t>
            </a:fld>
            <a:endParaRPr lang="en-US"/>
          </a:p>
        </p:txBody>
      </p:sp>
    </p:spTree>
    <p:extLst>
      <p:ext uri="{BB962C8B-B14F-4D97-AF65-F5344CB8AC3E}">
        <p14:creationId xmlns:p14="http://schemas.microsoft.com/office/powerpoint/2010/main" val="33166597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Namely, agents can ignore recommendations. So if a new action is untested but has potential, we’d like to explore it for the common good but no single agent wants to try it first. </a:t>
            </a:r>
          </a:p>
          <a:p>
            <a:endParaRPr lang="en-US" dirty="0"/>
          </a:p>
          <a:p>
            <a:r>
              <a:rPr lang="en-US" dirty="0"/>
              <a:t>There are some potential ways around this. For example, you could offer financial incentives or points for exploration. But in addition to being prone to selection bias, these might not be feasible, e.g. in medical trials for legal and ethical reasons.</a:t>
            </a:r>
          </a:p>
        </p:txBody>
      </p:sp>
      <p:sp>
        <p:nvSpPr>
          <p:cNvPr id="4" name="Slide Number Placeholder 3"/>
          <p:cNvSpPr>
            <a:spLocks noGrp="1"/>
          </p:cNvSpPr>
          <p:nvPr>
            <p:ph type="sldNum" sz="quarter" idx="5"/>
          </p:nvPr>
        </p:nvSpPr>
        <p:spPr/>
        <p:txBody>
          <a:bodyPr/>
          <a:lstStyle/>
          <a:p>
            <a:pPr>
              <a:defRPr/>
            </a:pPr>
            <a:fld id="{D6288D80-12F0-499C-8BB1-1FF5C433D307}" type="slidenum">
              <a:rPr lang="en-US" smtClean="0"/>
              <a:pPr>
                <a:defRPr/>
              </a:pPr>
              <a:t>4</a:t>
            </a:fld>
            <a:endParaRPr lang="en-US"/>
          </a:p>
        </p:txBody>
      </p:sp>
    </p:spTree>
    <p:extLst>
      <p:ext uri="{BB962C8B-B14F-4D97-AF65-F5344CB8AC3E}">
        <p14:creationId xmlns:p14="http://schemas.microsoft.com/office/powerpoint/2010/main" val="6481930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will consider a different approach. We will induce exploration by revealing information to the agents selectively to create information asymmetry.</a:t>
            </a:r>
          </a:p>
        </p:txBody>
      </p:sp>
      <p:sp>
        <p:nvSpPr>
          <p:cNvPr id="4" name="Slide Number Placeholder 3"/>
          <p:cNvSpPr>
            <a:spLocks noGrp="1"/>
          </p:cNvSpPr>
          <p:nvPr>
            <p:ph type="sldNum" sz="quarter" idx="5"/>
          </p:nvPr>
        </p:nvSpPr>
        <p:spPr/>
        <p:txBody>
          <a:bodyPr/>
          <a:lstStyle/>
          <a:p>
            <a:pPr>
              <a:defRPr/>
            </a:pPr>
            <a:fld id="{D6288D80-12F0-499C-8BB1-1FF5C433D307}" type="slidenum">
              <a:rPr lang="en-US" smtClean="0"/>
              <a:pPr>
                <a:defRPr/>
              </a:pPr>
              <a:t>5</a:t>
            </a:fld>
            <a:endParaRPr lang="en-US"/>
          </a:p>
        </p:txBody>
      </p:sp>
    </p:spTree>
    <p:extLst>
      <p:ext uri="{BB962C8B-B14F-4D97-AF65-F5344CB8AC3E}">
        <p14:creationId xmlns:p14="http://schemas.microsoft.com/office/powerpoint/2010/main" val="11749551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D6288D80-12F0-499C-8BB1-1FF5C433D307}" type="slidenum">
              <a:rPr lang="en-US" smtClean="0"/>
              <a:pPr>
                <a:defRPr/>
              </a:pPr>
              <a:t>6</a:t>
            </a:fld>
            <a:endParaRPr lang="en-US"/>
          </a:p>
        </p:txBody>
      </p:sp>
    </p:spTree>
    <p:extLst>
      <p:ext uri="{BB962C8B-B14F-4D97-AF65-F5344CB8AC3E}">
        <p14:creationId xmlns:p14="http://schemas.microsoft.com/office/powerpoint/2010/main" val="16144778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6288D80-12F0-499C-8BB1-1FF5C433D307}" type="slidenum">
              <a:rPr lang="en-US" smtClean="0"/>
              <a:pPr>
                <a:defRPr/>
              </a:pPr>
              <a:t>7</a:t>
            </a:fld>
            <a:endParaRPr lang="en-US"/>
          </a:p>
        </p:txBody>
      </p:sp>
    </p:spTree>
    <p:extLst>
      <p:ext uri="{BB962C8B-B14F-4D97-AF65-F5344CB8AC3E}">
        <p14:creationId xmlns:p14="http://schemas.microsoft.com/office/powerpoint/2010/main" val="37846789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D6288D80-12F0-499C-8BB1-1FF5C433D307}" type="slidenum">
              <a:rPr lang="en-US" smtClean="0"/>
              <a:pPr>
                <a:defRPr/>
              </a:pPr>
              <a:t>8</a:t>
            </a:fld>
            <a:endParaRPr lang="en-US"/>
          </a:p>
        </p:txBody>
      </p:sp>
    </p:spTree>
    <p:extLst>
      <p:ext uri="{BB962C8B-B14F-4D97-AF65-F5344CB8AC3E}">
        <p14:creationId xmlns:p14="http://schemas.microsoft.com/office/powerpoint/2010/main" val="37610624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D6288D80-12F0-499C-8BB1-1FF5C433D307}" type="slidenum">
              <a:rPr lang="en-US" smtClean="0"/>
              <a:pPr>
                <a:defRPr/>
              </a:pPr>
              <a:t>9</a:t>
            </a:fld>
            <a:endParaRPr lang="en-US"/>
          </a:p>
        </p:txBody>
      </p:sp>
    </p:spTree>
    <p:extLst>
      <p:ext uri="{BB962C8B-B14F-4D97-AF65-F5344CB8AC3E}">
        <p14:creationId xmlns:p14="http://schemas.microsoft.com/office/powerpoint/2010/main" val="27212301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useBgFill="1">
        <p:nvSpPr>
          <p:cNvPr id="5" name="Rounded Rectangle 4"/>
          <p:cNvSpPr/>
          <p:nvPr/>
        </p:nvSpPr>
        <p:spPr>
          <a:xfrm>
            <a:off x="65088" y="69850"/>
            <a:ext cx="9013825" cy="6691313"/>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p:cNvSpPr/>
          <p:nvPr/>
        </p:nvSpPr>
        <p:spPr>
          <a:xfrm>
            <a:off x="63500" y="1449388"/>
            <a:ext cx="9020175" cy="15271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p:nvSpPr>
        <p:spPr>
          <a:xfrm>
            <a:off x="63500" y="1397000"/>
            <a:ext cx="9020175" cy="12065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 name="Rectangle 9"/>
          <p:cNvSpPr/>
          <p:nvPr/>
        </p:nvSpPr>
        <p:spPr>
          <a:xfrm>
            <a:off x="63500" y="2976563"/>
            <a:ext cx="9020175" cy="111125"/>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lang="en-US"/>
              <a:t>Click to edit Master title style</a:t>
            </a:r>
          </a:p>
        </p:txBody>
      </p:sp>
      <p:sp>
        <p:nvSpPr>
          <p:cNvPr id="11" name="Date Placeholder 27"/>
          <p:cNvSpPr>
            <a:spLocks noGrp="1"/>
          </p:cNvSpPr>
          <p:nvPr>
            <p:ph type="dt" sz="half" idx="10"/>
          </p:nvPr>
        </p:nvSpPr>
        <p:spPr/>
        <p:txBody>
          <a:bodyPr/>
          <a:lstStyle>
            <a:lvl1pPr>
              <a:defRPr/>
            </a:lvl1pPr>
          </a:lstStyle>
          <a:p>
            <a:pPr>
              <a:defRPr/>
            </a:pPr>
            <a:endParaRPr lang="en-US"/>
          </a:p>
        </p:txBody>
      </p:sp>
      <p:sp>
        <p:nvSpPr>
          <p:cNvPr id="12" name="Footer Placeholder 16"/>
          <p:cNvSpPr>
            <a:spLocks noGrp="1"/>
          </p:cNvSpPr>
          <p:nvPr>
            <p:ph type="ftr" sz="quarter" idx="11"/>
          </p:nvPr>
        </p:nvSpPr>
        <p:spPr/>
        <p:txBody>
          <a:bodyPr/>
          <a:lstStyle>
            <a:lvl1pPr>
              <a:defRPr/>
            </a:lvl1pPr>
          </a:lstStyle>
          <a:p>
            <a:pPr>
              <a:defRPr/>
            </a:pPr>
            <a:endParaRPr lang="en-US"/>
          </a:p>
        </p:txBody>
      </p:sp>
      <p:sp>
        <p:nvSpPr>
          <p:cNvPr id="13" name="Slide Number Placeholder 28"/>
          <p:cNvSpPr>
            <a:spLocks noGrp="1"/>
          </p:cNvSpPr>
          <p:nvPr>
            <p:ph type="sldNum" sz="quarter" idx="12"/>
          </p:nvPr>
        </p:nvSpPr>
        <p:spPr/>
        <p:txBody>
          <a:bodyPr/>
          <a:lstStyle>
            <a:lvl1pPr>
              <a:defRPr sz="1400">
                <a:solidFill>
                  <a:srgbClr val="FFFFFF"/>
                </a:solidFill>
              </a:defRPr>
            </a:lvl1pPr>
          </a:lstStyle>
          <a:p>
            <a:pPr>
              <a:defRPr/>
            </a:pPr>
            <a:fld id="{73B368B8-D11C-4A2B-8CD8-ECCE63825ED5}" type="slidenum">
              <a:rPr lang="en-US"/>
              <a:pPr>
                <a:defRPr/>
              </a:pPr>
              <a:t>‹#›</a:t>
            </a:fld>
            <a:endParaRPr lang="en-US"/>
          </a:p>
        </p:txBody>
      </p:sp>
    </p:spTree>
    <p:extLst>
      <p:ext uri="{BB962C8B-B14F-4D97-AF65-F5344CB8AC3E}">
        <p14:creationId xmlns:p14="http://schemas.microsoft.com/office/powerpoint/2010/main" val="239150950"/>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13"/>
          <p:cNvSpPr>
            <a:spLocks noGrp="1"/>
          </p:cNvSpPr>
          <p:nvPr>
            <p:ph type="dt" sz="half" idx="10"/>
          </p:nvPr>
        </p:nvSpPr>
        <p:spPr/>
        <p:txBody>
          <a:bodyPr/>
          <a:lstStyle>
            <a:lvl1pPr>
              <a:defRPr/>
            </a:lvl1pPr>
          </a:lstStyle>
          <a:p>
            <a:pPr>
              <a:defRPr/>
            </a:pPr>
            <a:endParaRPr lang="en-US"/>
          </a:p>
        </p:txBody>
      </p:sp>
      <p:sp>
        <p:nvSpPr>
          <p:cNvPr id="5" name="Footer Placeholder 2"/>
          <p:cNvSpPr>
            <a:spLocks noGrp="1"/>
          </p:cNvSpPr>
          <p:nvPr>
            <p:ph type="ftr" sz="quarter" idx="11"/>
          </p:nvPr>
        </p:nvSpPr>
        <p:spPr/>
        <p:txBody>
          <a:bodyPr/>
          <a:lstStyle>
            <a:lvl1pPr>
              <a:defRPr/>
            </a:lvl1pPr>
          </a:lstStyle>
          <a:p>
            <a:pPr>
              <a:defRPr/>
            </a:pPr>
            <a:endParaRPr lang="en-US"/>
          </a:p>
        </p:txBody>
      </p:sp>
      <p:sp>
        <p:nvSpPr>
          <p:cNvPr id="6" name="Slide Number Placeholder 22"/>
          <p:cNvSpPr>
            <a:spLocks noGrp="1"/>
          </p:cNvSpPr>
          <p:nvPr>
            <p:ph type="sldNum" sz="quarter" idx="12"/>
          </p:nvPr>
        </p:nvSpPr>
        <p:spPr/>
        <p:txBody>
          <a:bodyPr/>
          <a:lstStyle>
            <a:lvl1pPr>
              <a:defRPr/>
            </a:lvl1pPr>
          </a:lstStyle>
          <a:p>
            <a:pPr>
              <a:defRPr/>
            </a:pPr>
            <a:fld id="{2BB6D92C-2B44-43FE-8F37-CDE403A360E1}" type="slidenum">
              <a:rPr lang="en-US"/>
              <a:pPr>
                <a:defRPr/>
              </a:pPr>
              <a:t>‹#›</a:t>
            </a:fld>
            <a:endParaRPr lang="en-US"/>
          </a:p>
        </p:txBody>
      </p:sp>
    </p:spTree>
    <p:extLst>
      <p:ext uri="{BB962C8B-B14F-4D97-AF65-F5344CB8AC3E}">
        <p14:creationId xmlns:p14="http://schemas.microsoft.com/office/powerpoint/2010/main" val="40194193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914400" y="274640"/>
            <a:ext cx="55626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13"/>
          <p:cNvSpPr>
            <a:spLocks noGrp="1"/>
          </p:cNvSpPr>
          <p:nvPr>
            <p:ph type="dt" sz="half" idx="10"/>
          </p:nvPr>
        </p:nvSpPr>
        <p:spPr/>
        <p:txBody>
          <a:bodyPr/>
          <a:lstStyle>
            <a:lvl1pPr>
              <a:defRPr/>
            </a:lvl1pPr>
          </a:lstStyle>
          <a:p>
            <a:pPr>
              <a:defRPr/>
            </a:pPr>
            <a:endParaRPr lang="en-US"/>
          </a:p>
        </p:txBody>
      </p:sp>
      <p:sp>
        <p:nvSpPr>
          <p:cNvPr id="5" name="Footer Placeholder 2"/>
          <p:cNvSpPr>
            <a:spLocks noGrp="1"/>
          </p:cNvSpPr>
          <p:nvPr>
            <p:ph type="ftr" sz="quarter" idx="11"/>
          </p:nvPr>
        </p:nvSpPr>
        <p:spPr/>
        <p:txBody>
          <a:bodyPr/>
          <a:lstStyle>
            <a:lvl1pPr>
              <a:defRPr/>
            </a:lvl1pPr>
          </a:lstStyle>
          <a:p>
            <a:pPr>
              <a:defRPr/>
            </a:pPr>
            <a:endParaRPr lang="en-US"/>
          </a:p>
        </p:txBody>
      </p:sp>
      <p:sp>
        <p:nvSpPr>
          <p:cNvPr id="6" name="Slide Number Placeholder 22"/>
          <p:cNvSpPr>
            <a:spLocks noGrp="1"/>
          </p:cNvSpPr>
          <p:nvPr>
            <p:ph type="sldNum" sz="quarter" idx="12"/>
          </p:nvPr>
        </p:nvSpPr>
        <p:spPr/>
        <p:txBody>
          <a:bodyPr/>
          <a:lstStyle>
            <a:lvl1pPr>
              <a:defRPr/>
            </a:lvl1pPr>
          </a:lstStyle>
          <a:p>
            <a:pPr>
              <a:defRPr/>
            </a:pPr>
            <a:fld id="{F0A80382-AF42-48CF-ABCA-A38A95534E6A}" type="slidenum">
              <a:rPr lang="en-US"/>
              <a:pPr>
                <a:defRPr/>
              </a:pPr>
              <a:t>‹#›</a:t>
            </a:fld>
            <a:endParaRPr lang="en-US"/>
          </a:p>
        </p:txBody>
      </p:sp>
    </p:spTree>
    <p:extLst>
      <p:ext uri="{BB962C8B-B14F-4D97-AF65-F5344CB8AC3E}">
        <p14:creationId xmlns:p14="http://schemas.microsoft.com/office/powerpoint/2010/main" val="34443359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9A9EA4ED-DD32-49E9-9DF8-A93E18316CD6}" type="slidenum">
              <a:rPr lang="en-US"/>
              <a:pPr>
                <a:defRPr/>
              </a:pPr>
              <a:t>‹#›</a:t>
            </a:fld>
            <a:endParaRPr lang="en-US"/>
          </a:p>
        </p:txBody>
      </p:sp>
    </p:spTree>
    <p:extLst>
      <p:ext uri="{BB962C8B-B14F-4D97-AF65-F5344CB8AC3E}">
        <p14:creationId xmlns:p14="http://schemas.microsoft.com/office/powerpoint/2010/main" val="32835936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defRPr sz="2400">
                <a:latin typeface="Perpetua" pitchFamily="18" charset="0"/>
              </a:defRPr>
            </a:lvl1pPr>
            <a:lvl2pPr>
              <a:defRPr sz="2400">
                <a:latin typeface="Perpetua" pitchFamily="18" charset="0"/>
              </a:defRPr>
            </a:lvl2pPr>
            <a:lvl3pPr>
              <a:defRPr sz="2400">
                <a:latin typeface="Perpetua" pitchFamily="18" charset="0"/>
              </a:defRPr>
            </a:lvl3pPr>
            <a:lvl4pPr>
              <a:defRPr sz="2400">
                <a:latin typeface="Perpetua" pitchFamily="18" charset="0"/>
              </a:defRPr>
            </a:lvl4pPr>
            <a:lvl5pPr>
              <a:defRPr sz="2400">
                <a:latin typeface="Perpetua"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197DE3A6-4629-4CD4-A30C-226E7B51661A}" type="slidenum">
              <a:rPr lang="en-US"/>
              <a:pPr>
                <a:defRPr/>
              </a:pPr>
              <a:t>‹#›</a:t>
            </a:fld>
            <a:endParaRPr lang="en-US"/>
          </a:p>
        </p:txBody>
      </p:sp>
    </p:spTree>
    <p:extLst>
      <p:ext uri="{BB962C8B-B14F-4D97-AF65-F5344CB8AC3E}">
        <p14:creationId xmlns:p14="http://schemas.microsoft.com/office/powerpoint/2010/main" val="21381202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ACD5E992-54B4-4842-A8E4-CA58F07E97E4}" type="slidenum">
              <a:rPr lang="en-US"/>
              <a:pPr>
                <a:defRPr/>
              </a:pPr>
              <a:t>‹#›</a:t>
            </a:fld>
            <a:endParaRPr lang="en-US"/>
          </a:p>
        </p:txBody>
      </p:sp>
    </p:spTree>
    <p:extLst>
      <p:ext uri="{BB962C8B-B14F-4D97-AF65-F5344CB8AC3E}">
        <p14:creationId xmlns:p14="http://schemas.microsoft.com/office/powerpoint/2010/main" val="4490695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8685D9EC-9375-4620-8465-64F04368CB5A}" type="slidenum">
              <a:rPr lang="en-US"/>
              <a:pPr>
                <a:defRPr/>
              </a:pPr>
              <a:t>‹#›</a:t>
            </a:fld>
            <a:endParaRPr lang="en-US"/>
          </a:p>
        </p:txBody>
      </p:sp>
    </p:spTree>
    <p:extLst>
      <p:ext uri="{BB962C8B-B14F-4D97-AF65-F5344CB8AC3E}">
        <p14:creationId xmlns:p14="http://schemas.microsoft.com/office/powerpoint/2010/main" val="17116530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8336730C-0516-410B-B656-532117C8B5FF}" type="slidenum">
              <a:rPr lang="en-US"/>
              <a:pPr>
                <a:defRPr/>
              </a:pPr>
              <a:t>‹#›</a:t>
            </a:fld>
            <a:endParaRPr lang="en-US"/>
          </a:p>
        </p:txBody>
      </p:sp>
    </p:spTree>
    <p:extLst>
      <p:ext uri="{BB962C8B-B14F-4D97-AF65-F5344CB8AC3E}">
        <p14:creationId xmlns:p14="http://schemas.microsoft.com/office/powerpoint/2010/main" val="40233335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DA34E2D9-15FD-49B2-8A65-823E4E566BCF}" type="slidenum">
              <a:rPr lang="en-US"/>
              <a:pPr>
                <a:defRPr/>
              </a:pPr>
              <a:t>‹#›</a:t>
            </a:fld>
            <a:endParaRPr lang="en-US"/>
          </a:p>
        </p:txBody>
      </p:sp>
    </p:spTree>
    <p:extLst>
      <p:ext uri="{BB962C8B-B14F-4D97-AF65-F5344CB8AC3E}">
        <p14:creationId xmlns:p14="http://schemas.microsoft.com/office/powerpoint/2010/main" val="166048289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4EBBDFB9-8B8D-44EB-B8E7-7E7AC53E4A97}" type="slidenum">
              <a:rPr lang="en-US"/>
              <a:pPr>
                <a:defRPr/>
              </a:pPr>
              <a:t>‹#›</a:t>
            </a:fld>
            <a:endParaRPr lang="en-US"/>
          </a:p>
        </p:txBody>
      </p:sp>
    </p:spTree>
    <p:extLst>
      <p:ext uri="{BB962C8B-B14F-4D97-AF65-F5344CB8AC3E}">
        <p14:creationId xmlns:p14="http://schemas.microsoft.com/office/powerpoint/2010/main" val="260535162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98411266-3312-4A8C-84C7-5DF914F65E50}" type="slidenum">
              <a:rPr lang="en-US"/>
              <a:pPr>
                <a:defRPr/>
              </a:pPr>
              <a:t>‹#›</a:t>
            </a:fld>
            <a:endParaRPr lang="en-US"/>
          </a:p>
        </p:txBody>
      </p:sp>
    </p:spTree>
    <p:extLst>
      <p:ext uri="{BB962C8B-B14F-4D97-AF65-F5344CB8AC3E}">
        <p14:creationId xmlns:p14="http://schemas.microsoft.com/office/powerpoint/2010/main" val="614902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8" name="Content Placeholder 7"/>
          <p:cNvSpPr>
            <a:spLocks noGrp="1"/>
          </p:cNvSpPr>
          <p:nvPr>
            <p:ph sz="quarter" idx="1"/>
          </p:nvPr>
        </p:nvSpPr>
        <p:spPr>
          <a:xfrm>
            <a:off x="914400" y="1447800"/>
            <a:ext cx="7772400" cy="5181600"/>
          </a:xfrm>
        </p:spPr>
        <p:txBody>
          <a:bodyPr/>
          <a:lstStyle>
            <a:lvl1pPr>
              <a:defRPr sz="2600"/>
            </a:lvl1pPr>
            <a:lvl2pPr>
              <a:defRPr sz="2600"/>
            </a:lvl2pPr>
            <a:lvl3pPr>
              <a:defRPr sz="2600"/>
            </a:lvl3pPr>
            <a:lvl4pPr>
              <a:defRPr sz="2600"/>
            </a:lvl4pPr>
            <a:lvl5pPr>
              <a:defRPr sz="2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5"/>
          <p:cNvSpPr>
            <a:spLocks noGrp="1"/>
          </p:cNvSpPr>
          <p:nvPr>
            <p:ph type="sldNum" sz="quarter" idx="10"/>
          </p:nvPr>
        </p:nvSpPr>
        <p:spPr/>
        <p:txBody>
          <a:bodyPr/>
          <a:lstStyle>
            <a:lvl1pPr>
              <a:defRPr/>
            </a:lvl1pPr>
          </a:lstStyle>
          <a:p>
            <a:pPr>
              <a:defRPr/>
            </a:pPr>
            <a:fld id="{06093D07-6747-43AD-BE6B-9E809430F10A}" type="slidenum">
              <a:rPr lang="en-US"/>
              <a:pPr>
                <a:defRPr/>
              </a:pPr>
              <a:t>‹#›</a:t>
            </a:fld>
            <a:endParaRPr lang="en-US"/>
          </a:p>
        </p:txBody>
      </p:sp>
    </p:spTree>
    <p:extLst>
      <p:ext uri="{BB962C8B-B14F-4D97-AF65-F5344CB8AC3E}">
        <p14:creationId xmlns:p14="http://schemas.microsoft.com/office/powerpoint/2010/main" val="199104916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013D09DF-7C9A-4CE2-A0A0-9ACA93BBEE17}" type="slidenum">
              <a:rPr lang="en-US"/>
              <a:pPr>
                <a:defRPr/>
              </a:pPr>
              <a:t>‹#›</a:t>
            </a:fld>
            <a:endParaRPr lang="en-US"/>
          </a:p>
        </p:txBody>
      </p:sp>
    </p:spTree>
    <p:extLst>
      <p:ext uri="{BB962C8B-B14F-4D97-AF65-F5344CB8AC3E}">
        <p14:creationId xmlns:p14="http://schemas.microsoft.com/office/powerpoint/2010/main" val="247488627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43BCCD7F-4193-450F-A865-7CBDE6F3B14E}" type="slidenum">
              <a:rPr lang="en-US"/>
              <a:pPr>
                <a:defRPr/>
              </a:pPr>
              <a:t>‹#›</a:t>
            </a:fld>
            <a:endParaRPr lang="en-US"/>
          </a:p>
        </p:txBody>
      </p:sp>
    </p:spTree>
    <p:extLst>
      <p:ext uri="{BB962C8B-B14F-4D97-AF65-F5344CB8AC3E}">
        <p14:creationId xmlns:p14="http://schemas.microsoft.com/office/powerpoint/2010/main" val="13516942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845E9A3B-2FE7-4D3E-AA98-23DBCA7A0484}" type="slidenum">
              <a:rPr lang="en-US"/>
              <a:pPr>
                <a:defRPr/>
              </a:pPr>
              <a:t>‹#›</a:t>
            </a:fld>
            <a:endParaRPr lang="en-US"/>
          </a:p>
        </p:txBody>
      </p:sp>
    </p:spTree>
    <p:extLst>
      <p:ext uri="{BB962C8B-B14F-4D97-AF65-F5344CB8AC3E}">
        <p14:creationId xmlns:p14="http://schemas.microsoft.com/office/powerpoint/2010/main" val="26044663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useBgFill="1">
        <p:nvSpPr>
          <p:cNvPr id="5" name="Rounded Rectangle 4"/>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p:cNvSpPr/>
          <p:nvPr/>
        </p:nvSpPr>
        <p:spPr>
          <a:xfrm flipV="1">
            <a:off x="69850" y="2376488"/>
            <a:ext cx="9013825" cy="920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p:nvSpPr>
        <p:spPr>
          <a:xfrm>
            <a:off x="69850" y="2341563"/>
            <a:ext cx="9013825" cy="46037"/>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7"/>
          <p:cNvSpPr/>
          <p:nvPr/>
        </p:nvSpPr>
        <p:spPr>
          <a:xfrm>
            <a:off x="68263" y="2468563"/>
            <a:ext cx="9015412" cy="4603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722313" y="952500"/>
            <a:ext cx="7772400" cy="1362075"/>
          </a:xfrm>
        </p:spPr>
        <p:txBody>
          <a:bodyPr/>
          <a:lstStyle>
            <a:lvl1pPr algn="l">
              <a:buNone/>
              <a:defRPr sz="4000" b="0" cap="none"/>
            </a:lvl1pPr>
          </a:lstStyle>
          <a:p>
            <a:r>
              <a:rPr lang="en-US"/>
              <a:t>Click to edit Master title style</a:t>
            </a:r>
          </a:p>
        </p:txBody>
      </p:sp>
      <p:sp>
        <p:nvSpPr>
          <p:cNvPr id="3" name="Text Placeholder 2"/>
          <p:cNvSpPr>
            <a:spLocks noGrp="1"/>
          </p:cNvSpPr>
          <p:nvPr>
            <p:ph type="body" idx="1"/>
          </p:nvPr>
        </p:nvSpPr>
        <p:spPr>
          <a:xfrm>
            <a:off x="722313" y="2547938"/>
            <a:ext cx="7772400" cy="1338262"/>
          </a:xfrm>
        </p:spPr>
        <p:txBody>
          <a:bodyPr/>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9" name="Date Placeholder 3"/>
          <p:cNvSpPr>
            <a:spLocks noGrp="1"/>
          </p:cNvSpPr>
          <p:nvPr>
            <p:ph type="dt" sz="half" idx="10"/>
          </p:nvPr>
        </p:nvSpPr>
        <p:spPr/>
        <p:txBody>
          <a:bodyPr/>
          <a:lstStyle>
            <a:lvl1pPr>
              <a:defRPr/>
            </a:lvl1pPr>
          </a:lstStyle>
          <a:p>
            <a:pPr>
              <a:defRPr/>
            </a:pPr>
            <a:endParaRPr lang="en-US"/>
          </a:p>
        </p:txBody>
      </p:sp>
      <p:sp>
        <p:nvSpPr>
          <p:cNvPr id="10" name="Footer Placeholder 4"/>
          <p:cNvSpPr>
            <a:spLocks noGrp="1"/>
          </p:cNvSpPr>
          <p:nvPr>
            <p:ph type="ftr" sz="quarter" idx="11"/>
          </p:nvPr>
        </p:nvSpPr>
        <p:spPr>
          <a:xfrm>
            <a:off x="800100" y="6172200"/>
            <a:ext cx="4000500" cy="457200"/>
          </a:xfrm>
        </p:spPr>
        <p:txBody>
          <a:bodyPr/>
          <a:lstStyle>
            <a:lvl1pPr>
              <a:defRPr/>
            </a:lvl1pPr>
          </a:lstStyle>
          <a:p>
            <a:pPr>
              <a:defRPr/>
            </a:pPr>
            <a:endParaRPr lang="en-US"/>
          </a:p>
        </p:txBody>
      </p:sp>
      <p:sp>
        <p:nvSpPr>
          <p:cNvPr id="11" name="Slide Number Placeholder 5"/>
          <p:cNvSpPr>
            <a:spLocks noGrp="1"/>
          </p:cNvSpPr>
          <p:nvPr>
            <p:ph type="sldNum" sz="quarter" idx="12"/>
          </p:nvPr>
        </p:nvSpPr>
        <p:spPr>
          <a:xfrm>
            <a:off x="146050" y="6208713"/>
            <a:ext cx="457200" cy="457200"/>
          </a:xfrm>
        </p:spPr>
        <p:txBody>
          <a:bodyPr/>
          <a:lstStyle>
            <a:lvl1pPr>
              <a:defRPr/>
            </a:lvl1pPr>
          </a:lstStyle>
          <a:p>
            <a:pPr>
              <a:defRPr/>
            </a:pPr>
            <a:fld id="{2333645D-EA4B-44E8-A43D-C138CFC0847D}" type="slidenum">
              <a:rPr lang="en-US"/>
              <a:pPr>
                <a:defRPr/>
              </a:pPr>
              <a:t>‹#›</a:t>
            </a:fld>
            <a:endParaRPr lang="en-US"/>
          </a:p>
        </p:txBody>
      </p:sp>
    </p:spTree>
    <p:extLst>
      <p:ext uri="{BB962C8B-B14F-4D97-AF65-F5344CB8AC3E}">
        <p14:creationId xmlns:p14="http://schemas.microsoft.com/office/powerpoint/2010/main" val="3389244373"/>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9" name="Content Placeholder 8"/>
          <p:cNvSpPr>
            <a:spLocks noGrp="1"/>
          </p:cNvSpPr>
          <p:nvPr>
            <p:ph sz="quarter" idx="1"/>
          </p:nvPr>
        </p:nvSpPr>
        <p:spPr>
          <a:xfrm>
            <a:off x="914400" y="1447800"/>
            <a:ext cx="3749040" cy="4572000"/>
          </a:xfrm>
        </p:spPr>
        <p:txBody>
          <a:bodyPr/>
          <a:lstStyle>
            <a:lvl1pPr>
              <a:defRPr sz="2400"/>
            </a:lvl1pPr>
            <a:lvl2pPr>
              <a:defRPr sz="2400"/>
            </a:lvl2pPr>
            <a:lvl3pPr>
              <a:defRPr sz="2400"/>
            </a:lvl3pPr>
            <a:lvl4pPr>
              <a:defRPr sz="2400"/>
            </a:lvl4pPr>
            <a:lvl5pPr>
              <a:defRPr sz="2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2"/>
          </p:nvPr>
        </p:nvSpPr>
        <p:spPr>
          <a:xfrm>
            <a:off x="4933950" y="1447800"/>
            <a:ext cx="3749040" cy="4572000"/>
          </a:xfrm>
        </p:spPr>
        <p:txBody>
          <a:bodyPr/>
          <a:lstStyle>
            <a:lvl1pPr>
              <a:defRPr sz="2400"/>
            </a:lvl1pPr>
            <a:lvl2pPr>
              <a:defRPr sz="2400"/>
            </a:lvl2pPr>
            <a:lvl3pPr>
              <a:defRPr sz="2400"/>
            </a:lvl3pPr>
            <a:lvl4pPr>
              <a:defRPr sz="2400"/>
            </a:lvl4pPr>
            <a:lvl5pPr>
              <a:defRPr sz="2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13"/>
          <p:cNvSpPr>
            <a:spLocks noGrp="1"/>
          </p:cNvSpPr>
          <p:nvPr>
            <p:ph type="dt" sz="half" idx="10"/>
          </p:nvPr>
        </p:nvSpPr>
        <p:spPr/>
        <p:txBody>
          <a:bodyPr/>
          <a:lstStyle>
            <a:lvl1pPr>
              <a:defRPr/>
            </a:lvl1pPr>
          </a:lstStyle>
          <a:p>
            <a:pPr>
              <a:defRPr/>
            </a:pPr>
            <a:endParaRPr lang="en-US"/>
          </a:p>
        </p:txBody>
      </p:sp>
      <p:sp>
        <p:nvSpPr>
          <p:cNvPr id="6" name="Footer Placeholder 2"/>
          <p:cNvSpPr>
            <a:spLocks noGrp="1"/>
          </p:cNvSpPr>
          <p:nvPr>
            <p:ph type="ftr" sz="quarter" idx="11"/>
          </p:nvPr>
        </p:nvSpPr>
        <p:spPr/>
        <p:txBody>
          <a:bodyPr/>
          <a:lstStyle>
            <a:lvl1pPr>
              <a:defRPr/>
            </a:lvl1pPr>
          </a:lstStyle>
          <a:p>
            <a:pPr>
              <a:defRPr/>
            </a:pPr>
            <a:endParaRPr lang="en-US"/>
          </a:p>
        </p:txBody>
      </p:sp>
      <p:sp>
        <p:nvSpPr>
          <p:cNvPr id="7" name="Slide Number Placeholder 22"/>
          <p:cNvSpPr>
            <a:spLocks noGrp="1"/>
          </p:cNvSpPr>
          <p:nvPr>
            <p:ph type="sldNum" sz="quarter" idx="12"/>
          </p:nvPr>
        </p:nvSpPr>
        <p:spPr/>
        <p:txBody>
          <a:bodyPr/>
          <a:lstStyle>
            <a:lvl1pPr>
              <a:defRPr/>
            </a:lvl1pPr>
          </a:lstStyle>
          <a:p>
            <a:pPr>
              <a:defRPr/>
            </a:pPr>
            <a:fld id="{4002B0E5-65FA-487C-8B42-C4A95F4B8784}" type="slidenum">
              <a:rPr lang="en-US"/>
              <a:pPr>
                <a:defRPr/>
              </a:pPr>
              <a:t>‹#›</a:t>
            </a:fld>
            <a:endParaRPr lang="en-US"/>
          </a:p>
        </p:txBody>
      </p:sp>
    </p:spTree>
    <p:extLst>
      <p:ext uri="{BB962C8B-B14F-4D97-AF65-F5344CB8AC3E}">
        <p14:creationId xmlns:p14="http://schemas.microsoft.com/office/powerpoint/2010/main" val="3703311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anchor="b">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anchor="b">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11" name="Content Placeholder 10"/>
          <p:cNvSpPr>
            <a:spLocks noGrp="1"/>
          </p:cNvSpPr>
          <p:nvPr>
            <p:ph sz="half" idx="2"/>
          </p:nvPr>
        </p:nvSpPr>
        <p:spPr>
          <a:xfrm>
            <a:off x="914400" y="2247900"/>
            <a:ext cx="3733800" cy="3886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12"/>
          <p:cNvSpPr>
            <a:spLocks noGrp="1"/>
          </p:cNvSpPr>
          <p:nvPr>
            <p:ph sz="half" idx="4"/>
          </p:nvPr>
        </p:nvSpPr>
        <p:spPr>
          <a:xfrm>
            <a:off x="4953000" y="2247900"/>
            <a:ext cx="3733800" cy="3886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13"/>
          <p:cNvSpPr>
            <a:spLocks noGrp="1"/>
          </p:cNvSpPr>
          <p:nvPr>
            <p:ph type="dt" sz="half" idx="10"/>
          </p:nvPr>
        </p:nvSpPr>
        <p:spPr/>
        <p:txBody>
          <a:bodyPr/>
          <a:lstStyle>
            <a:lvl1pPr>
              <a:defRPr/>
            </a:lvl1pPr>
          </a:lstStyle>
          <a:p>
            <a:pPr>
              <a:defRPr/>
            </a:pPr>
            <a:endParaRPr lang="en-US"/>
          </a:p>
        </p:txBody>
      </p:sp>
      <p:sp>
        <p:nvSpPr>
          <p:cNvPr id="8" name="Footer Placeholder 2"/>
          <p:cNvSpPr>
            <a:spLocks noGrp="1"/>
          </p:cNvSpPr>
          <p:nvPr>
            <p:ph type="ftr" sz="quarter" idx="11"/>
          </p:nvPr>
        </p:nvSpPr>
        <p:spPr/>
        <p:txBody>
          <a:bodyPr/>
          <a:lstStyle>
            <a:lvl1pPr>
              <a:defRPr/>
            </a:lvl1pPr>
          </a:lstStyle>
          <a:p>
            <a:pPr>
              <a:defRPr/>
            </a:pPr>
            <a:endParaRPr lang="en-US"/>
          </a:p>
        </p:txBody>
      </p:sp>
      <p:sp>
        <p:nvSpPr>
          <p:cNvPr id="9" name="Slide Number Placeholder 22"/>
          <p:cNvSpPr>
            <a:spLocks noGrp="1"/>
          </p:cNvSpPr>
          <p:nvPr>
            <p:ph type="sldNum" sz="quarter" idx="12"/>
          </p:nvPr>
        </p:nvSpPr>
        <p:spPr/>
        <p:txBody>
          <a:bodyPr/>
          <a:lstStyle>
            <a:lvl1pPr>
              <a:defRPr/>
            </a:lvl1pPr>
          </a:lstStyle>
          <a:p>
            <a:pPr>
              <a:defRPr/>
            </a:pPr>
            <a:fld id="{75A70233-2A5D-4AE2-A73E-2025CF2F1C51}" type="slidenum">
              <a:rPr lang="en-US"/>
              <a:pPr>
                <a:defRPr/>
              </a:pPr>
              <a:t>‹#›</a:t>
            </a:fld>
            <a:endParaRPr lang="en-US"/>
          </a:p>
        </p:txBody>
      </p:sp>
    </p:spTree>
    <p:extLst>
      <p:ext uri="{BB962C8B-B14F-4D97-AF65-F5344CB8AC3E}">
        <p14:creationId xmlns:p14="http://schemas.microsoft.com/office/powerpoint/2010/main" val="35893450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13"/>
          <p:cNvSpPr>
            <a:spLocks noGrp="1"/>
          </p:cNvSpPr>
          <p:nvPr>
            <p:ph type="dt" sz="half" idx="10"/>
          </p:nvPr>
        </p:nvSpPr>
        <p:spPr/>
        <p:txBody>
          <a:bodyPr/>
          <a:lstStyle>
            <a:lvl1pPr>
              <a:defRPr/>
            </a:lvl1pPr>
          </a:lstStyle>
          <a:p>
            <a:pPr>
              <a:defRPr/>
            </a:pPr>
            <a:endParaRPr lang="en-US"/>
          </a:p>
        </p:txBody>
      </p:sp>
      <p:sp>
        <p:nvSpPr>
          <p:cNvPr id="4" name="Footer Placeholder 2"/>
          <p:cNvSpPr>
            <a:spLocks noGrp="1"/>
          </p:cNvSpPr>
          <p:nvPr>
            <p:ph type="ftr" sz="quarter" idx="11"/>
          </p:nvPr>
        </p:nvSpPr>
        <p:spPr/>
        <p:txBody>
          <a:bodyPr/>
          <a:lstStyle>
            <a:lvl1pPr>
              <a:defRPr/>
            </a:lvl1pPr>
          </a:lstStyle>
          <a:p>
            <a:pPr>
              <a:defRPr/>
            </a:pPr>
            <a:endParaRPr lang="en-US"/>
          </a:p>
        </p:txBody>
      </p:sp>
      <p:sp>
        <p:nvSpPr>
          <p:cNvPr id="5" name="Slide Number Placeholder 22"/>
          <p:cNvSpPr>
            <a:spLocks noGrp="1"/>
          </p:cNvSpPr>
          <p:nvPr>
            <p:ph type="sldNum" sz="quarter" idx="12"/>
          </p:nvPr>
        </p:nvSpPr>
        <p:spPr/>
        <p:txBody>
          <a:bodyPr/>
          <a:lstStyle>
            <a:lvl1pPr>
              <a:defRPr/>
            </a:lvl1pPr>
          </a:lstStyle>
          <a:p>
            <a:pPr>
              <a:defRPr/>
            </a:pPr>
            <a:fld id="{54B354AA-989B-4F79-890A-DC9CA4ABA053}" type="slidenum">
              <a:rPr lang="en-US"/>
              <a:pPr>
                <a:defRPr/>
              </a:pPr>
              <a:t>‹#›</a:t>
            </a:fld>
            <a:endParaRPr lang="en-US"/>
          </a:p>
        </p:txBody>
      </p:sp>
    </p:spTree>
    <p:extLst>
      <p:ext uri="{BB962C8B-B14F-4D97-AF65-F5344CB8AC3E}">
        <p14:creationId xmlns:p14="http://schemas.microsoft.com/office/powerpoint/2010/main" val="36245609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3"/>
          <p:cNvSpPr>
            <a:spLocks noGrp="1"/>
          </p:cNvSpPr>
          <p:nvPr>
            <p:ph type="dt" sz="half" idx="10"/>
          </p:nvPr>
        </p:nvSpPr>
        <p:spPr/>
        <p:txBody>
          <a:bodyPr/>
          <a:lstStyle>
            <a:lvl1pPr>
              <a:defRPr/>
            </a:lvl1pPr>
          </a:lstStyle>
          <a:p>
            <a:pPr>
              <a:defRPr/>
            </a:pPr>
            <a:endParaRPr lang="en-US"/>
          </a:p>
        </p:txBody>
      </p:sp>
      <p:sp>
        <p:nvSpPr>
          <p:cNvPr id="3" name="Footer Placeholder 2"/>
          <p:cNvSpPr>
            <a:spLocks noGrp="1"/>
          </p:cNvSpPr>
          <p:nvPr>
            <p:ph type="ftr" sz="quarter" idx="11"/>
          </p:nvPr>
        </p:nvSpPr>
        <p:spPr/>
        <p:txBody>
          <a:bodyPr/>
          <a:lstStyle>
            <a:lvl1pPr>
              <a:defRPr/>
            </a:lvl1pPr>
          </a:lstStyle>
          <a:p>
            <a:pPr>
              <a:defRPr/>
            </a:pPr>
            <a:endParaRPr lang="en-US"/>
          </a:p>
        </p:txBody>
      </p:sp>
      <p:sp>
        <p:nvSpPr>
          <p:cNvPr id="4" name="Slide Number Placeholder 22"/>
          <p:cNvSpPr>
            <a:spLocks noGrp="1"/>
          </p:cNvSpPr>
          <p:nvPr>
            <p:ph type="sldNum" sz="quarter" idx="12"/>
          </p:nvPr>
        </p:nvSpPr>
        <p:spPr/>
        <p:txBody>
          <a:bodyPr/>
          <a:lstStyle>
            <a:lvl1pPr>
              <a:defRPr/>
            </a:lvl1pPr>
          </a:lstStyle>
          <a:p>
            <a:pPr>
              <a:defRPr/>
            </a:pPr>
            <a:fld id="{ED0C026D-1678-4168-A0EF-1915889155EC}" type="slidenum">
              <a:rPr lang="en-US"/>
              <a:pPr>
                <a:defRPr/>
              </a:pPr>
              <a:t>‹#›</a:t>
            </a:fld>
            <a:endParaRPr lang="en-US"/>
          </a:p>
        </p:txBody>
      </p:sp>
    </p:spTree>
    <p:extLst>
      <p:ext uri="{BB962C8B-B14F-4D97-AF65-F5344CB8AC3E}">
        <p14:creationId xmlns:p14="http://schemas.microsoft.com/office/powerpoint/2010/main" val="6220216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useBgFill="1">
        <p:nvSpPr>
          <p:cNvPr id="6" name="Rounded Rectangle 5"/>
          <p:cNvSpPr/>
          <p:nvPr/>
        </p:nvSpPr>
        <p:spPr>
          <a:xfrm>
            <a:off x="63500" y="69850"/>
            <a:ext cx="9013825" cy="669290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914400" y="273050"/>
            <a:ext cx="7772400" cy="1143000"/>
          </a:xfrm>
        </p:spPr>
        <p:txBody>
          <a:bodyPr/>
          <a:lstStyle>
            <a:lvl1pPr algn="l">
              <a:buNone/>
              <a:defRPr sz="4000" b="0"/>
            </a:lvl1pPr>
          </a:lstStyle>
          <a:p>
            <a:r>
              <a:rPr lang="en-US"/>
              <a:t>Click to edit Master title style</a:t>
            </a:r>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a:r>
              <a:rPr lang="en-US"/>
              <a:t>Click to edit Master text styles</a:t>
            </a:r>
          </a:p>
        </p:txBody>
      </p:sp>
      <p:sp>
        <p:nvSpPr>
          <p:cNvPr id="11" name="Content Placeholder 10"/>
          <p:cNvSpPr>
            <a:spLocks noGrp="1"/>
          </p:cNvSpPr>
          <p:nvPr>
            <p:ph sz="quarter" idx="1"/>
          </p:nvPr>
        </p:nvSpPr>
        <p:spPr>
          <a:xfrm>
            <a:off x="2971800" y="1600200"/>
            <a:ext cx="5715000" cy="4495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4"/>
          <p:cNvSpPr>
            <a:spLocks noGrp="1"/>
          </p:cNvSpPr>
          <p:nvPr>
            <p:ph type="dt" sz="half" idx="10"/>
          </p:nvPr>
        </p:nvSpPr>
        <p:spPr/>
        <p:txBody>
          <a:bodyPr/>
          <a:lstStyle>
            <a:lvl1pPr>
              <a:defRPr/>
            </a:lvl1pPr>
          </a:lstStyle>
          <a:p>
            <a:pPr>
              <a:defRPr/>
            </a:pPr>
            <a:endParaRPr lang="en-US"/>
          </a:p>
        </p:txBody>
      </p:sp>
      <p:sp>
        <p:nvSpPr>
          <p:cNvPr id="8" name="Footer Placeholder 5"/>
          <p:cNvSpPr>
            <a:spLocks noGrp="1"/>
          </p:cNvSpPr>
          <p:nvPr>
            <p:ph type="ftr" sz="quarter" idx="11"/>
          </p:nvPr>
        </p:nvSpPr>
        <p:spPr/>
        <p:txBody>
          <a:bodyPr/>
          <a:lstStyle>
            <a:lvl1pPr>
              <a:defRPr/>
            </a:lvl1pPr>
          </a:lstStyle>
          <a:p>
            <a:pPr>
              <a:defRPr/>
            </a:pPr>
            <a:endParaRPr lang="en-US"/>
          </a:p>
        </p:txBody>
      </p:sp>
      <p:sp>
        <p:nvSpPr>
          <p:cNvPr id="9" name="Slide Number Placeholder 6"/>
          <p:cNvSpPr>
            <a:spLocks noGrp="1"/>
          </p:cNvSpPr>
          <p:nvPr>
            <p:ph type="sldNum" sz="quarter" idx="12"/>
          </p:nvPr>
        </p:nvSpPr>
        <p:spPr/>
        <p:txBody>
          <a:bodyPr/>
          <a:lstStyle>
            <a:lvl1pPr>
              <a:defRPr/>
            </a:lvl1pPr>
          </a:lstStyle>
          <a:p>
            <a:pPr>
              <a:defRPr/>
            </a:pPr>
            <a:fld id="{10665E1A-0F88-4643-BD06-D7CE33340AB8}" type="slidenum">
              <a:rPr lang="en-US"/>
              <a:pPr>
                <a:defRPr/>
              </a:pPr>
              <a:t>‹#›</a:t>
            </a:fld>
            <a:endParaRPr lang="en-US"/>
          </a:p>
        </p:txBody>
      </p:sp>
    </p:spTree>
    <p:extLst>
      <p:ext uri="{BB962C8B-B14F-4D97-AF65-F5344CB8AC3E}">
        <p14:creationId xmlns:p14="http://schemas.microsoft.com/office/powerpoint/2010/main" val="21035966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Rectangle 4"/>
          <p:cNvSpPr/>
          <p:nvPr/>
        </p:nvSpPr>
        <p:spPr>
          <a:xfrm flipV="1">
            <a:off x="68263" y="4683125"/>
            <a:ext cx="9007475" cy="920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p:cNvSpPr/>
          <p:nvPr/>
        </p:nvSpPr>
        <p:spPr>
          <a:xfrm>
            <a:off x="68263" y="4649788"/>
            <a:ext cx="9007475" cy="46037"/>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p:nvSpPr>
        <p:spPr>
          <a:xfrm>
            <a:off x="68263" y="4773613"/>
            <a:ext cx="9007475" cy="47625"/>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lang="en-US"/>
              <a:t>Click to edit Master title style</a:t>
            </a:r>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a:r>
              <a:rPr lang="en-US"/>
              <a:t>Click to edit Master text styles</a:t>
            </a:r>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normAutofit/>
          </a:bodyPr>
          <a:lstStyle>
            <a:lvl1pPr marL="0" indent="0">
              <a:buNone/>
              <a:defRPr sz="3200"/>
            </a:lvl1pPr>
          </a:lstStyle>
          <a:p>
            <a:pPr lvl="0"/>
            <a:r>
              <a:rPr lang="en-US" noProof="0"/>
              <a:t>Click icon to add picture</a:t>
            </a:r>
          </a:p>
        </p:txBody>
      </p:sp>
      <p:sp>
        <p:nvSpPr>
          <p:cNvPr id="8" name="Date Placeholder 4"/>
          <p:cNvSpPr>
            <a:spLocks noGrp="1"/>
          </p:cNvSpPr>
          <p:nvPr>
            <p:ph type="dt" sz="half" idx="10"/>
          </p:nvPr>
        </p:nvSpPr>
        <p:spPr/>
        <p:txBody>
          <a:bodyPr/>
          <a:lstStyle>
            <a:lvl1pPr>
              <a:defRPr/>
            </a:lvl1pPr>
          </a:lstStyle>
          <a:p>
            <a:pPr>
              <a:defRPr/>
            </a:pPr>
            <a:endParaRPr lang="en-US"/>
          </a:p>
        </p:txBody>
      </p:sp>
      <p:sp>
        <p:nvSpPr>
          <p:cNvPr id="9" name="Footer Placeholder 5"/>
          <p:cNvSpPr>
            <a:spLocks noGrp="1"/>
          </p:cNvSpPr>
          <p:nvPr>
            <p:ph type="ftr" sz="quarter" idx="11"/>
          </p:nvPr>
        </p:nvSpPr>
        <p:spPr>
          <a:xfrm>
            <a:off x="914400" y="6172200"/>
            <a:ext cx="3886200" cy="457200"/>
          </a:xfrm>
        </p:spPr>
        <p:txBody>
          <a:bodyPr/>
          <a:lstStyle>
            <a:lvl1pPr>
              <a:defRPr/>
            </a:lvl1pPr>
          </a:lstStyle>
          <a:p>
            <a:pPr>
              <a:defRPr/>
            </a:pPr>
            <a:endParaRPr lang="en-US"/>
          </a:p>
        </p:txBody>
      </p:sp>
      <p:sp>
        <p:nvSpPr>
          <p:cNvPr id="10" name="Slide Number Placeholder 6"/>
          <p:cNvSpPr>
            <a:spLocks noGrp="1"/>
          </p:cNvSpPr>
          <p:nvPr>
            <p:ph type="sldNum" sz="quarter" idx="12"/>
          </p:nvPr>
        </p:nvSpPr>
        <p:spPr>
          <a:xfrm>
            <a:off x="146050" y="6208713"/>
            <a:ext cx="457200" cy="457200"/>
          </a:xfrm>
        </p:spPr>
        <p:txBody>
          <a:bodyPr/>
          <a:lstStyle>
            <a:lvl1pPr>
              <a:defRPr/>
            </a:lvl1pPr>
          </a:lstStyle>
          <a:p>
            <a:pPr>
              <a:defRPr/>
            </a:pPr>
            <a:fld id="{20B3563F-8996-416A-802D-048F893F5EE0}" type="slidenum">
              <a:rPr lang="en-US"/>
              <a:pPr>
                <a:defRPr/>
              </a:pPr>
              <a:t>‹#›</a:t>
            </a:fld>
            <a:endParaRPr lang="en-US"/>
          </a:p>
        </p:txBody>
      </p:sp>
    </p:spTree>
    <p:extLst>
      <p:ext uri="{BB962C8B-B14F-4D97-AF65-F5344CB8AC3E}">
        <p14:creationId xmlns:p14="http://schemas.microsoft.com/office/powerpoint/2010/main" val="5422425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useBgFill="1">
        <p:nvSpPr>
          <p:cNvPr id="8" name="Rounded Rectangle 7"/>
          <p:cNvSpPr/>
          <p:nvPr/>
        </p:nvSpPr>
        <p:spPr>
          <a:xfrm>
            <a:off x="63500" y="69850"/>
            <a:ext cx="9013825" cy="669290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124" name="Title Placeholder 21"/>
          <p:cNvSpPr>
            <a:spLocks noGrp="1"/>
          </p:cNvSpPr>
          <p:nvPr>
            <p:ph type="title"/>
          </p:nvPr>
        </p:nvSpPr>
        <p:spPr bwMode="auto">
          <a:xfrm>
            <a:off x="914400" y="274638"/>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91440" numCol="1" anchor="b" anchorCtr="0" compatLnSpc="1">
            <a:prstTxWarp prst="textNoShape">
              <a:avLst/>
            </a:prstTxWarp>
          </a:bodyPr>
          <a:lstStyle/>
          <a:p>
            <a:pPr lvl="0"/>
            <a:r>
              <a:rPr lang="en-US"/>
              <a:t>Click to edit Master title style</a:t>
            </a:r>
          </a:p>
        </p:txBody>
      </p:sp>
      <p:sp>
        <p:nvSpPr>
          <p:cNvPr id="5125" name="Text Placeholder 12"/>
          <p:cNvSpPr>
            <a:spLocks noGrp="1"/>
          </p:cNvSpPr>
          <p:nvPr>
            <p:ph type="body" idx="1"/>
          </p:nvPr>
        </p:nvSpPr>
        <p:spPr bwMode="auto">
          <a:xfrm>
            <a:off x="914400" y="1447800"/>
            <a:ext cx="77724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fontAlgn="auto" latinLnBrk="0" hangingPunct="1">
              <a:spcBef>
                <a:spcPts val="0"/>
              </a:spcBef>
              <a:spcAft>
                <a:spcPts val="0"/>
              </a:spcAft>
              <a:defRPr kumimoji="0" sz="1400">
                <a:solidFill>
                  <a:schemeClr val="tx2"/>
                </a:solidFill>
                <a:latin typeface="+mn-lt"/>
                <a:cs typeface="+mn-cs"/>
              </a:defRPr>
            </a:lvl1pPr>
          </a:lstStyle>
          <a:p>
            <a:pPr>
              <a:defRPr/>
            </a:pPr>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fontAlgn="auto" latinLnBrk="0" hangingPunct="1">
              <a:spcBef>
                <a:spcPts val="0"/>
              </a:spcBef>
              <a:spcAft>
                <a:spcPts val="0"/>
              </a:spcAft>
              <a:defRPr kumimoji="0" sz="1400">
                <a:solidFill>
                  <a:schemeClr val="tx2"/>
                </a:solidFill>
                <a:latin typeface="+mn-lt"/>
                <a:cs typeface="+mn-cs"/>
              </a:defRPr>
            </a:lvl1pPr>
          </a:lstStyle>
          <a:p>
            <a:pPr>
              <a:defRPr/>
            </a:pPr>
            <a:endParaRPr lang="en-US"/>
          </a:p>
        </p:txBody>
      </p:sp>
      <p:sp>
        <p:nvSpPr>
          <p:cNvPr id="23" name="Slide Number Placeholder 22"/>
          <p:cNvSpPr>
            <a:spLocks noGrp="1"/>
          </p:cNvSpPr>
          <p:nvPr>
            <p:ph type="sldNum" sz="quarter" idx="4"/>
          </p:nvPr>
        </p:nvSpPr>
        <p:spPr>
          <a:xfrm>
            <a:off x="146050" y="6210300"/>
            <a:ext cx="457200" cy="457200"/>
          </a:xfrm>
          <a:prstGeom prst="ellipse">
            <a:avLst/>
          </a:prstGeom>
          <a:solidFill>
            <a:schemeClr val="accent1"/>
          </a:solidFill>
        </p:spPr>
        <p:txBody>
          <a:bodyPr wrap="none" lIns="0" tIns="0" rIns="0" bIns="0" anchor="ctr" anchorCtr="1">
            <a:noAutofit/>
          </a:bodyPr>
          <a:lstStyle>
            <a:lvl1pPr algn="ctr" eaLnBrk="1" fontAlgn="auto" latinLnBrk="0" hangingPunct="1">
              <a:spcBef>
                <a:spcPts val="0"/>
              </a:spcBef>
              <a:spcAft>
                <a:spcPts val="0"/>
              </a:spcAft>
              <a:defRPr kumimoji="0" sz="1400">
                <a:solidFill>
                  <a:srgbClr val="FFFFFF"/>
                </a:solidFill>
                <a:latin typeface="+mj-lt"/>
                <a:ea typeface="+mj-ea"/>
                <a:cs typeface="+mj-cs"/>
              </a:defRPr>
            </a:lvl1pPr>
          </a:lstStyle>
          <a:p>
            <a:pPr>
              <a:defRPr/>
            </a:pPr>
            <a:fld id="{44D3D53A-E69C-4845-96FD-22022C41843F}"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788" r:id="rId4"/>
    <p:sldLayoutId id="2147483789" r:id="rId5"/>
    <p:sldLayoutId id="2147483790" r:id="rId6"/>
    <p:sldLayoutId id="2147483791" r:id="rId7"/>
    <p:sldLayoutId id="2147483808" r:id="rId8"/>
    <p:sldLayoutId id="2147483809" r:id="rId9"/>
    <p:sldLayoutId id="2147483792" r:id="rId10"/>
    <p:sldLayoutId id="2147483793" r:id="rId11"/>
  </p:sldLayoutIdLst>
  <p:hf hdr="0" ftr="0" dt="0"/>
  <p:txStyles>
    <p:titleStyle>
      <a:lvl1pPr algn="l" rtl="0" eaLnBrk="0" fontAlgn="base" hangingPunct="0">
        <a:spcBef>
          <a:spcPct val="0"/>
        </a:spcBef>
        <a:spcAft>
          <a:spcPct val="0"/>
        </a:spcAft>
        <a:defRPr sz="4000" kern="12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Franklin Gothic Book" pitchFamily="34" charset="0"/>
        </a:defRPr>
      </a:lvl2pPr>
      <a:lvl3pPr algn="l" rtl="0" eaLnBrk="0" fontAlgn="base" hangingPunct="0">
        <a:spcBef>
          <a:spcPct val="0"/>
        </a:spcBef>
        <a:spcAft>
          <a:spcPct val="0"/>
        </a:spcAft>
        <a:defRPr sz="4000">
          <a:solidFill>
            <a:schemeClr val="tx2"/>
          </a:solidFill>
          <a:latin typeface="Franklin Gothic Book" pitchFamily="34" charset="0"/>
        </a:defRPr>
      </a:lvl3pPr>
      <a:lvl4pPr algn="l" rtl="0" eaLnBrk="0" fontAlgn="base" hangingPunct="0">
        <a:spcBef>
          <a:spcPct val="0"/>
        </a:spcBef>
        <a:spcAft>
          <a:spcPct val="0"/>
        </a:spcAft>
        <a:defRPr sz="4000">
          <a:solidFill>
            <a:schemeClr val="tx2"/>
          </a:solidFill>
          <a:latin typeface="Franklin Gothic Book" pitchFamily="34" charset="0"/>
        </a:defRPr>
      </a:lvl4pPr>
      <a:lvl5pPr algn="l" rtl="0" eaLnBrk="0" fontAlgn="base" hangingPunct="0">
        <a:spcBef>
          <a:spcPct val="0"/>
        </a:spcBef>
        <a:spcAft>
          <a:spcPct val="0"/>
        </a:spcAft>
        <a:defRPr sz="4000">
          <a:solidFill>
            <a:schemeClr val="tx2"/>
          </a:solidFill>
          <a:latin typeface="Franklin Gothic Book" pitchFamily="34" charset="0"/>
        </a:defRPr>
      </a:lvl5pPr>
      <a:lvl6pPr marL="457200" algn="l" rtl="0" fontAlgn="base">
        <a:spcBef>
          <a:spcPct val="0"/>
        </a:spcBef>
        <a:spcAft>
          <a:spcPct val="0"/>
        </a:spcAft>
        <a:defRPr sz="4000">
          <a:solidFill>
            <a:schemeClr val="tx2"/>
          </a:solidFill>
          <a:latin typeface="Franklin Gothic Book" pitchFamily="34" charset="0"/>
        </a:defRPr>
      </a:lvl6pPr>
      <a:lvl7pPr marL="914400" algn="l" rtl="0" fontAlgn="base">
        <a:spcBef>
          <a:spcPct val="0"/>
        </a:spcBef>
        <a:spcAft>
          <a:spcPct val="0"/>
        </a:spcAft>
        <a:defRPr sz="4000">
          <a:solidFill>
            <a:schemeClr val="tx2"/>
          </a:solidFill>
          <a:latin typeface="Franklin Gothic Book" pitchFamily="34" charset="0"/>
        </a:defRPr>
      </a:lvl7pPr>
      <a:lvl8pPr marL="1371600" algn="l" rtl="0" fontAlgn="base">
        <a:spcBef>
          <a:spcPct val="0"/>
        </a:spcBef>
        <a:spcAft>
          <a:spcPct val="0"/>
        </a:spcAft>
        <a:defRPr sz="4000">
          <a:solidFill>
            <a:schemeClr val="tx2"/>
          </a:solidFill>
          <a:latin typeface="Franklin Gothic Book" pitchFamily="34" charset="0"/>
        </a:defRPr>
      </a:lvl8pPr>
      <a:lvl9pPr marL="1828800" algn="l" rtl="0" fontAlgn="base">
        <a:spcBef>
          <a:spcPct val="0"/>
        </a:spcBef>
        <a:spcAft>
          <a:spcPct val="0"/>
        </a:spcAft>
        <a:defRPr sz="4000">
          <a:solidFill>
            <a:schemeClr val="tx2"/>
          </a:solidFill>
          <a:latin typeface="Franklin Gothic Book" pitchFamily="34" charset="0"/>
        </a:defRPr>
      </a:lvl9pPr>
    </p:titleStyle>
    <p:bodyStyle>
      <a:lvl1pPr marL="273050" indent="-273050" algn="l" rtl="0" eaLnBrk="0" fontAlgn="base" hangingPunct="0">
        <a:spcBef>
          <a:spcPts val="575"/>
        </a:spcBef>
        <a:spcAft>
          <a:spcPct val="0"/>
        </a:spcAft>
        <a:buClr>
          <a:schemeClr val="accent1"/>
        </a:buClr>
        <a:buSzPct val="85000"/>
        <a:buFont typeface="Wingdings 2" pitchFamily="18" charset="2"/>
        <a:buChar char=""/>
        <a:defRPr sz="2600" kern="1200">
          <a:solidFill>
            <a:schemeClr val="tx1"/>
          </a:solidFill>
          <a:latin typeface="+mn-lt"/>
          <a:ea typeface="+mn-ea"/>
          <a:cs typeface="+mn-cs"/>
        </a:defRPr>
      </a:lvl1pPr>
      <a:lvl2pPr marL="547688" indent="-228600" algn="l" rtl="0" eaLnBrk="0" fontAlgn="base" hangingPunct="0">
        <a:spcBef>
          <a:spcPts val="375"/>
        </a:spcBef>
        <a:spcAft>
          <a:spcPct val="0"/>
        </a:spcAft>
        <a:buClr>
          <a:schemeClr val="accent2"/>
        </a:buClr>
        <a:buSzPct val="85000"/>
        <a:buFont typeface="Wingdings 2" pitchFamily="18" charset="2"/>
        <a:buChar char=""/>
        <a:defRPr sz="2400" kern="1200">
          <a:solidFill>
            <a:schemeClr val="tx1"/>
          </a:solidFill>
          <a:latin typeface="+mn-lt"/>
          <a:ea typeface="+mn-ea"/>
          <a:cs typeface="+mn-cs"/>
        </a:defRPr>
      </a:lvl2pPr>
      <a:lvl3pPr marL="822325" indent="-228600" algn="l" rtl="0" eaLnBrk="0" fontAlgn="base" hangingPunct="0">
        <a:spcBef>
          <a:spcPts val="375"/>
        </a:spcBef>
        <a:spcAft>
          <a:spcPct val="0"/>
        </a:spcAft>
        <a:buClr>
          <a:srgbClr val="E6B1AB"/>
        </a:buClr>
        <a:buSzPct val="85000"/>
        <a:buFont typeface="Wingdings 2" pitchFamily="18" charset="2"/>
        <a:buChar char=""/>
        <a:defRPr sz="2000" kern="1200">
          <a:solidFill>
            <a:schemeClr val="tx1"/>
          </a:solidFill>
          <a:latin typeface="+mn-lt"/>
          <a:ea typeface="+mn-ea"/>
          <a:cs typeface="+mn-cs"/>
        </a:defRPr>
      </a:lvl3pPr>
      <a:lvl4pPr marL="1096963" indent="-228600" algn="l" rtl="0" eaLnBrk="0" fontAlgn="base" hangingPunct="0">
        <a:spcBef>
          <a:spcPts val="375"/>
        </a:spcBef>
        <a:spcAft>
          <a:spcPct val="0"/>
        </a:spcAft>
        <a:buClr>
          <a:srgbClr val="A28E6A"/>
        </a:buClr>
        <a:buSzPct val="80000"/>
        <a:buFont typeface="Wingdings 2" pitchFamily="18" charset="2"/>
        <a:buChar char=""/>
        <a:defRPr sz="2000" kern="1200">
          <a:solidFill>
            <a:schemeClr val="tx1"/>
          </a:solidFill>
          <a:latin typeface="+mn-lt"/>
          <a:ea typeface="+mn-ea"/>
          <a:cs typeface="+mn-cs"/>
        </a:defRPr>
      </a:lvl4pPr>
      <a:lvl5pPr marL="1371600" indent="-228600" algn="l" rtl="0" eaLnBrk="0" fontAlgn="base" hangingPunct="0">
        <a:spcBef>
          <a:spcPts val="375"/>
        </a:spcBef>
        <a:spcAft>
          <a:spcPct val="0"/>
        </a:spcAft>
        <a:buClr>
          <a:srgbClr val="A28E6A"/>
        </a:buClr>
        <a:buChar char="o"/>
        <a:defRPr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14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614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3E0B43BA-1982-469B-B5C4-9B7E7FD70248}"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94" r:id="rId1"/>
    <p:sldLayoutId id="2147483795" r:id="rId2"/>
    <p:sldLayoutId id="2147483796" r:id="rId3"/>
    <p:sldLayoutId id="2147483797" r:id="rId4"/>
    <p:sldLayoutId id="2147483798" r:id="rId5"/>
    <p:sldLayoutId id="2147483799" r:id="rId6"/>
    <p:sldLayoutId id="2147483800" r:id="rId7"/>
    <p:sldLayoutId id="2147483801" r:id="rId8"/>
    <p:sldLayoutId id="2147483802" r:id="rId9"/>
    <p:sldLayoutId id="2147483803" r:id="rId10"/>
    <p:sldLayoutId id="2147483804" r:id="rId11"/>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7.gif"/><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50.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ubtitle 2"/>
          <p:cNvSpPr>
            <a:spLocks noGrp="1"/>
          </p:cNvSpPr>
          <p:nvPr>
            <p:ph type="subTitle" idx="1"/>
          </p:nvPr>
        </p:nvSpPr>
        <p:spPr>
          <a:xfrm>
            <a:off x="457200" y="3247535"/>
            <a:ext cx="8556170" cy="3238500"/>
          </a:xfrm>
        </p:spPr>
        <p:txBody>
          <a:bodyPr/>
          <a:lstStyle/>
          <a:p>
            <a:pPr algn="l" eaLnBrk="1" hangingPunct="1"/>
            <a:endParaRPr lang="en-US" sz="1500" u="sng" dirty="0"/>
          </a:p>
          <a:p>
            <a:pPr eaLnBrk="1" hangingPunct="1"/>
            <a:r>
              <a:rPr lang="en-US" sz="3000" dirty="0"/>
              <a:t>Mark Sellke</a:t>
            </a:r>
            <a:br>
              <a:rPr lang="en-US" sz="2500" dirty="0"/>
            </a:br>
            <a:endParaRPr lang="en-US" sz="3000" dirty="0"/>
          </a:p>
          <a:p>
            <a:pPr eaLnBrk="1" hangingPunct="1"/>
            <a:endParaRPr lang="en-US" sz="2400" dirty="0"/>
          </a:p>
        </p:txBody>
      </p:sp>
      <p:sp>
        <p:nvSpPr>
          <p:cNvPr id="12291" name="Title 1"/>
          <p:cNvSpPr>
            <a:spLocks noGrp="1"/>
          </p:cNvSpPr>
          <p:nvPr>
            <p:ph type="ctrTitle"/>
          </p:nvPr>
        </p:nvSpPr>
        <p:spPr>
          <a:xfrm>
            <a:off x="130629" y="1294409"/>
            <a:ext cx="8882741" cy="1953125"/>
          </a:xfrm>
        </p:spPr>
        <p:txBody>
          <a:bodyPr/>
          <a:lstStyle/>
          <a:p>
            <a:pPr eaLnBrk="1" hangingPunct="1"/>
            <a:r>
              <a:rPr lang="en-US" sz="3000" dirty="0"/>
              <a:t>Incentived Exploration with Linear Contexts</a:t>
            </a:r>
            <a:endParaRPr sz="3000" dirty="0"/>
          </a:p>
        </p:txBody>
      </p:sp>
      <p:sp>
        <p:nvSpPr>
          <p:cNvPr id="6" name="TextBox 5">
            <a:extLst>
              <a:ext uri="{FF2B5EF4-FFF2-40B4-BE49-F238E27FC236}">
                <a16:creationId xmlns:a16="http://schemas.microsoft.com/office/drawing/2014/main" id="{6B0E7911-4E7E-6547-B5CF-1FA8CF32D7EC}"/>
              </a:ext>
            </a:extLst>
          </p:cNvPr>
          <p:cNvSpPr txBox="1"/>
          <p:nvPr/>
        </p:nvSpPr>
        <p:spPr>
          <a:xfrm>
            <a:off x="2362423" y="5572812"/>
            <a:ext cx="184731" cy="369332"/>
          </a:xfrm>
          <a:prstGeom prst="rect">
            <a:avLst/>
          </a:prstGeom>
          <a:noFill/>
        </p:spPr>
        <p:txBody>
          <a:bodyPr wrap="none" rtlCol="0">
            <a:spAutoFit/>
          </a:bodyPr>
          <a:lstStyle/>
          <a:p>
            <a:endParaRPr lang="en-US" dirty="0">
              <a:solidFill>
                <a:schemeClr val="tx2"/>
              </a:solidFill>
            </a:endParaRPr>
          </a:p>
        </p:txBody>
      </p:sp>
    </p:spTree>
    <p:extLst>
      <p:ext uri="{BB962C8B-B14F-4D97-AF65-F5344CB8AC3E}">
        <p14:creationId xmlns:p14="http://schemas.microsoft.com/office/powerpoint/2010/main" val="16508443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1D66E-7F70-084E-A904-74D694554D9B}"/>
              </a:ext>
            </a:extLst>
          </p:cNvPr>
          <p:cNvSpPr>
            <a:spLocks noGrp="1"/>
          </p:cNvSpPr>
          <p:nvPr>
            <p:ph type="title"/>
          </p:nvPr>
        </p:nvSpPr>
        <p:spPr/>
        <p:txBody>
          <a:bodyPr/>
          <a:lstStyle/>
          <a:p>
            <a:r>
              <a:rPr lang="en-US" dirty="0"/>
              <a:t>Main Result (formally)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A1CCC8F-048E-C142-9830-3CCDCD7B3377}"/>
                  </a:ext>
                </a:extLst>
              </p:cNvPr>
              <p:cNvSpPr>
                <a:spLocks noGrp="1"/>
              </p:cNvSpPr>
              <p:nvPr>
                <p:ph sz="quarter" idx="1"/>
              </p:nvPr>
            </p:nvSpPr>
            <p:spPr>
              <a:xfrm>
                <a:off x="374650" y="1417638"/>
                <a:ext cx="8542116" cy="5181600"/>
              </a:xfrm>
            </p:spPr>
            <p:txBody>
              <a:bodyPr/>
              <a:lstStyle/>
              <a:p>
                <a:pPr marL="0" indent="0">
                  <a:buNone/>
                </a:pPr>
                <a:r>
                  <a:rPr lang="en-US" sz="2800" dirty="0">
                    <a:latin typeface="Cambria Math" panose="02040503050406030204" pitchFamily="18" charset="0"/>
                  </a:rPr>
                  <a:t>Theorem: suppose that</a:t>
                </a:r>
              </a:p>
              <a:p>
                <a:pPr marL="0" indent="0">
                  <a:buNone/>
                </a:pPr>
                <a:r>
                  <a:rPr lang="en-US" sz="2800" dirty="0">
                    <a:latin typeface="Cambria Math" panose="02040503050406030204" pitchFamily="18" charset="0"/>
                  </a:rPr>
                  <a:t>	</a:t>
                </a:r>
                <a:r>
                  <a:rPr lang="en-US" sz="2200" dirty="0">
                    <a:latin typeface="Times New Roman" panose="02020603050405020304" pitchFamily="18" charset="0"/>
                  </a:rPr>
                  <a:t>1. Prior </a:t>
                </a:r>
                <a14:m>
                  <m:oMath xmlns:m="http://schemas.openxmlformats.org/officeDocument/2006/math">
                    <m:r>
                      <a:rPr lang="en-US" sz="2200" i="1" dirty="0">
                        <a:latin typeface="Cambria Math" panose="02040503050406030204" pitchFamily="18" charset="0"/>
                      </a:rPr>
                      <m:t>ℓ</m:t>
                    </m:r>
                    <m:r>
                      <a:rPr lang="en-US" sz="2200" b="0" i="1" dirty="0">
                        <a:latin typeface="Cambria Math" panose="02040503050406030204" pitchFamily="18" charset="0"/>
                      </a:rPr>
                      <m:t>∼</m:t>
                    </m:r>
                    <m:r>
                      <m:rPr>
                        <m:sty m:val="p"/>
                      </m:rPr>
                      <a:rPr lang="en-US" sz="2200" b="0" i="0" dirty="0">
                        <a:latin typeface="Cambria Math" panose="02040503050406030204" pitchFamily="18" charset="0"/>
                      </a:rPr>
                      <m:t>Unif</m:t>
                    </m:r>
                    <m:r>
                      <a:rPr lang="en-US" sz="2200" b="0" i="1" dirty="0">
                        <a:latin typeface="Cambria Math" panose="02040503050406030204" pitchFamily="18" charset="0"/>
                      </a:rPr>
                      <m:t>(</m:t>
                    </m:r>
                    <m:r>
                      <a:rPr lang="en-US" sz="2200" b="0" i="1" dirty="0">
                        <a:latin typeface="Cambria Math" panose="02040503050406030204" pitchFamily="18" charset="0"/>
                      </a:rPr>
                      <m:t>𝐾</m:t>
                    </m:r>
                    <m:r>
                      <a:rPr lang="en-US" sz="2200" b="0" i="1" dirty="0">
                        <a:latin typeface="Cambria Math" panose="02040503050406030204" pitchFamily="18" charset="0"/>
                      </a:rPr>
                      <m:t>)</m:t>
                    </m:r>
                  </m:oMath>
                </a14:m>
                <a:r>
                  <a:rPr lang="en-US" sz="2200" dirty="0">
                    <a:latin typeface="Times New Roman" panose="02020603050405020304" pitchFamily="18" charset="0"/>
                  </a:rPr>
                  <a:t> is uniform on a convex set </a:t>
                </a:r>
                <a14:m>
                  <m:oMath xmlns:m="http://schemas.openxmlformats.org/officeDocument/2006/math">
                    <m:r>
                      <a:rPr lang="en-US" sz="2200" i="1" dirty="0">
                        <a:latin typeface="Cambria Math" panose="02040503050406030204" pitchFamily="18" charset="0"/>
                      </a:rPr>
                      <m:t>𝐾</m:t>
                    </m:r>
                    <m:r>
                      <a:rPr lang="en-US" sz="2200" b="0" i="1" dirty="0">
                        <a:latin typeface="Cambria Math" panose="02040503050406030204" pitchFamily="18" charset="0"/>
                      </a:rPr>
                      <m:t>⊆</m:t>
                    </m:r>
                    <m:sSup>
                      <m:sSupPr>
                        <m:ctrlPr>
                          <a:rPr lang="en-US" sz="2200" b="0" i="1" dirty="0">
                            <a:latin typeface="Cambria Math" panose="02040503050406030204" pitchFamily="18" charset="0"/>
                          </a:rPr>
                        </m:ctrlPr>
                      </m:sSupPr>
                      <m:e>
                        <m:r>
                          <a:rPr lang="en-US" sz="2200" b="0" i="1" dirty="0">
                            <a:latin typeface="Cambria Math" panose="02040503050406030204" pitchFamily="18" charset="0"/>
                          </a:rPr>
                          <m:t>ℝ</m:t>
                        </m:r>
                      </m:e>
                      <m:sup>
                        <m:r>
                          <a:rPr lang="en-US" sz="2200" b="0" i="1" dirty="0">
                            <a:latin typeface="Cambria Math" panose="02040503050406030204" pitchFamily="18" charset="0"/>
                          </a:rPr>
                          <m:t>𝑑</m:t>
                        </m:r>
                      </m:sup>
                    </m:sSup>
                  </m:oMath>
                </a14:m>
                <a:r>
                  <a:rPr lang="en-US" sz="2200" dirty="0">
                    <a:latin typeface="Times New Roman" panose="02020603050405020304" pitchFamily="18" charset="0"/>
                  </a:rPr>
                  <a:t>.</a:t>
                </a:r>
              </a:p>
              <a:p>
                <a:pPr marL="0" indent="0">
                  <a:buNone/>
                </a:pPr>
                <a:r>
                  <a:rPr lang="en-US" sz="2200" dirty="0">
                    <a:latin typeface="Times New Roman" panose="02020603050405020304" pitchFamily="18" charset="0"/>
                  </a:rPr>
                  <a:t>	2. </a:t>
                </a:r>
                <a14:m>
                  <m:oMath xmlns:m="http://schemas.openxmlformats.org/officeDocument/2006/math">
                    <m:sSub>
                      <m:sSubPr>
                        <m:ctrlPr>
                          <a:rPr lang="en-US" sz="2200" b="0" i="1" dirty="0">
                            <a:latin typeface="Cambria Math" panose="02040503050406030204" pitchFamily="18" charset="0"/>
                          </a:rPr>
                        </m:ctrlPr>
                      </m:sSubPr>
                      <m:e>
                        <m:r>
                          <m:rPr>
                            <m:sty m:val="p"/>
                          </m:rPr>
                          <a:rPr lang="en-US" sz="2200" b="0" i="0" dirty="0">
                            <a:latin typeface="Cambria Math" panose="02040503050406030204" pitchFamily="18" charset="0"/>
                          </a:rPr>
                          <m:t>B</m:t>
                        </m:r>
                      </m:e>
                      <m:sub>
                        <m:r>
                          <m:rPr>
                            <m:sty m:val="p"/>
                          </m:rPr>
                          <a:rPr lang="en-US" sz="2200" b="0" i="0" dirty="0">
                            <a:latin typeface="Cambria Math" panose="02040503050406030204" pitchFamily="18" charset="0"/>
                          </a:rPr>
                          <m:t>r</m:t>
                        </m:r>
                      </m:sub>
                    </m:sSub>
                    <m:d>
                      <m:dPr>
                        <m:ctrlPr>
                          <a:rPr lang="en-US" sz="2200" b="0" i="1" dirty="0">
                            <a:latin typeface="Cambria Math" panose="02040503050406030204" pitchFamily="18" charset="0"/>
                          </a:rPr>
                        </m:ctrlPr>
                      </m:dPr>
                      <m:e>
                        <m:acc>
                          <m:accPr>
                            <m:chr m:val="⃗"/>
                            <m:ctrlPr>
                              <a:rPr lang="en-US" sz="2200" b="0" i="1" dirty="0">
                                <a:latin typeface="Cambria Math" panose="02040503050406030204" pitchFamily="18" charset="0"/>
                              </a:rPr>
                            </m:ctrlPr>
                          </m:accPr>
                          <m:e>
                            <m:r>
                              <a:rPr lang="en-US" sz="2200" b="0" i="1" dirty="0">
                                <a:latin typeface="Cambria Math" panose="02040503050406030204" pitchFamily="18" charset="0"/>
                              </a:rPr>
                              <m:t>0</m:t>
                            </m:r>
                          </m:e>
                        </m:acc>
                      </m:e>
                    </m:d>
                    <m:r>
                      <a:rPr lang="en-US" sz="2200" b="0" i="1" dirty="0">
                        <a:latin typeface="Cambria Math" panose="02040503050406030204" pitchFamily="18" charset="0"/>
                      </a:rPr>
                      <m:t>⊆</m:t>
                    </m:r>
                    <m:r>
                      <a:rPr lang="en-US" sz="2200" b="0" i="1" dirty="0">
                        <a:latin typeface="Cambria Math" panose="02040503050406030204" pitchFamily="18" charset="0"/>
                      </a:rPr>
                      <m:t>𝐾</m:t>
                    </m:r>
                    <m:r>
                      <a:rPr lang="en-US" sz="2200" b="0" i="1" dirty="0">
                        <a:latin typeface="Cambria Math" panose="02040503050406030204" pitchFamily="18" charset="0"/>
                      </a:rPr>
                      <m:t>⊆</m:t>
                    </m:r>
                    <m:sSub>
                      <m:sSubPr>
                        <m:ctrlPr>
                          <a:rPr lang="en-US" sz="2200" b="0" i="1" dirty="0">
                            <a:latin typeface="Cambria Math" panose="02040503050406030204" pitchFamily="18" charset="0"/>
                          </a:rPr>
                        </m:ctrlPr>
                      </m:sSubPr>
                      <m:e>
                        <m:r>
                          <a:rPr lang="en-US" sz="2200" b="0" i="1" dirty="0">
                            <a:latin typeface="Cambria Math" panose="02040503050406030204" pitchFamily="18" charset="0"/>
                          </a:rPr>
                          <m:t>𝐵</m:t>
                        </m:r>
                      </m:e>
                      <m:sub>
                        <m:r>
                          <a:rPr lang="en-US" sz="2200" b="0" i="1" dirty="0">
                            <a:latin typeface="Cambria Math" panose="02040503050406030204" pitchFamily="18" charset="0"/>
                          </a:rPr>
                          <m:t>1</m:t>
                        </m:r>
                      </m:sub>
                    </m:sSub>
                    <m:d>
                      <m:dPr>
                        <m:ctrlPr>
                          <a:rPr lang="en-US" sz="2200" b="0" i="1" dirty="0">
                            <a:latin typeface="Cambria Math" panose="02040503050406030204" pitchFamily="18" charset="0"/>
                          </a:rPr>
                        </m:ctrlPr>
                      </m:dPr>
                      <m:e>
                        <m:acc>
                          <m:accPr>
                            <m:chr m:val="⃗"/>
                            <m:ctrlPr>
                              <a:rPr lang="en-US" sz="2200" b="0" i="1" dirty="0">
                                <a:latin typeface="Cambria Math" panose="02040503050406030204" pitchFamily="18" charset="0"/>
                              </a:rPr>
                            </m:ctrlPr>
                          </m:accPr>
                          <m:e>
                            <m:r>
                              <a:rPr lang="en-US" sz="2200" b="0" i="1" dirty="0">
                                <a:latin typeface="Cambria Math" panose="02040503050406030204" pitchFamily="18" charset="0"/>
                              </a:rPr>
                              <m:t>0</m:t>
                            </m:r>
                          </m:e>
                        </m:acc>
                      </m:e>
                    </m:d>
                  </m:oMath>
                </a14:m>
                <a:r>
                  <a:rPr lang="en-US" sz="2200" dirty="0">
                    <a:latin typeface="Times New Roman" panose="02020603050405020304" pitchFamily="18" charset="0"/>
                  </a:rPr>
                  <a:t>, i.e. K is “a little bit round”.</a:t>
                </a:r>
              </a:p>
              <a:p>
                <a:pPr marL="0" indent="0">
                  <a:buNone/>
                </a:pPr>
                <a:r>
                  <a:rPr lang="en-US" sz="2200" dirty="0">
                    <a:latin typeface="Times New Roman" panose="02020603050405020304" pitchFamily="18" charset="0"/>
                  </a:rPr>
                  <a:t>	3. The action contexts </a:t>
                </a:r>
                <a14:m>
                  <m:oMath xmlns:m="http://schemas.openxmlformats.org/officeDocument/2006/math">
                    <m:sSub>
                      <m:sSubPr>
                        <m:ctrlPr>
                          <a:rPr lang="en-US" sz="2200" b="0" i="1" dirty="0">
                            <a:latin typeface="Cambria Math" panose="02040503050406030204" pitchFamily="18" charset="0"/>
                          </a:rPr>
                        </m:ctrlPr>
                      </m:sSubPr>
                      <m:e>
                        <m:r>
                          <a:rPr lang="en-US" sz="2200" b="0" i="1" dirty="0">
                            <a:latin typeface="Cambria Math" panose="02040503050406030204" pitchFamily="18" charset="0"/>
                          </a:rPr>
                          <m:t>𝑣</m:t>
                        </m:r>
                      </m:e>
                      <m:sub>
                        <m:r>
                          <a:rPr lang="en-US" sz="2200" b="0" i="1" dirty="0">
                            <a:latin typeface="Cambria Math" panose="02040503050406030204" pitchFamily="18" charset="0"/>
                          </a:rPr>
                          <m:t>𝑖</m:t>
                        </m:r>
                      </m:sub>
                    </m:sSub>
                  </m:oMath>
                </a14:m>
                <a:r>
                  <a:rPr lang="en-US" sz="2200" dirty="0">
                    <a:latin typeface="Times New Roman" panose="02020603050405020304" pitchFamily="18" charset="0"/>
                  </a:rPr>
                  <a:t> are </a:t>
                </a:r>
                <a14:m>
                  <m:oMath xmlns:m="http://schemas.openxmlformats.org/officeDocument/2006/math">
                    <m:r>
                      <a:rPr lang="en-US" sz="2200" i="1" dirty="0">
                        <a:latin typeface="Cambria Math" panose="02040503050406030204" pitchFamily="18" charset="0"/>
                      </a:rPr>
                      <m:t>𝜖</m:t>
                    </m:r>
                  </m:oMath>
                </a14:m>
                <a:r>
                  <a:rPr lang="en-US" sz="2200" dirty="0">
                    <a:latin typeface="Times New Roman" panose="02020603050405020304" pitchFamily="18" charset="0"/>
                  </a:rPr>
                  <a:t>-separated: </a:t>
                </a:r>
                <a14:m>
                  <m:oMath xmlns:m="http://schemas.openxmlformats.org/officeDocument/2006/math">
                    <m:r>
                      <m:rPr>
                        <m:lit/>
                      </m:rPr>
                      <a:rPr lang="en-US" sz="2200" b="0" i="1" dirty="0">
                        <a:latin typeface="Cambria Math" panose="02040503050406030204" pitchFamily="18" charset="0"/>
                      </a:rPr>
                      <m:t>|</m:t>
                    </m:r>
                    <m:sSub>
                      <m:sSubPr>
                        <m:ctrlPr>
                          <a:rPr lang="en-US" sz="2200" b="0" i="1" dirty="0">
                            <a:latin typeface="Cambria Math" panose="02040503050406030204" pitchFamily="18" charset="0"/>
                          </a:rPr>
                        </m:ctrlPr>
                      </m:sSubPr>
                      <m:e>
                        <m:r>
                          <a:rPr lang="en-US" sz="2200" b="0" i="1" dirty="0">
                            <a:latin typeface="Cambria Math" panose="02040503050406030204" pitchFamily="18" charset="0"/>
                          </a:rPr>
                          <m:t>|</m:t>
                        </m:r>
                        <m:r>
                          <a:rPr lang="en-US" sz="2200" b="0" i="1" dirty="0">
                            <a:latin typeface="Cambria Math" panose="02040503050406030204" pitchFamily="18" charset="0"/>
                          </a:rPr>
                          <m:t>𝑣</m:t>
                        </m:r>
                      </m:e>
                      <m:sub>
                        <m:r>
                          <a:rPr lang="en-US" sz="2200" b="0" i="1" dirty="0">
                            <a:latin typeface="Cambria Math" panose="02040503050406030204" pitchFamily="18" charset="0"/>
                          </a:rPr>
                          <m:t>𝑖</m:t>
                        </m:r>
                      </m:sub>
                    </m:sSub>
                    <m:r>
                      <a:rPr lang="en-US" sz="2200" b="0" i="1" dirty="0">
                        <a:latin typeface="Cambria Math" panose="02040503050406030204" pitchFamily="18" charset="0"/>
                      </a:rPr>
                      <m:t>−</m:t>
                    </m:r>
                    <m:sSub>
                      <m:sSubPr>
                        <m:ctrlPr>
                          <a:rPr lang="en-US" sz="2200" b="0" i="1" dirty="0">
                            <a:latin typeface="Cambria Math" panose="02040503050406030204" pitchFamily="18" charset="0"/>
                          </a:rPr>
                        </m:ctrlPr>
                      </m:sSubPr>
                      <m:e>
                        <m:r>
                          <a:rPr lang="en-US" sz="2200" b="0" i="1" dirty="0">
                            <a:latin typeface="Cambria Math" panose="02040503050406030204" pitchFamily="18" charset="0"/>
                          </a:rPr>
                          <m:t>𝑣</m:t>
                        </m:r>
                      </m:e>
                      <m:sub>
                        <m:r>
                          <a:rPr lang="en-US" sz="2200" b="0" i="1" dirty="0">
                            <a:latin typeface="Cambria Math" panose="02040503050406030204" pitchFamily="18" charset="0"/>
                          </a:rPr>
                          <m:t>𝑗</m:t>
                        </m:r>
                      </m:sub>
                    </m:sSub>
                    <m:r>
                      <m:rPr>
                        <m:lit/>
                      </m:rPr>
                      <a:rPr lang="en-US" sz="2200" b="0" i="1" dirty="0">
                        <a:latin typeface="Cambria Math" panose="02040503050406030204" pitchFamily="18" charset="0"/>
                      </a:rPr>
                      <m:t>|</m:t>
                    </m:r>
                    <m:r>
                      <a:rPr lang="en-US" sz="2200" b="0" i="1" dirty="0">
                        <a:latin typeface="Cambria Math" panose="02040503050406030204" pitchFamily="18" charset="0"/>
                      </a:rPr>
                      <m:t>|≥</m:t>
                    </m:r>
                    <m:r>
                      <a:rPr lang="en-US" sz="2200" b="0" i="1" dirty="0">
                        <a:latin typeface="Cambria Math" panose="02040503050406030204" pitchFamily="18" charset="0"/>
                      </a:rPr>
                      <m:t>𝜖</m:t>
                    </m:r>
                    <m:r>
                      <a:rPr lang="en-US" sz="2200" b="0" i="1" dirty="0">
                        <a:latin typeface="Cambria Math" panose="02040503050406030204" pitchFamily="18" charset="0"/>
                      </a:rPr>
                      <m:t>.</m:t>
                    </m:r>
                  </m:oMath>
                </a14:m>
                <a:endParaRPr lang="en-US" sz="2200" dirty="0">
                  <a:latin typeface="Times New Roman" panose="02020603050405020304" pitchFamily="18" charset="0"/>
                </a:endParaRPr>
              </a:p>
              <a:p>
                <a:pPr marL="0" indent="0">
                  <a:buNone/>
                </a:pPr>
                <a:r>
                  <a:rPr lang="en-US" sz="2200" dirty="0"/>
                  <a:t>Then with </a:t>
                </a:r>
                <a14:m>
                  <m:oMath xmlns:m="http://schemas.openxmlformats.org/officeDocument/2006/math">
                    <m:acc>
                      <m:accPr>
                        <m:chr m:val="̃"/>
                        <m:ctrlPr>
                          <a:rPr lang="en-US" sz="2200" b="0" i="1" dirty="0">
                            <a:latin typeface="Cambria Math" panose="02040503050406030204" pitchFamily="18" charset="0"/>
                          </a:rPr>
                        </m:ctrlPr>
                      </m:accPr>
                      <m:e>
                        <m:r>
                          <a:rPr lang="en-US" sz="2200" b="0" i="1" dirty="0">
                            <a:latin typeface="Cambria Math" panose="02040503050406030204" pitchFamily="18" charset="0"/>
                          </a:rPr>
                          <m:t>𝑂</m:t>
                        </m:r>
                      </m:e>
                    </m:acc>
                    <m:d>
                      <m:dPr>
                        <m:ctrlPr>
                          <a:rPr lang="en-US" sz="2200" b="0" i="1" dirty="0">
                            <a:latin typeface="Cambria Math" panose="02040503050406030204" pitchFamily="18" charset="0"/>
                          </a:rPr>
                        </m:ctrlPr>
                      </m:dPr>
                      <m:e>
                        <m:f>
                          <m:fPr>
                            <m:ctrlPr>
                              <a:rPr lang="en-US" sz="2200" b="0" i="1" dirty="0">
                                <a:latin typeface="Cambria Math" panose="02040503050406030204" pitchFamily="18" charset="0"/>
                              </a:rPr>
                            </m:ctrlPr>
                          </m:fPr>
                          <m:num>
                            <m:sSup>
                              <m:sSupPr>
                                <m:ctrlPr>
                                  <a:rPr lang="en-US" sz="2200" b="0" i="1" dirty="0">
                                    <a:latin typeface="Cambria Math" panose="02040503050406030204" pitchFamily="18" charset="0"/>
                                  </a:rPr>
                                </m:ctrlPr>
                              </m:sSupPr>
                              <m:e>
                                <m:r>
                                  <m:rPr>
                                    <m:sty m:val="p"/>
                                  </m:rPr>
                                  <a:rPr lang="en-US" sz="2200" b="0" i="0" dirty="0">
                                    <a:latin typeface="Cambria Math" panose="02040503050406030204" pitchFamily="18" charset="0"/>
                                  </a:rPr>
                                  <m:t>d</m:t>
                                </m:r>
                              </m:e>
                              <m:sup>
                                <m:r>
                                  <a:rPr lang="en-US" sz="2200" b="0" i="1" dirty="0">
                                    <a:latin typeface="Cambria Math" panose="02040503050406030204" pitchFamily="18" charset="0"/>
                                  </a:rPr>
                                  <m:t>4</m:t>
                                </m:r>
                              </m:sup>
                            </m:sSup>
                          </m:num>
                          <m:den>
                            <m:sSup>
                              <m:sSupPr>
                                <m:ctrlPr>
                                  <a:rPr lang="en-US" sz="2200" b="0" i="1" dirty="0">
                                    <a:latin typeface="Cambria Math" panose="02040503050406030204" pitchFamily="18" charset="0"/>
                                  </a:rPr>
                                </m:ctrlPr>
                              </m:sSupPr>
                              <m:e>
                                <m:r>
                                  <a:rPr lang="en-US" sz="2200" b="0" i="1" dirty="0">
                                    <a:latin typeface="Cambria Math" panose="02040503050406030204" pitchFamily="18" charset="0"/>
                                  </a:rPr>
                                  <m:t>𝑟</m:t>
                                </m:r>
                              </m:e>
                              <m:sup>
                                <m:r>
                                  <a:rPr lang="en-US" sz="2200" b="0" i="1" dirty="0">
                                    <a:latin typeface="Cambria Math" panose="02040503050406030204" pitchFamily="18" charset="0"/>
                                  </a:rPr>
                                  <m:t>2</m:t>
                                </m:r>
                              </m:sup>
                            </m:sSup>
                            <m:sSup>
                              <m:sSupPr>
                                <m:ctrlPr>
                                  <a:rPr lang="en-US" sz="2200" b="0" i="1" dirty="0">
                                    <a:latin typeface="Cambria Math" panose="02040503050406030204" pitchFamily="18" charset="0"/>
                                  </a:rPr>
                                </m:ctrlPr>
                              </m:sSupPr>
                              <m:e>
                                <m:r>
                                  <a:rPr lang="en-US" sz="2200" b="0" i="1" dirty="0">
                                    <a:latin typeface="Cambria Math" panose="02040503050406030204" pitchFamily="18" charset="0"/>
                                  </a:rPr>
                                  <m:t>𝜖</m:t>
                                </m:r>
                              </m:e>
                              <m:sup>
                                <m:r>
                                  <a:rPr lang="en-US" sz="2200" b="0" i="1" dirty="0">
                                    <a:latin typeface="Cambria Math" panose="02040503050406030204" pitchFamily="18" charset="0"/>
                                  </a:rPr>
                                  <m:t>2</m:t>
                                </m:r>
                              </m:sup>
                            </m:sSup>
                          </m:den>
                        </m:f>
                      </m:e>
                    </m:d>
                  </m:oMath>
                </a14:m>
                <a:r>
                  <a:rPr lang="en-US" sz="2200" dirty="0"/>
                  <a:t> “diverse” initial samples, </a:t>
                </a:r>
                <a:r>
                  <a:rPr lang="en-US" sz="2200" b="1" dirty="0">
                    <a:solidFill>
                      <a:srgbClr val="FF0000"/>
                    </a:solidFill>
                  </a:rPr>
                  <a:t>Thompson sampling is BIC</a:t>
                </a:r>
                <a:r>
                  <a:rPr lang="en-US" sz="2200" dirty="0"/>
                  <a:t>.</a:t>
                </a:r>
              </a:p>
              <a:p>
                <a:pPr lvl="1"/>
                <a:endParaRPr lang="en-US" sz="2400" dirty="0"/>
              </a:p>
              <a:p>
                <a:pPr lvl="1"/>
                <a:r>
                  <a:rPr lang="en-US" sz="2400" b="1" dirty="0"/>
                  <a:t>Convexity </a:t>
                </a:r>
                <a:r>
                  <a:rPr lang="en-US" sz="2400" dirty="0"/>
                  <a:t>assumption replaces </a:t>
                </a:r>
                <a:r>
                  <a:rPr lang="en-US" sz="2400" b="1" dirty="0"/>
                  <a:t>independence</a:t>
                </a:r>
                <a:r>
                  <a:rPr lang="en-US" sz="2400" dirty="0"/>
                  <a:t> in prior work.    Also fine if </a:t>
                </a:r>
                <a14:m>
                  <m:oMath xmlns:m="http://schemas.openxmlformats.org/officeDocument/2006/math">
                    <m:r>
                      <a:rPr lang="en-US" sz="2400" i="1" dirty="0">
                        <a:latin typeface="Cambria Math" panose="02040503050406030204" pitchFamily="18" charset="0"/>
                      </a:rPr>
                      <m:t>ℓ∼</m:t>
                    </m:r>
                    <m:r>
                      <m:rPr>
                        <m:sty m:val="p"/>
                      </m:rPr>
                      <a:rPr lang="en-US" sz="2400" dirty="0">
                        <a:latin typeface="Cambria Math" panose="02040503050406030204" pitchFamily="18" charset="0"/>
                      </a:rPr>
                      <m:t>N</m:t>
                    </m:r>
                    <m:r>
                      <a:rPr lang="en-US" sz="2400" dirty="0">
                        <a:latin typeface="Cambria Math" panose="02040503050406030204" pitchFamily="18" charset="0"/>
                      </a:rPr>
                      <m:t>(0,</m:t>
                    </m:r>
                    <m:r>
                      <m:rPr>
                        <m:sty m:val="p"/>
                      </m:rPr>
                      <a:rPr lang="en-US" sz="2400" dirty="0">
                        <a:latin typeface="Cambria Math" panose="02040503050406030204" pitchFamily="18" charset="0"/>
                      </a:rPr>
                      <m:t>Σ</m:t>
                    </m:r>
                    <m:r>
                      <a:rPr lang="en-US" sz="2400" i="1" dirty="0">
                        <a:latin typeface="Cambria Math" panose="02040503050406030204" pitchFamily="18" charset="0"/>
                      </a:rPr>
                      <m:t>)</m:t>
                    </m:r>
                  </m:oMath>
                </a14:m>
                <a:r>
                  <a:rPr lang="en-US" sz="2400" dirty="0"/>
                  <a:t> is centered Gaussian.</a:t>
                </a:r>
              </a:p>
              <a:p>
                <a:pPr lvl="1"/>
                <a14:m>
                  <m:oMath xmlns:m="http://schemas.openxmlformats.org/officeDocument/2006/math">
                    <m:r>
                      <a:rPr lang="en-US" sz="2400" i="1" dirty="0">
                        <a:latin typeface="Cambria Math" panose="02040503050406030204" pitchFamily="18" charset="0"/>
                      </a:rPr>
                      <m:t>𝜖</m:t>
                    </m:r>
                  </m:oMath>
                </a14:m>
                <a:r>
                  <a:rPr lang="en-US" sz="2400" dirty="0"/>
                  <a:t>-separation condition is generic in high-dimension.</a:t>
                </a:r>
              </a:p>
              <a:p>
                <a:pPr lvl="2"/>
                <a:r>
                  <a:rPr lang="en-US" sz="2400" dirty="0"/>
                  <a:t>Without it, rational response is still </a:t>
                </a:r>
                <a14:m>
                  <m:oMath xmlns:m="http://schemas.openxmlformats.org/officeDocument/2006/math">
                    <m:r>
                      <a:rPr lang="en-US" sz="2400" i="1" dirty="0">
                        <a:latin typeface="Cambria Math" panose="02040503050406030204" pitchFamily="18" charset="0"/>
                      </a:rPr>
                      <m:t>𝜖</m:t>
                    </m:r>
                  </m:oMath>
                </a14:m>
                <a:r>
                  <a:rPr lang="en-US" sz="2400" dirty="0"/>
                  <a:t>-close to recommendation.</a:t>
                </a:r>
              </a:p>
              <a:p>
                <a:pPr lvl="1"/>
                <a:r>
                  <a:rPr lang="en-US" sz="2400" dirty="0"/>
                  <a:t>Diversity: need good sample size in all directions. </a:t>
                </a:r>
                <a:r>
                  <a:rPr lang="en-US" sz="2800" dirty="0"/>
                  <a:t>	</a:t>
                </a:r>
              </a:p>
              <a:p>
                <a:pPr marL="0" indent="0">
                  <a:buNone/>
                </a:pPr>
                <a:endParaRPr lang="en-US" dirty="0"/>
              </a:p>
            </p:txBody>
          </p:sp>
        </mc:Choice>
        <mc:Fallback xmlns="">
          <p:sp>
            <p:nvSpPr>
              <p:cNvPr id="3" name="Content Placeholder 2">
                <a:extLst>
                  <a:ext uri="{FF2B5EF4-FFF2-40B4-BE49-F238E27FC236}">
                    <a16:creationId xmlns:a16="http://schemas.microsoft.com/office/drawing/2014/main" id="{3A1CCC8F-048E-C142-9830-3CCDCD7B3377}"/>
                  </a:ext>
                </a:extLst>
              </p:cNvPr>
              <p:cNvSpPr>
                <a:spLocks noGrp="1" noRot="1" noChangeAspect="1" noMove="1" noResize="1" noEditPoints="1" noAdjustHandles="1" noChangeArrowheads="1" noChangeShapeType="1" noTextEdit="1"/>
              </p:cNvSpPr>
              <p:nvPr>
                <p:ph sz="quarter" idx="1"/>
              </p:nvPr>
            </p:nvSpPr>
            <p:spPr>
              <a:xfrm>
                <a:off x="374650" y="1417638"/>
                <a:ext cx="8542116" cy="5181600"/>
              </a:xfrm>
              <a:blipFill>
                <a:blip r:embed="rId3"/>
                <a:stretch>
                  <a:fillRect l="-1484" t="-1222"/>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79BC58CB-48D6-1F41-876C-EE54C8E40F9C}"/>
              </a:ext>
            </a:extLst>
          </p:cNvPr>
          <p:cNvSpPr>
            <a:spLocks noGrp="1"/>
          </p:cNvSpPr>
          <p:nvPr>
            <p:ph type="sldNum" sz="quarter" idx="10"/>
          </p:nvPr>
        </p:nvSpPr>
        <p:spPr/>
        <p:txBody>
          <a:bodyPr/>
          <a:lstStyle/>
          <a:p>
            <a:pPr>
              <a:defRPr/>
            </a:pPr>
            <a:fld id="{06093D07-6747-43AD-BE6B-9E809430F10A}" type="slidenum">
              <a:rPr lang="en-US" smtClean="0"/>
              <a:pPr>
                <a:defRPr/>
              </a:pPr>
              <a:t>10</a:t>
            </a:fld>
            <a:endParaRPr lang="en-US"/>
          </a:p>
        </p:txBody>
      </p:sp>
    </p:spTree>
    <p:extLst>
      <p:ext uri="{BB962C8B-B14F-4D97-AF65-F5344CB8AC3E}">
        <p14:creationId xmlns:p14="http://schemas.microsoft.com/office/powerpoint/2010/main" val="3264743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1858" y="274638"/>
            <a:ext cx="8240542" cy="1143000"/>
          </a:xfrm>
        </p:spPr>
        <p:txBody>
          <a:bodyPr/>
          <a:lstStyle/>
          <a:p>
            <a:r>
              <a:rPr lang="en-US" dirty="0"/>
              <a:t>Motivation: online recommendations</a:t>
            </a:r>
          </a:p>
        </p:txBody>
      </p:sp>
      <p:sp>
        <p:nvSpPr>
          <p:cNvPr id="3" name="Content Placeholder 2"/>
          <p:cNvSpPr>
            <a:spLocks noGrp="1"/>
          </p:cNvSpPr>
          <p:nvPr>
            <p:ph sz="quarter" idx="1"/>
          </p:nvPr>
        </p:nvSpPr>
        <p:spPr>
          <a:xfrm>
            <a:off x="914400" y="1447800"/>
            <a:ext cx="7772400" cy="3633651"/>
          </a:xfrm>
        </p:spPr>
        <p:txBody>
          <a:bodyPr/>
          <a:lstStyle/>
          <a:p>
            <a:r>
              <a:rPr lang="en-US" dirty="0"/>
              <a:t>Buy this product </a:t>
            </a:r>
          </a:p>
          <a:p>
            <a:r>
              <a:rPr lang="en-US" dirty="0"/>
              <a:t>Watch this movie	</a:t>
            </a:r>
          </a:p>
          <a:p>
            <a:r>
              <a:rPr lang="en-US" dirty="0"/>
              <a:t>Dine in this restaurant</a:t>
            </a:r>
          </a:p>
          <a:p>
            <a:r>
              <a:rPr lang="en-US" dirty="0"/>
              <a:t>Vacation in this resort </a:t>
            </a:r>
          </a:p>
          <a:p>
            <a:r>
              <a:rPr lang="en-US" dirty="0"/>
              <a:t>Drive this route</a:t>
            </a:r>
          </a:p>
          <a:p>
            <a:r>
              <a:rPr lang="en-US" dirty="0"/>
              <a:t>See this doctor</a:t>
            </a:r>
          </a:p>
          <a:p>
            <a:endParaRPr lang="en-US" dirty="0"/>
          </a:p>
        </p:txBody>
      </p:sp>
      <p:sp>
        <p:nvSpPr>
          <p:cNvPr id="4" name="Slide Number Placeholder 3"/>
          <p:cNvSpPr>
            <a:spLocks noGrp="1"/>
          </p:cNvSpPr>
          <p:nvPr>
            <p:ph type="sldNum" sz="quarter" idx="10"/>
          </p:nvPr>
        </p:nvSpPr>
        <p:spPr/>
        <p:txBody>
          <a:bodyPr/>
          <a:lstStyle/>
          <a:p>
            <a:pPr>
              <a:defRPr/>
            </a:pPr>
            <a:fld id="{06093D07-6747-43AD-BE6B-9E809430F10A}" type="slidenum">
              <a:rPr lang="en-US" smtClean="0"/>
              <a:pPr>
                <a:defRPr/>
              </a:pPr>
              <a:t>2</a:t>
            </a:fld>
            <a:endParaRPr lang="en-US"/>
          </a:p>
        </p:txBody>
      </p:sp>
      <p:pic>
        <p:nvPicPr>
          <p:cNvPr id="10" name="Picture 9">
            <a:extLst>
              <a:ext uri="{FF2B5EF4-FFF2-40B4-BE49-F238E27FC236}">
                <a16:creationId xmlns:a16="http://schemas.microsoft.com/office/drawing/2014/main" id="{094C39FE-B35E-ED8F-7FB7-E9023D9B0739}"/>
              </a:ext>
            </a:extLst>
          </p:cNvPr>
          <p:cNvPicPr>
            <a:picLocks noChangeAspect="1"/>
          </p:cNvPicPr>
          <p:nvPr/>
        </p:nvPicPr>
        <p:blipFill rotWithShape="1">
          <a:blip r:embed="rId3"/>
          <a:srcRect l="-2042" t="36766" r="1447" b="40449"/>
          <a:stretch/>
        </p:blipFill>
        <p:spPr>
          <a:xfrm>
            <a:off x="4479402" y="1417638"/>
            <a:ext cx="2708476" cy="613458"/>
          </a:xfrm>
          <a:prstGeom prst="rect">
            <a:avLst/>
          </a:prstGeom>
        </p:spPr>
      </p:pic>
      <p:pic>
        <p:nvPicPr>
          <p:cNvPr id="9" name="Picture 8">
            <a:extLst>
              <a:ext uri="{FF2B5EF4-FFF2-40B4-BE49-F238E27FC236}">
                <a16:creationId xmlns:a16="http://schemas.microsoft.com/office/drawing/2014/main" id="{74933B30-B37A-F080-8828-68451AD72B81}"/>
              </a:ext>
            </a:extLst>
          </p:cNvPr>
          <p:cNvPicPr>
            <a:picLocks noChangeAspect="1"/>
          </p:cNvPicPr>
          <p:nvPr/>
        </p:nvPicPr>
        <p:blipFill>
          <a:blip r:embed="rId4"/>
          <a:stretch>
            <a:fillRect/>
          </a:stretch>
        </p:blipFill>
        <p:spPr>
          <a:xfrm>
            <a:off x="4922129" y="2213453"/>
            <a:ext cx="1589061" cy="666003"/>
          </a:xfrm>
          <a:prstGeom prst="rect">
            <a:avLst/>
          </a:prstGeom>
        </p:spPr>
      </p:pic>
      <p:pic>
        <p:nvPicPr>
          <p:cNvPr id="11" name="Picture 10">
            <a:extLst>
              <a:ext uri="{FF2B5EF4-FFF2-40B4-BE49-F238E27FC236}">
                <a16:creationId xmlns:a16="http://schemas.microsoft.com/office/drawing/2014/main" id="{D2A9CBC9-F454-A37A-D8C3-D20E535F7213}"/>
              </a:ext>
            </a:extLst>
          </p:cNvPr>
          <p:cNvPicPr>
            <a:picLocks noChangeAspect="1"/>
          </p:cNvPicPr>
          <p:nvPr/>
        </p:nvPicPr>
        <p:blipFill>
          <a:blip r:embed="rId5"/>
          <a:stretch>
            <a:fillRect/>
          </a:stretch>
        </p:blipFill>
        <p:spPr>
          <a:xfrm>
            <a:off x="4800600" y="3587452"/>
            <a:ext cx="2286001" cy="452438"/>
          </a:xfrm>
          <a:prstGeom prst="rect">
            <a:avLst/>
          </a:prstGeom>
        </p:spPr>
      </p:pic>
      <p:pic>
        <p:nvPicPr>
          <p:cNvPr id="12" name="Picture 2" descr="Yelp Logo.svg">
            <a:extLst>
              <a:ext uri="{FF2B5EF4-FFF2-40B4-BE49-F238E27FC236}">
                <a16:creationId xmlns:a16="http://schemas.microsoft.com/office/drawing/2014/main" id="{204C2AE8-E3BF-43AC-8162-F7DF2716103D}"/>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230016" y="3063241"/>
            <a:ext cx="973285" cy="473666"/>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CF591020-0127-114A-6534-611E5D1238D7}"/>
              </a:ext>
            </a:extLst>
          </p:cNvPr>
          <p:cNvPicPr>
            <a:picLocks noChangeAspect="1"/>
          </p:cNvPicPr>
          <p:nvPr/>
        </p:nvPicPr>
        <p:blipFill>
          <a:blip r:embed="rId7"/>
          <a:stretch>
            <a:fillRect/>
          </a:stretch>
        </p:blipFill>
        <p:spPr>
          <a:xfrm>
            <a:off x="5139349" y="4090435"/>
            <a:ext cx="1143099" cy="438950"/>
          </a:xfrm>
          <a:prstGeom prst="rect">
            <a:avLst/>
          </a:prstGeom>
        </p:spPr>
      </p:pic>
      <p:pic>
        <p:nvPicPr>
          <p:cNvPr id="14" name="Picture 6" descr="SuggestADoctor.com">
            <a:extLst>
              <a:ext uri="{FF2B5EF4-FFF2-40B4-BE49-F238E27FC236}">
                <a16:creationId xmlns:a16="http://schemas.microsoft.com/office/drawing/2014/main" id="{A06DB82B-A6DB-B432-B366-ED46BD94FA91}"/>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150348" y="4557558"/>
            <a:ext cx="1204109" cy="4037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20786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3250" y="274638"/>
            <a:ext cx="8213204" cy="1143000"/>
          </a:xfrm>
        </p:spPr>
        <p:txBody>
          <a:bodyPr/>
          <a:lstStyle/>
          <a:p>
            <a:r>
              <a:rPr lang="en-US" dirty="0"/>
              <a:t>Info flow in recommender system</a:t>
            </a:r>
          </a:p>
        </p:txBody>
      </p:sp>
      <p:sp>
        <p:nvSpPr>
          <p:cNvPr id="4" name="Slide Number Placeholder 3"/>
          <p:cNvSpPr>
            <a:spLocks noGrp="1"/>
          </p:cNvSpPr>
          <p:nvPr>
            <p:ph type="sldNum" sz="quarter" idx="10"/>
          </p:nvPr>
        </p:nvSpPr>
        <p:spPr/>
        <p:txBody>
          <a:bodyPr/>
          <a:lstStyle/>
          <a:p>
            <a:pPr>
              <a:defRPr/>
            </a:pPr>
            <a:fld id="{06093D07-6747-43AD-BE6B-9E809430F10A}" type="slidenum">
              <a:rPr lang="en-US" smtClean="0"/>
              <a:pPr>
                <a:defRPr/>
              </a:pPr>
              <a:t>3</a:t>
            </a:fld>
            <a:endParaRPr lang="en-US"/>
          </a:p>
        </p:txBody>
      </p:sp>
      <p:sp>
        <p:nvSpPr>
          <p:cNvPr id="10" name="Rounded Rectangle 9"/>
          <p:cNvSpPr/>
          <p:nvPr/>
        </p:nvSpPr>
        <p:spPr>
          <a:xfrm>
            <a:off x="944334" y="1601645"/>
            <a:ext cx="5678905" cy="1509856"/>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marL="273050" lvl="0" indent="-273050" eaLnBrk="0" hangingPunct="0">
              <a:spcBef>
                <a:spcPts val="575"/>
              </a:spcBef>
              <a:buClr>
                <a:srgbClr val="D34817"/>
              </a:buClr>
              <a:buSzPct val="85000"/>
              <a:buFont typeface="Wingdings 2" pitchFamily="18" charset="2"/>
              <a:buChar char=""/>
            </a:pPr>
            <a:r>
              <a:rPr lang="en-US" sz="2600" dirty="0">
                <a:solidFill>
                  <a:prstClr val="black"/>
                </a:solidFill>
              </a:rPr>
              <a:t>user arrives, needs to choose a product </a:t>
            </a:r>
          </a:p>
          <a:p>
            <a:pPr marL="273050" lvl="0" indent="-273050" eaLnBrk="0" hangingPunct="0">
              <a:spcBef>
                <a:spcPts val="575"/>
              </a:spcBef>
              <a:buClr>
                <a:srgbClr val="D34817"/>
              </a:buClr>
              <a:buSzPct val="85000"/>
              <a:buFont typeface="Wingdings 2" pitchFamily="18" charset="2"/>
              <a:buChar char=""/>
            </a:pPr>
            <a:r>
              <a:rPr lang="en-US" sz="2600" dirty="0">
                <a:solidFill>
                  <a:prstClr val="black"/>
                </a:solidFill>
              </a:rPr>
              <a:t>receives recommendation (&amp; extra info)</a:t>
            </a:r>
          </a:p>
          <a:p>
            <a:pPr marL="273050" lvl="0" indent="-273050" eaLnBrk="0" hangingPunct="0">
              <a:spcBef>
                <a:spcPts val="575"/>
              </a:spcBef>
              <a:buClr>
                <a:srgbClr val="D34817"/>
              </a:buClr>
              <a:buSzPct val="85000"/>
              <a:buFont typeface="Wingdings 2" pitchFamily="18" charset="2"/>
              <a:buChar char=""/>
            </a:pPr>
            <a:r>
              <a:rPr lang="en-US" sz="2600" dirty="0">
                <a:solidFill>
                  <a:prstClr val="black"/>
                </a:solidFill>
              </a:rPr>
              <a:t>chooses a product, leaves feedback</a:t>
            </a:r>
          </a:p>
        </p:txBody>
      </p:sp>
      <p:sp>
        <p:nvSpPr>
          <p:cNvPr id="5" name="Rounded Rectangular Callout 4"/>
          <p:cNvSpPr/>
          <p:nvPr/>
        </p:nvSpPr>
        <p:spPr>
          <a:xfrm>
            <a:off x="6804098" y="1622066"/>
            <a:ext cx="2012356" cy="758518"/>
          </a:xfrm>
          <a:prstGeom prst="wedgeRoundRectCallout">
            <a:avLst>
              <a:gd name="adj1" fmla="val -72770"/>
              <a:gd name="adj2" fmla="val 43936"/>
              <a:gd name="adj3" fmla="val 16667"/>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sz="2400" dirty="0"/>
              <a:t>consumes info </a:t>
            </a:r>
            <a:br>
              <a:rPr lang="en-US" sz="2400" dirty="0"/>
            </a:br>
            <a:r>
              <a:rPr lang="en-US" sz="2400" dirty="0"/>
              <a:t>from prior users</a:t>
            </a:r>
          </a:p>
        </p:txBody>
      </p:sp>
      <p:sp>
        <p:nvSpPr>
          <p:cNvPr id="7" name="Rounded Rectangular Callout 6"/>
          <p:cNvSpPr/>
          <p:nvPr/>
        </p:nvSpPr>
        <p:spPr>
          <a:xfrm>
            <a:off x="6804098" y="2471904"/>
            <a:ext cx="2012356" cy="696081"/>
          </a:xfrm>
          <a:prstGeom prst="wedgeRoundRectCallout">
            <a:avLst>
              <a:gd name="adj1" fmla="val -72835"/>
              <a:gd name="adj2" fmla="val -3395"/>
              <a:gd name="adj3" fmla="val 16667"/>
            </a:avLst>
          </a:prstGeom>
        </p:spPr>
        <p:style>
          <a:lnRef idx="1">
            <a:schemeClr val="accent1"/>
          </a:lnRef>
          <a:fillRef idx="2">
            <a:schemeClr val="accent1"/>
          </a:fillRef>
          <a:effectRef idx="1">
            <a:schemeClr val="accent1"/>
          </a:effectRef>
          <a:fontRef idx="minor">
            <a:schemeClr val="dk1"/>
          </a:fontRef>
        </p:style>
        <p:txBody>
          <a:bodyPr lIns="0" rIns="0" rtlCol="0" anchor="ctr">
            <a:noAutofit/>
          </a:bodyPr>
          <a:lstStyle/>
          <a:p>
            <a:pPr algn="ctr"/>
            <a:r>
              <a:rPr lang="en-US" sz="2400" dirty="0"/>
              <a:t>produces info</a:t>
            </a:r>
            <a:br>
              <a:rPr lang="en-US" sz="2400" dirty="0"/>
            </a:br>
            <a:r>
              <a:rPr lang="en-US" sz="2400" dirty="0"/>
              <a:t>for future users</a:t>
            </a:r>
          </a:p>
        </p:txBody>
      </p:sp>
      <p:sp>
        <p:nvSpPr>
          <p:cNvPr id="13" name="Content Placeholder 2"/>
          <p:cNvSpPr>
            <a:spLocks noGrp="1"/>
          </p:cNvSpPr>
          <p:nvPr>
            <p:ph sz="quarter" idx="1"/>
          </p:nvPr>
        </p:nvSpPr>
        <p:spPr>
          <a:xfrm>
            <a:off x="944334" y="3401891"/>
            <a:ext cx="7872120" cy="2352095"/>
          </a:xfrm>
        </p:spPr>
        <p:txBody>
          <a:bodyPr/>
          <a:lstStyle/>
          <a:p>
            <a:pPr marL="0" indent="0">
              <a:buNone/>
            </a:pPr>
            <a:r>
              <a:rPr lang="en-US" dirty="0"/>
              <a:t>For common good, user population should balance</a:t>
            </a:r>
          </a:p>
          <a:p>
            <a:r>
              <a:rPr lang="en-US" b="1" i="1" dirty="0">
                <a:solidFill>
                  <a:srgbClr val="0070C0"/>
                </a:solidFill>
              </a:rPr>
              <a:t>exploration</a:t>
            </a:r>
            <a:r>
              <a:rPr lang="en-US" dirty="0"/>
              <a:t>: </a:t>
            </a:r>
            <a:r>
              <a:rPr lang="en-US" i="1" dirty="0"/>
              <a:t>trying out various alternatives to gather info</a:t>
            </a:r>
          </a:p>
          <a:p>
            <a:r>
              <a:rPr lang="en-US" b="1" i="1" dirty="0">
                <a:solidFill>
                  <a:srgbClr val="0070C0"/>
                </a:solidFill>
              </a:rPr>
              <a:t>exploitation</a:t>
            </a:r>
            <a:r>
              <a:rPr lang="en-US" dirty="0"/>
              <a:t>: </a:t>
            </a:r>
            <a:r>
              <a:rPr lang="en-US" i="1" dirty="0"/>
              <a:t>making best choices given current info</a:t>
            </a:r>
            <a:r>
              <a:rPr lang="en-US" dirty="0"/>
              <a:t> </a:t>
            </a:r>
          </a:p>
          <a:p>
            <a:pPr marL="0" indent="0">
              <a:buNone/>
            </a:pPr>
            <a:r>
              <a:rPr lang="en-US" dirty="0"/>
              <a:t>Coordination should occur via system recommendations.</a:t>
            </a:r>
          </a:p>
        </p:txBody>
      </p:sp>
    </p:spTree>
    <p:extLst>
      <p:ext uri="{BB962C8B-B14F-4D97-AF65-F5344CB8AC3E}">
        <p14:creationId xmlns:p14="http://schemas.microsoft.com/office/powerpoint/2010/main" val="105507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xEl>
                                              <p:pRg st="0" end="0"/>
                                            </p:txEl>
                                          </p:spTgt>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grpId="0" nodeType="afterEffect">
                                  <p:stCondLst>
                                    <p:cond delay="0"/>
                                  </p:stCondLst>
                                  <p:childTnLst>
                                    <p:set>
                                      <p:cBhvr>
                                        <p:cTn id="17" dur="1" fill="hold">
                                          <p:stCondLst>
                                            <p:cond delay="0"/>
                                          </p:stCondLst>
                                        </p:cTn>
                                        <p:tgtEl>
                                          <p:spTgt spid="13">
                                            <p:txEl>
                                              <p:pRg st="1" end="1"/>
                                            </p:txEl>
                                          </p:spTgt>
                                        </p:tgtEl>
                                        <p:attrNameLst>
                                          <p:attrName>style.visibility</p:attrName>
                                        </p:attrNameLst>
                                      </p:cBhvr>
                                      <p:to>
                                        <p:strVal val="visible"/>
                                      </p:to>
                                    </p:set>
                                  </p:childTnLst>
                                </p:cTn>
                              </p:par>
                            </p:childTnLst>
                          </p:cTn>
                        </p:par>
                        <p:par>
                          <p:cTn id="18" fill="hold">
                            <p:stCondLst>
                              <p:cond delay="0"/>
                            </p:stCondLst>
                            <p:childTnLst>
                              <p:par>
                                <p:cTn id="19" presetID="1" presetClass="entr" presetSubtype="0" fill="hold" grpId="0" nodeType="afterEffect">
                                  <p:stCondLst>
                                    <p:cond delay="0"/>
                                  </p:stCondLst>
                                  <p:childTnLst>
                                    <p:set>
                                      <p:cBhvr>
                                        <p:cTn id="20" dur="1" fill="hold">
                                          <p:stCondLst>
                                            <p:cond delay="0"/>
                                          </p:stCondLst>
                                        </p:cTn>
                                        <p:tgtEl>
                                          <p:spTgt spid="13">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1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6AE512-F461-4287-AE6A-F53519C0091C}"/>
              </a:ext>
            </a:extLst>
          </p:cNvPr>
          <p:cNvSpPr>
            <a:spLocks noGrp="1"/>
          </p:cNvSpPr>
          <p:nvPr>
            <p:ph type="title"/>
          </p:nvPr>
        </p:nvSpPr>
        <p:spPr/>
        <p:txBody>
          <a:bodyPr/>
          <a:lstStyle/>
          <a:p>
            <a:r>
              <a:rPr lang="en-US" dirty="0"/>
              <a:t>Exploration and incentives</a:t>
            </a:r>
          </a:p>
        </p:txBody>
      </p:sp>
      <p:sp>
        <p:nvSpPr>
          <p:cNvPr id="3" name="Content Placeholder 2">
            <a:extLst>
              <a:ext uri="{FF2B5EF4-FFF2-40B4-BE49-F238E27FC236}">
                <a16:creationId xmlns:a16="http://schemas.microsoft.com/office/drawing/2014/main" id="{1EE30CAC-03C1-414E-BF2A-F347EEFD6C8F}"/>
              </a:ext>
            </a:extLst>
          </p:cNvPr>
          <p:cNvSpPr>
            <a:spLocks noGrp="1"/>
          </p:cNvSpPr>
          <p:nvPr>
            <p:ph sz="quarter" idx="1"/>
          </p:nvPr>
        </p:nvSpPr>
        <p:spPr>
          <a:xfrm>
            <a:off x="914399" y="1447800"/>
            <a:ext cx="8083551" cy="5181600"/>
          </a:xfrm>
        </p:spPr>
        <p:txBody>
          <a:bodyPr/>
          <a:lstStyle/>
          <a:p>
            <a:pPr marL="0" indent="0">
              <a:buNone/>
            </a:pPr>
            <a:r>
              <a:rPr lang="en-US" dirty="0">
                <a:solidFill>
                  <a:srgbClr val="FF0000"/>
                </a:solidFill>
              </a:rPr>
              <a:t>Problem: </a:t>
            </a:r>
            <a:r>
              <a:rPr lang="en-US" dirty="0"/>
              <a:t>self-interested users (</a:t>
            </a:r>
            <a:r>
              <a:rPr lang="en-US" i="1" dirty="0">
                <a:solidFill>
                  <a:srgbClr val="0070C0"/>
                </a:solidFill>
              </a:rPr>
              <a:t>agents</a:t>
            </a:r>
            <a:r>
              <a:rPr lang="en-US" dirty="0"/>
              <a:t>) favor exploitation</a:t>
            </a:r>
          </a:p>
          <a:p>
            <a:r>
              <a:rPr lang="en-US" dirty="0">
                <a:solidFill>
                  <a:srgbClr val="FF0000"/>
                </a:solidFill>
              </a:rPr>
              <a:t>Under-exploration</a:t>
            </a:r>
            <a:r>
              <a:rPr lang="en-US" dirty="0"/>
              <a:t>: some actions explored at sub-optimal rate</a:t>
            </a:r>
          </a:p>
          <a:p>
            <a:endParaRPr lang="en-US" dirty="0"/>
          </a:p>
          <a:p>
            <a:endParaRPr lang="en-US" dirty="0"/>
          </a:p>
          <a:p>
            <a:pPr marL="0" indent="0">
              <a:buNone/>
            </a:pPr>
            <a:r>
              <a:rPr lang="en-US" dirty="0"/>
              <a:t>For common good, we want to induce some agents to explore.</a:t>
            </a:r>
          </a:p>
          <a:p>
            <a:pPr marL="0" indent="0">
              <a:buNone/>
            </a:pPr>
            <a:endParaRPr lang="en-US" dirty="0"/>
          </a:p>
          <a:p>
            <a:pPr marL="0" indent="0">
              <a:buNone/>
            </a:pPr>
            <a:r>
              <a:rPr lang="en-US" dirty="0"/>
              <a:t>“External” incentives:</a:t>
            </a:r>
          </a:p>
          <a:p>
            <a:r>
              <a:rPr lang="en-US" dirty="0"/>
              <a:t>monetary payments / discounts</a:t>
            </a:r>
          </a:p>
          <a:p>
            <a:r>
              <a:rPr lang="en-US" dirty="0"/>
              <a:t>promise of a higher social status</a:t>
            </a:r>
          </a:p>
          <a:p>
            <a:r>
              <a:rPr lang="en-US" dirty="0"/>
              <a:t>people’s desire to experiment</a:t>
            </a:r>
          </a:p>
          <a:p>
            <a:pPr marL="0" indent="0">
              <a:buNone/>
            </a:pPr>
            <a:endParaRPr lang="en-US" dirty="0"/>
          </a:p>
          <a:p>
            <a:pPr marL="0" indent="0">
              <a:buNone/>
            </a:pPr>
            <a:endParaRPr lang="en-US" sz="4000" dirty="0"/>
          </a:p>
        </p:txBody>
      </p:sp>
      <p:sp>
        <p:nvSpPr>
          <p:cNvPr id="4" name="Slide Number Placeholder 3">
            <a:extLst>
              <a:ext uri="{FF2B5EF4-FFF2-40B4-BE49-F238E27FC236}">
                <a16:creationId xmlns:a16="http://schemas.microsoft.com/office/drawing/2014/main" id="{A917E3E8-9B59-4596-9CA6-AC34E846C8CC}"/>
              </a:ext>
            </a:extLst>
          </p:cNvPr>
          <p:cNvSpPr>
            <a:spLocks noGrp="1"/>
          </p:cNvSpPr>
          <p:nvPr>
            <p:ph type="sldNum" sz="quarter" idx="10"/>
          </p:nvPr>
        </p:nvSpPr>
        <p:spPr/>
        <p:txBody>
          <a:bodyPr/>
          <a:lstStyle/>
          <a:p>
            <a:pPr>
              <a:defRPr/>
            </a:pPr>
            <a:fld id="{06093D07-6747-43AD-BE6B-9E809430F10A}" type="slidenum">
              <a:rPr lang="en-US" smtClean="0"/>
              <a:pPr>
                <a:defRPr/>
              </a:pPr>
              <a:t>4</a:t>
            </a:fld>
            <a:endParaRPr lang="en-US"/>
          </a:p>
        </p:txBody>
      </p:sp>
      <p:sp>
        <p:nvSpPr>
          <p:cNvPr id="6" name="Rounded Rectangle 7">
            <a:extLst>
              <a:ext uri="{FF2B5EF4-FFF2-40B4-BE49-F238E27FC236}">
                <a16:creationId xmlns:a16="http://schemas.microsoft.com/office/drawing/2014/main" id="{6A998306-080A-481C-87D9-0327CF0A26F2}"/>
              </a:ext>
            </a:extLst>
          </p:cNvPr>
          <p:cNvSpPr/>
          <p:nvPr/>
        </p:nvSpPr>
        <p:spPr>
          <a:xfrm>
            <a:off x="1161721" y="2332137"/>
            <a:ext cx="7432157" cy="431757"/>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lvl="0" algn="ctr" eaLnBrk="0" hangingPunct="0">
              <a:spcBef>
                <a:spcPts val="575"/>
              </a:spcBef>
              <a:buClr>
                <a:srgbClr val="D34817"/>
              </a:buClr>
              <a:buSzPct val="85000"/>
            </a:pPr>
            <a:r>
              <a:rPr lang="en-US" sz="2400" dirty="0">
                <a:solidFill>
                  <a:prstClr val="black"/>
                </a:solidFill>
              </a:rPr>
              <a:t>Ex: best action remains unexplored if it seems worse initially</a:t>
            </a:r>
          </a:p>
        </p:txBody>
      </p:sp>
      <p:grpSp>
        <p:nvGrpSpPr>
          <p:cNvPr id="8" name="Group 7">
            <a:extLst>
              <a:ext uri="{FF2B5EF4-FFF2-40B4-BE49-F238E27FC236}">
                <a16:creationId xmlns:a16="http://schemas.microsoft.com/office/drawing/2014/main" id="{E241F0BD-71C7-3F4F-8BE0-9172D494ED77}"/>
              </a:ext>
            </a:extLst>
          </p:cNvPr>
          <p:cNvGrpSpPr/>
          <p:nvPr/>
        </p:nvGrpSpPr>
        <p:grpSpPr>
          <a:xfrm>
            <a:off x="5082331" y="4794437"/>
            <a:ext cx="3302756" cy="1404582"/>
            <a:chOff x="5049673" y="1447800"/>
            <a:chExt cx="3302756" cy="1404582"/>
          </a:xfrm>
        </p:grpSpPr>
        <p:sp>
          <p:nvSpPr>
            <p:cNvPr id="9" name="Right Brace 8">
              <a:extLst>
                <a:ext uri="{FF2B5EF4-FFF2-40B4-BE49-F238E27FC236}">
                  <a16:creationId xmlns:a16="http://schemas.microsoft.com/office/drawing/2014/main" id="{63C4A9AE-7853-3947-B9E6-D28916175C66}"/>
                </a:ext>
              </a:extLst>
            </p:cNvPr>
            <p:cNvSpPr/>
            <p:nvPr/>
          </p:nvSpPr>
          <p:spPr>
            <a:xfrm>
              <a:off x="5049673" y="1447800"/>
              <a:ext cx="218364" cy="1404582"/>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Flowchart: Alternate Process 5">
              <a:extLst>
                <a:ext uri="{FF2B5EF4-FFF2-40B4-BE49-F238E27FC236}">
                  <a16:creationId xmlns:a16="http://schemas.microsoft.com/office/drawing/2014/main" id="{8009D9A8-7D22-B74C-B78C-E2D51EF26150}"/>
                </a:ext>
              </a:extLst>
            </p:cNvPr>
            <p:cNvSpPr/>
            <p:nvPr/>
          </p:nvSpPr>
          <p:spPr>
            <a:xfrm>
              <a:off x="5268036" y="1470392"/>
              <a:ext cx="3084393" cy="955343"/>
            </a:xfrm>
            <a:prstGeom prst="flowChartAlternateProcess">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600" dirty="0"/>
                <a:t>prone to selection bias;</a:t>
              </a:r>
              <a:br>
                <a:rPr lang="en-US" sz="2600" dirty="0"/>
              </a:br>
              <a:r>
                <a:rPr lang="en-US" sz="2600" dirty="0"/>
                <a:t>not always feasible</a:t>
              </a:r>
            </a:p>
          </p:txBody>
        </p:sp>
      </p:grpSp>
    </p:spTree>
    <p:extLst>
      <p:ext uri="{BB962C8B-B14F-4D97-AF65-F5344CB8AC3E}">
        <p14:creationId xmlns:p14="http://schemas.microsoft.com/office/powerpoint/2010/main" val="1762448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6AE512-F461-4287-AE6A-F53519C0091C}"/>
              </a:ext>
            </a:extLst>
          </p:cNvPr>
          <p:cNvSpPr>
            <a:spLocks noGrp="1"/>
          </p:cNvSpPr>
          <p:nvPr>
            <p:ph type="title"/>
          </p:nvPr>
        </p:nvSpPr>
        <p:spPr>
          <a:xfrm>
            <a:off x="914399" y="63746"/>
            <a:ext cx="7772400" cy="1143000"/>
          </a:xfrm>
        </p:spPr>
        <p:txBody>
          <a:bodyPr/>
          <a:lstStyle/>
          <a:p>
            <a:r>
              <a:rPr lang="en-US" dirty="0"/>
              <a:t>Exploration and incentives</a:t>
            </a:r>
          </a:p>
        </p:txBody>
      </p:sp>
      <p:sp>
        <p:nvSpPr>
          <p:cNvPr id="3" name="Content Placeholder 2">
            <a:extLst>
              <a:ext uri="{FF2B5EF4-FFF2-40B4-BE49-F238E27FC236}">
                <a16:creationId xmlns:a16="http://schemas.microsoft.com/office/drawing/2014/main" id="{1EE30CAC-03C1-414E-BF2A-F347EEFD6C8F}"/>
              </a:ext>
            </a:extLst>
          </p:cNvPr>
          <p:cNvSpPr>
            <a:spLocks noGrp="1"/>
          </p:cNvSpPr>
          <p:nvPr>
            <p:ph sz="quarter" idx="1"/>
          </p:nvPr>
        </p:nvSpPr>
        <p:spPr>
          <a:xfrm>
            <a:off x="914399" y="1447800"/>
            <a:ext cx="8083551" cy="5181600"/>
          </a:xfrm>
        </p:spPr>
        <p:txBody>
          <a:bodyPr/>
          <a:lstStyle/>
          <a:p>
            <a:pPr marL="0" indent="0">
              <a:buNone/>
            </a:pPr>
            <a:r>
              <a:rPr lang="en-US" sz="2400" dirty="0">
                <a:solidFill>
                  <a:srgbClr val="FF0000"/>
                </a:solidFill>
              </a:rPr>
              <a:t>Problem: </a:t>
            </a:r>
            <a:r>
              <a:rPr lang="en-US" sz="2400" dirty="0"/>
              <a:t>self-interested users (</a:t>
            </a:r>
            <a:r>
              <a:rPr lang="en-US" sz="2400" i="1" dirty="0">
                <a:solidFill>
                  <a:srgbClr val="0070C0"/>
                </a:solidFill>
              </a:rPr>
              <a:t>agents</a:t>
            </a:r>
            <a:r>
              <a:rPr lang="en-US" sz="2400" dirty="0"/>
              <a:t>) favor exploitation</a:t>
            </a:r>
          </a:p>
          <a:p>
            <a:r>
              <a:rPr lang="en-US" sz="2400" dirty="0">
                <a:solidFill>
                  <a:srgbClr val="FF0000"/>
                </a:solidFill>
              </a:rPr>
              <a:t>Under-exploration</a:t>
            </a:r>
            <a:r>
              <a:rPr lang="en-US" sz="2400" dirty="0"/>
              <a:t>: some actions explored at sub-optimal rate</a:t>
            </a:r>
          </a:p>
          <a:p>
            <a:pPr marL="0" indent="0">
              <a:buNone/>
            </a:pPr>
            <a:endParaRPr lang="en-US" sz="2400" dirty="0"/>
          </a:p>
          <a:p>
            <a:pPr marL="0" indent="0">
              <a:buNone/>
            </a:pPr>
            <a:endParaRPr lang="en-US" sz="2400" dirty="0"/>
          </a:p>
          <a:p>
            <a:pPr marL="0" indent="0">
              <a:buNone/>
            </a:pPr>
            <a:r>
              <a:rPr lang="en-US" sz="2400" dirty="0"/>
              <a:t>For common good, we want to induce some agents to explore.</a:t>
            </a:r>
            <a:endParaRPr lang="en-US" sz="1200" dirty="0"/>
          </a:p>
          <a:p>
            <a:pPr marL="0" indent="0">
              <a:buNone/>
            </a:pPr>
            <a:endParaRPr lang="en-US" sz="1200" dirty="0"/>
          </a:p>
          <a:p>
            <a:pPr marL="0" indent="0">
              <a:buNone/>
            </a:pPr>
            <a:r>
              <a:rPr lang="en-US" sz="2400" dirty="0">
                <a:solidFill>
                  <a:schemeClr val="bg1">
                    <a:lumMod val="65000"/>
                  </a:schemeClr>
                </a:solidFill>
              </a:rPr>
              <a:t>“External” incentives:</a:t>
            </a:r>
          </a:p>
          <a:p>
            <a:r>
              <a:rPr lang="en-US" sz="2400" dirty="0">
                <a:solidFill>
                  <a:schemeClr val="bg1">
                    <a:lumMod val="65000"/>
                  </a:schemeClr>
                </a:solidFill>
              </a:rPr>
              <a:t>monetary payments / discounts</a:t>
            </a:r>
          </a:p>
          <a:p>
            <a:r>
              <a:rPr lang="en-US" sz="2400" dirty="0">
                <a:solidFill>
                  <a:schemeClr val="bg1">
                    <a:lumMod val="65000"/>
                  </a:schemeClr>
                </a:solidFill>
              </a:rPr>
              <a:t>promise of a higher social status</a:t>
            </a:r>
          </a:p>
          <a:p>
            <a:r>
              <a:rPr lang="en-US" sz="2400" dirty="0">
                <a:solidFill>
                  <a:schemeClr val="bg1">
                    <a:lumMod val="65000"/>
                  </a:schemeClr>
                </a:solidFill>
              </a:rPr>
              <a:t>people’s desire to experiment</a:t>
            </a:r>
          </a:p>
          <a:p>
            <a:pPr marL="0" indent="0">
              <a:buNone/>
            </a:pPr>
            <a:endParaRPr lang="en-US" sz="2400" dirty="0"/>
          </a:p>
          <a:p>
            <a:pPr marL="0" indent="0">
              <a:buNone/>
            </a:pPr>
            <a:endParaRPr lang="en-US" sz="2400" dirty="0"/>
          </a:p>
        </p:txBody>
      </p:sp>
      <p:sp>
        <p:nvSpPr>
          <p:cNvPr id="4" name="Slide Number Placeholder 3">
            <a:extLst>
              <a:ext uri="{FF2B5EF4-FFF2-40B4-BE49-F238E27FC236}">
                <a16:creationId xmlns:a16="http://schemas.microsoft.com/office/drawing/2014/main" id="{A917E3E8-9B59-4596-9CA6-AC34E846C8CC}"/>
              </a:ext>
            </a:extLst>
          </p:cNvPr>
          <p:cNvSpPr>
            <a:spLocks noGrp="1"/>
          </p:cNvSpPr>
          <p:nvPr>
            <p:ph type="sldNum" sz="quarter" idx="10"/>
          </p:nvPr>
        </p:nvSpPr>
        <p:spPr/>
        <p:txBody>
          <a:bodyPr/>
          <a:lstStyle/>
          <a:p>
            <a:pPr>
              <a:defRPr/>
            </a:pPr>
            <a:fld id="{06093D07-6747-43AD-BE6B-9E809430F10A}" type="slidenum">
              <a:rPr lang="en-US" smtClean="0"/>
              <a:pPr>
                <a:defRPr/>
              </a:pPr>
              <a:t>5</a:t>
            </a:fld>
            <a:endParaRPr lang="en-US"/>
          </a:p>
        </p:txBody>
      </p:sp>
      <p:sp>
        <p:nvSpPr>
          <p:cNvPr id="6" name="Rounded Rectangle 7">
            <a:extLst>
              <a:ext uri="{FF2B5EF4-FFF2-40B4-BE49-F238E27FC236}">
                <a16:creationId xmlns:a16="http://schemas.microsoft.com/office/drawing/2014/main" id="{6A998306-080A-481C-87D9-0327CF0A26F2}"/>
              </a:ext>
            </a:extLst>
          </p:cNvPr>
          <p:cNvSpPr/>
          <p:nvPr/>
        </p:nvSpPr>
        <p:spPr>
          <a:xfrm>
            <a:off x="1161721" y="2332137"/>
            <a:ext cx="7432157" cy="431757"/>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lvl="0" algn="ctr" eaLnBrk="0" hangingPunct="0">
              <a:spcBef>
                <a:spcPts val="575"/>
              </a:spcBef>
              <a:buClr>
                <a:srgbClr val="D34817"/>
              </a:buClr>
              <a:buSzPct val="85000"/>
            </a:pPr>
            <a:r>
              <a:rPr lang="en-US" sz="2400" dirty="0">
                <a:solidFill>
                  <a:prstClr val="black"/>
                </a:solidFill>
              </a:rPr>
              <a:t>Ex: best action remains unexplored if it seems worse initially</a:t>
            </a:r>
          </a:p>
        </p:txBody>
      </p:sp>
      <p:grpSp>
        <p:nvGrpSpPr>
          <p:cNvPr id="8" name="Group 7">
            <a:extLst>
              <a:ext uri="{FF2B5EF4-FFF2-40B4-BE49-F238E27FC236}">
                <a16:creationId xmlns:a16="http://schemas.microsoft.com/office/drawing/2014/main" id="{E241F0BD-71C7-3F4F-8BE0-9172D494ED77}"/>
              </a:ext>
            </a:extLst>
          </p:cNvPr>
          <p:cNvGrpSpPr/>
          <p:nvPr/>
        </p:nvGrpSpPr>
        <p:grpSpPr>
          <a:xfrm>
            <a:off x="4956174" y="4292019"/>
            <a:ext cx="3302756" cy="1404582"/>
            <a:chOff x="5049673" y="1447800"/>
            <a:chExt cx="3302756" cy="1404582"/>
          </a:xfrm>
        </p:grpSpPr>
        <p:sp>
          <p:nvSpPr>
            <p:cNvPr id="9" name="Right Brace 8">
              <a:extLst>
                <a:ext uri="{FF2B5EF4-FFF2-40B4-BE49-F238E27FC236}">
                  <a16:creationId xmlns:a16="http://schemas.microsoft.com/office/drawing/2014/main" id="{63C4A9AE-7853-3947-B9E6-D28916175C66}"/>
                </a:ext>
              </a:extLst>
            </p:cNvPr>
            <p:cNvSpPr/>
            <p:nvPr/>
          </p:nvSpPr>
          <p:spPr>
            <a:xfrm>
              <a:off x="5049673" y="1447800"/>
              <a:ext cx="218364" cy="1404582"/>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Flowchart: Alternate Process 5">
              <a:extLst>
                <a:ext uri="{FF2B5EF4-FFF2-40B4-BE49-F238E27FC236}">
                  <a16:creationId xmlns:a16="http://schemas.microsoft.com/office/drawing/2014/main" id="{8009D9A8-7D22-B74C-B78C-E2D51EF26150}"/>
                </a:ext>
              </a:extLst>
            </p:cNvPr>
            <p:cNvSpPr/>
            <p:nvPr/>
          </p:nvSpPr>
          <p:spPr>
            <a:xfrm>
              <a:off x="5268036" y="1470392"/>
              <a:ext cx="3084393" cy="955343"/>
            </a:xfrm>
            <a:prstGeom prst="flowChartAlternateProcess">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400" dirty="0"/>
                <a:t>prone to selection bias;</a:t>
              </a:r>
              <a:br>
                <a:rPr lang="en-US" sz="2400" dirty="0"/>
              </a:br>
              <a:r>
                <a:rPr lang="en-US" sz="2400" dirty="0"/>
                <a:t>not always feasible</a:t>
              </a:r>
            </a:p>
          </p:txBody>
        </p:sp>
      </p:grpSp>
      <p:sp>
        <p:nvSpPr>
          <p:cNvPr id="11" name="Rounded Rectangle 13">
            <a:extLst>
              <a:ext uri="{FF2B5EF4-FFF2-40B4-BE49-F238E27FC236}">
                <a16:creationId xmlns:a16="http://schemas.microsoft.com/office/drawing/2014/main" id="{DA7E8DDC-066F-4446-868E-6A568F03EFFA}"/>
              </a:ext>
            </a:extLst>
          </p:cNvPr>
          <p:cNvSpPr/>
          <p:nvPr/>
        </p:nvSpPr>
        <p:spPr>
          <a:xfrm>
            <a:off x="689211" y="5929789"/>
            <a:ext cx="7997588" cy="561021"/>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lvl="0" algn="ctr" eaLnBrk="0" hangingPunct="0">
              <a:spcBef>
                <a:spcPts val="575"/>
              </a:spcBef>
              <a:buClr>
                <a:srgbClr val="D34817"/>
              </a:buClr>
              <a:buSzPct val="85000"/>
            </a:pPr>
            <a:r>
              <a:rPr lang="en-US" sz="2600" dirty="0">
                <a:solidFill>
                  <a:srgbClr val="FF0000"/>
                </a:solidFill>
              </a:rPr>
              <a:t>Approach</a:t>
            </a:r>
            <a:r>
              <a:rPr lang="en-US" sz="2600" dirty="0"/>
              <a:t>: </a:t>
            </a:r>
            <a:r>
              <a:rPr lang="en-US" sz="2600" b="1" i="1" dirty="0">
                <a:solidFill>
                  <a:srgbClr val="0070C0"/>
                </a:solidFill>
              </a:rPr>
              <a:t>create info asymmetry by not revealing full history</a:t>
            </a:r>
          </a:p>
        </p:txBody>
      </p:sp>
    </p:spTree>
    <p:extLst>
      <p:ext uri="{BB962C8B-B14F-4D97-AF65-F5344CB8AC3E}">
        <p14:creationId xmlns:p14="http://schemas.microsoft.com/office/powerpoint/2010/main" val="19236717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2349" y="259578"/>
            <a:ext cx="8175832" cy="1143000"/>
          </a:xfrm>
        </p:spPr>
        <p:txBody>
          <a:bodyPr/>
          <a:lstStyle/>
          <a:p>
            <a:r>
              <a:rPr lang="en-US" dirty="0"/>
              <a:t>Model: incentivized exploration</a:t>
            </a:r>
          </a:p>
        </p:txBody>
      </p:sp>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a:xfrm>
                <a:off x="276447" y="1447800"/>
                <a:ext cx="8779063" cy="2758954"/>
              </a:xfrm>
            </p:spPr>
            <p:txBody>
              <a:bodyPr/>
              <a:lstStyle/>
              <a:p>
                <a:r>
                  <a:rPr lang="en-US" sz="2400" dirty="0"/>
                  <a:t>K actions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𝑎</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𝑎</m:t>
                        </m:r>
                      </m:e>
                      <m:sub>
                        <m:r>
                          <a:rPr lang="en-US" sz="2400" b="0" i="1" smtClean="0">
                            <a:latin typeface="Cambria Math" panose="02040503050406030204" pitchFamily="18" charset="0"/>
                          </a:rPr>
                          <m:t>𝐾</m:t>
                        </m:r>
                      </m:sub>
                    </m:sSub>
                    <m:r>
                      <a:rPr lang="en-US" sz="2400" b="0" i="1" smtClean="0">
                        <a:latin typeface="Cambria Math" panose="02040503050406030204" pitchFamily="18" charset="0"/>
                      </a:rPr>
                      <m:t>.</m:t>
                    </m:r>
                  </m:oMath>
                </a14:m>
                <a:r>
                  <a:rPr lang="en-US" sz="2400" dirty="0"/>
                  <a:t> T rounds. In each round </a:t>
                </a:r>
                <a14:m>
                  <m:oMath xmlns:m="http://schemas.openxmlformats.org/officeDocument/2006/math">
                    <m:r>
                      <a:rPr lang="en-US" sz="2400" b="0" i="1" smtClean="0">
                        <a:latin typeface="Cambria Math" panose="02040503050406030204" pitchFamily="18" charset="0"/>
                      </a:rPr>
                      <m:t>𝑡</m:t>
                    </m:r>
                  </m:oMath>
                </a14:m>
                <a:r>
                  <a:rPr lang="en-US" sz="2400" dirty="0"/>
                  <a:t> : </a:t>
                </a:r>
                <a:br>
                  <a:rPr lang="en-US" sz="2400" dirty="0"/>
                </a:br>
                <a:r>
                  <a:rPr lang="en-US" sz="2400" dirty="0"/>
                  <a:t>new agent arrives, algorithm recommends action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𝐴</m:t>
                        </m:r>
                      </m:e>
                      <m:sub>
                        <m:r>
                          <a:rPr lang="en-US" sz="2400" b="0" i="1" smtClean="0">
                            <a:latin typeface="Cambria Math" panose="02040503050406030204" pitchFamily="18" charset="0"/>
                          </a:rPr>
                          <m:t>𝑡</m:t>
                        </m:r>
                      </m:sub>
                    </m:sSub>
                  </m:oMath>
                </a14:m>
                <a:r>
                  <a:rPr lang="en-US" sz="2400" dirty="0"/>
                  <a:t>;</a:t>
                </a:r>
                <a:br>
                  <a:rPr lang="en-US" sz="2400" dirty="0"/>
                </a:br>
                <a:r>
                  <a:rPr lang="en-US" sz="2400" dirty="0"/>
                  <a:t>agent chooses an action and reports reward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𝑟</m:t>
                        </m:r>
                      </m:e>
                      <m:sub>
                        <m:r>
                          <a:rPr lang="en-US" sz="2400" b="0" i="1" smtClean="0">
                            <a:latin typeface="Cambria Math" panose="02040503050406030204" pitchFamily="18" charset="0"/>
                          </a:rPr>
                          <m:t>𝑡</m:t>
                        </m:r>
                      </m:sub>
                    </m:sSub>
                    <m:r>
                      <a:rPr lang="en-US" sz="2400" b="0" i="1" smtClean="0">
                        <a:latin typeface="Cambria Math" panose="02040503050406030204" pitchFamily="18" charset="0"/>
                      </a:rPr>
                      <m:t>∈{0,1}</m:t>
                    </m:r>
                  </m:oMath>
                </a14:m>
                <a:endParaRPr lang="en-US" sz="2400" b="0" dirty="0"/>
              </a:p>
              <a:p>
                <a:r>
                  <a:rPr lang="en-US" sz="2400" dirty="0"/>
                  <a:t>Reward structure based on linear contexts:</a:t>
                </a:r>
              </a:p>
              <a:p>
                <a:pPr lvl="1"/>
                <a:r>
                  <a:rPr lang="en-US" sz="2400" dirty="0"/>
                  <a:t>Each action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𝑎</m:t>
                        </m:r>
                      </m:e>
                      <m:sub>
                        <m:r>
                          <a:rPr lang="en-US" sz="2400" b="0" i="1">
                            <a:latin typeface="Cambria Math" panose="02040503050406030204" pitchFamily="18" charset="0"/>
                          </a:rPr>
                          <m:t>𝑖</m:t>
                        </m:r>
                      </m:sub>
                    </m:sSub>
                  </m:oMath>
                </a14:m>
                <a:r>
                  <a:rPr lang="en-US" sz="2400" dirty="0"/>
                  <a:t> has a context vector </a:t>
                </a:r>
                <a14:m>
                  <m:oMath xmlns:m="http://schemas.openxmlformats.org/officeDocument/2006/math">
                    <m:sSub>
                      <m:sSubPr>
                        <m:ctrlPr>
                          <a:rPr lang="en-US" sz="2400" b="0" i="1">
                            <a:latin typeface="Cambria Math" panose="02040503050406030204" pitchFamily="18" charset="0"/>
                          </a:rPr>
                        </m:ctrlPr>
                      </m:sSubPr>
                      <m:e>
                        <m:r>
                          <a:rPr lang="en-US" sz="2400" b="0" i="1">
                            <a:latin typeface="Cambria Math" panose="02040503050406030204" pitchFamily="18" charset="0"/>
                          </a:rPr>
                          <m:t>𝑣</m:t>
                        </m:r>
                      </m:e>
                      <m:sub>
                        <m:r>
                          <a:rPr lang="en-US" sz="2400" b="0" i="1">
                            <a:latin typeface="Cambria Math" panose="02040503050406030204" pitchFamily="18" charset="0"/>
                          </a:rPr>
                          <m:t>𝑖</m:t>
                        </m:r>
                      </m:sub>
                    </m:sSub>
                    <m:r>
                      <a:rPr lang="en-US" sz="2400" i="1">
                        <a:latin typeface="Cambria Math" panose="02040503050406030204" pitchFamily="18" charset="0"/>
                      </a:rPr>
                      <m:t>∈</m:t>
                    </m:r>
                    <m:sSup>
                      <m:sSupPr>
                        <m:ctrlPr>
                          <a:rPr lang="en-US" sz="2400" i="1">
                            <a:latin typeface="Cambria Math" panose="02040503050406030204" pitchFamily="18" charset="0"/>
                          </a:rPr>
                        </m:ctrlPr>
                      </m:sSupPr>
                      <m:e>
                        <m:r>
                          <a:rPr lang="en-US" sz="2400" i="1">
                            <a:latin typeface="Cambria Math" panose="02040503050406030204" pitchFamily="18" charset="0"/>
                          </a:rPr>
                          <m:t>ℝ</m:t>
                        </m:r>
                      </m:e>
                      <m:sup>
                        <m:r>
                          <a:rPr lang="en-US" sz="2400" i="1">
                            <a:latin typeface="Cambria Math" panose="02040503050406030204" pitchFamily="18" charset="0"/>
                          </a:rPr>
                          <m:t>𝑑</m:t>
                        </m:r>
                      </m:sup>
                    </m:sSup>
                  </m:oMath>
                </a14:m>
                <a:r>
                  <a:rPr lang="en-US" sz="2400" dirty="0"/>
                  <a:t>.</a:t>
                </a:r>
                <a:endParaRPr lang="en-US" sz="2400" b="0" dirty="0"/>
              </a:p>
              <a:p>
                <a:pPr lvl="1"/>
                <a:r>
                  <a:rPr lang="en-US" sz="2400" dirty="0"/>
                  <a:t>Reward of arm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𝑎</m:t>
                        </m:r>
                      </m:e>
                      <m:sub>
                        <m:r>
                          <a:rPr lang="en-US" sz="2400" b="0" i="1" smtClean="0">
                            <a:latin typeface="Cambria Math" panose="02040503050406030204" pitchFamily="18" charset="0"/>
                          </a:rPr>
                          <m:t>𝑖</m:t>
                        </m:r>
                      </m:sub>
                    </m:sSub>
                  </m:oMath>
                </a14:m>
                <a:r>
                  <a:rPr lang="en-US" sz="2400" dirty="0"/>
                  <a:t> is Ber</a:t>
                </a:r>
                <a14:m>
                  <m:oMath xmlns:m="http://schemas.openxmlformats.org/officeDocument/2006/math">
                    <m:d>
                      <m:dPr>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𝜇</m:t>
                            </m:r>
                          </m:e>
                          <m:sub>
                            <m:r>
                              <a:rPr lang="en-US" sz="2400" b="0" i="1" smtClean="0">
                                <a:latin typeface="Cambria Math" panose="02040503050406030204" pitchFamily="18" charset="0"/>
                              </a:rPr>
                              <m:t>𝑖</m:t>
                            </m:r>
                          </m:sub>
                        </m:sSub>
                      </m:e>
                    </m:d>
                  </m:oMath>
                </a14:m>
                <a:r>
                  <a:rPr lang="en-US" sz="2400" dirty="0"/>
                  <a:t> for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𝜇</m:t>
                        </m:r>
                      </m:e>
                      <m:sub>
                        <m:r>
                          <a:rPr lang="en-US" sz="2400" i="1">
                            <a:latin typeface="Cambria Math" panose="02040503050406030204" pitchFamily="18" charset="0"/>
                          </a:rPr>
                          <m:t>𝑖</m:t>
                        </m:r>
                      </m:sub>
                    </m:sSub>
                    <m:r>
                      <a:rPr lang="en-US" sz="2400" i="1">
                        <a:latin typeface="Cambria Math" panose="02040503050406030204" pitchFamily="18" charset="0"/>
                      </a:rPr>
                      <m:t>=⟨</m:t>
                    </m:r>
                    <m:acc>
                      <m:accPr>
                        <m:chr m:val="⃗"/>
                        <m:ctrlPr>
                          <a:rPr lang="en-US" sz="2400" i="1">
                            <a:latin typeface="Cambria Math" panose="02040503050406030204" pitchFamily="18" charset="0"/>
                          </a:rPr>
                        </m:ctrlPr>
                      </m:accPr>
                      <m:e>
                        <m:r>
                          <a:rPr lang="en-US" sz="2400" i="1">
                            <a:latin typeface="Cambria Math" panose="02040503050406030204" pitchFamily="18" charset="0"/>
                          </a:rPr>
                          <m:t>ℓ</m:t>
                        </m:r>
                      </m:e>
                    </m:acc>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𝑣</m:t>
                        </m:r>
                      </m:e>
                      <m:sub>
                        <m:r>
                          <a:rPr lang="en-US" sz="2400" i="1">
                            <a:latin typeface="Cambria Math" panose="02040503050406030204" pitchFamily="18" charset="0"/>
                          </a:rPr>
                          <m:t>𝑖</m:t>
                        </m:r>
                      </m:sub>
                    </m:sSub>
                    <m:r>
                      <a:rPr lang="en-US" sz="2400" i="1">
                        <a:latin typeface="Cambria Math" panose="02040503050406030204" pitchFamily="18" charset="0"/>
                      </a:rPr>
                      <m:t>⟩</m:t>
                    </m:r>
                  </m:oMath>
                </a14:m>
                <a:r>
                  <a:rPr lang="en-US" sz="2400" dirty="0"/>
                  <a:t>. </a:t>
                </a:r>
                <a14:m>
                  <m:oMath xmlns:m="http://schemas.openxmlformats.org/officeDocument/2006/math">
                    <m:acc>
                      <m:accPr>
                        <m:chr m:val="⃗"/>
                        <m:ctrlPr>
                          <a:rPr lang="en-US" sz="2400" i="1">
                            <a:latin typeface="Cambria Math" panose="02040503050406030204" pitchFamily="18" charset="0"/>
                          </a:rPr>
                        </m:ctrlPr>
                      </m:accPr>
                      <m:e>
                        <m:r>
                          <a:rPr lang="en-US" sz="2400" i="1">
                            <a:latin typeface="Cambria Math" panose="02040503050406030204" pitchFamily="18" charset="0"/>
                          </a:rPr>
                          <m:t>ℓ</m:t>
                        </m:r>
                      </m:e>
                    </m:acc>
                    <m:r>
                      <a:rPr lang="en-US" sz="2400" i="1">
                        <a:latin typeface="Cambria Math" panose="02040503050406030204" pitchFamily="18" charset="0"/>
                      </a:rPr>
                      <m:t> ∈</m:t>
                    </m:r>
                    <m:sSup>
                      <m:sSupPr>
                        <m:ctrlPr>
                          <a:rPr lang="en-US" sz="2400" i="1">
                            <a:latin typeface="Cambria Math" panose="02040503050406030204" pitchFamily="18" charset="0"/>
                          </a:rPr>
                        </m:ctrlPr>
                      </m:sSupPr>
                      <m:e>
                        <m:r>
                          <a:rPr lang="en-US" sz="2400" i="1">
                            <a:latin typeface="Cambria Math" panose="02040503050406030204" pitchFamily="18" charset="0"/>
                          </a:rPr>
                          <m:t>ℝ</m:t>
                        </m:r>
                      </m:e>
                      <m:sup>
                        <m:r>
                          <a:rPr lang="en-US" sz="2400" i="1">
                            <a:latin typeface="Cambria Math" panose="02040503050406030204" pitchFamily="18" charset="0"/>
                          </a:rPr>
                          <m:t>𝑑</m:t>
                        </m:r>
                      </m:sup>
                    </m:sSup>
                  </m:oMath>
                </a14:m>
                <a:r>
                  <a:rPr lang="en-US" sz="2400" dirty="0"/>
                  <a:t> is </a:t>
                </a:r>
                <a:r>
                  <a:rPr lang="en-US" sz="2400" b="1" dirty="0"/>
                  <a:t>unknown</a:t>
                </a:r>
                <a:r>
                  <a:rPr lang="en-US" sz="2400" dirty="0"/>
                  <a:t>.</a:t>
                </a:r>
              </a:p>
              <a:p>
                <a:pPr marL="0" indent="0">
                  <a:buNone/>
                </a:pPr>
                <a:endParaRPr lang="en-US" sz="2400" dirty="0"/>
              </a:p>
              <a:p>
                <a:pPr marL="0" indent="0">
                  <a:buNone/>
                </a:pPr>
                <a:endParaRPr lang="en-US" sz="2400" dirty="0"/>
              </a:p>
              <a:p>
                <a:endParaRPr lang="en-US" sz="2400" dirty="0"/>
              </a:p>
              <a:p>
                <a:pPr marL="549275" lvl="2" indent="0">
                  <a:buNone/>
                </a:pPr>
                <a:endParaRPr lang="en-US" sz="2400" dirty="0"/>
              </a:p>
              <a:p>
                <a:pPr marL="549275" lvl="2" indent="0">
                  <a:buNone/>
                </a:pPr>
                <a:endParaRPr lang="en-US" sz="1000" dirty="0">
                  <a:solidFill>
                    <a:srgbClr val="0070C0"/>
                  </a:solidFill>
                </a:endParaRPr>
              </a:p>
              <a:p>
                <a:pPr marL="274638" lvl="1" indent="0">
                  <a:buNone/>
                </a:pPr>
                <a:r>
                  <a:rPr lang="en-US" sz="2400" dirty="0"/>
                  <a:t>(Details: shared Bayesian prior for </a:t>
                </a:r>
                <a14:m>
                  <m:oMath xmlns:m="http://schemas.openxmlformats.org/officeDocument/2006/math">
                    <m:acc>
                      <m:accPr>
                        <m:chr m:val="⃗"/>
                        <m:ctrlPr>
                          <a:rPr lang="en-US" sz="2400" i="1">
                            <a:latin typeface="Cambria Math" panose="02040503050406030204" pitchFamily="18" charset="0"/>
                          </a:rPr>
                        </m:ctrlPr>
                      </m:accPr>
                      <m:e>
                        <m:r>
                          <a:rPr lang="en-US" sz="2400" i="1">
                            <a:latin typeface="Cambria Math" panose="02040503050406030204" pitchFamily="18" charset="0"/>
                          </a:rPr>
                          <m:t>ℓ</m:t>
                        </m:r>
                      </m:e>
                    </m:acc>
                    <m:r>
                      <a:rPr lang="en-US" sz="2400" b="0" i="0">
                        <a:latin typeface="Cambria Math" panose="02040503050406030204" pitchFamily="18" charset="0"/>
                      </a:rPr>
                      <m:t>.</m:t>
                    </m:r>
                  </m:oMath>
                </a14:m>
                <a:r>
                  <a:rPr lang="en-US" sz="2400" dirty="0"/>
                  <a:t> Algorithm is public, history is not.)</a:t>
                </a:r>
              </a:p>
              <a:p>
                <a:pPr marL="0" indent="0">
                  <a:buNone/>
                </a:pPr>
                <a:endParaRPr lang="en-US" sz="2400" dirty="0"/>
              </a:p>
              <a:p>
                <a:pPr marL="0" indent="0">
                  <a:buNone/>
                </a:pPr>
                <a:endParaRPr lang="en-US" sz="2400" dirty="0"/>
              </a:p>
              <a:p>
                <a:pPr marL="0" indent="0">
                  <a:buNone/>
                </a:pPr>
                <a:endParaRPr lang="en-US" sz="2400" dirty="0"/>
              </a:p>
              <a:p>
                <a:endParaRPr lang="en-US" sz="2400" dirty="0"/>
              </a:p>
              <a:p>
                <a:pPr marL="0" indent="0">
                  <a:buNone/>
                </a:pPr>
                <a:endParaRPr lang="en-US" sz="2400" dirty="0"/>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xfrm>
                <a:off x="276447" y="1447800"/>
                <a:ext cx="8779063" cy="2758954"/>
              </a:xfrm>
              <a:blipFill>
                <a:blip r:embed="rId3"/>
                <a:stretch>
                  <a:fillRect l="-578" t="-2294" b="-83945"/>
                </a:stretch>
              </a:blipFill>
            </p:spPr>
            <p:txBody>
              <a:bodyPr/>
              <a:lstStyle/>
              <a:p>
                <a:r>
                  <a:rPr lang="en-US">
                    <a:noFill/>
                  </a:rPr>
                  <a:t> </a:t>
                </a:r>
              </a:p>
            </p:txBody>
          </p:sp>
        </mc:Fallback>
      </mc:AlternateContent>
      <p:sp>
        <p:nvSpPr>
          <p:cNvPr id="4" name="Slide Number Placeholder 3"/>
          <p:cNvSpPr>
            <a:spLocks noGrp="1"/>
          </p:cNvSpPr>
          <p:nvPr>
            <p:ph type="sldNum" sz="quarter" idx="10"/>
          </p:nvPr>
        </p:nvSpPr>
        <p:spPr/>
        <p:txBody>
          <a:bodyPr/>
          <a:lstStyle/>
          <a:p>
            <a:pPr>
              <a:defRPr/>
            </a:pPr>
            <a:fld id="{06093D07-6747-43AD-BE6B-9E809430F10A}" type="slidenum">
              <a:rPr lang="en-US" smtClean="0"/>
              <a:pPr>
                <a:defRPr/>
              </a:pPr>
              <a:t>6</a:t>
            </a:fld>
            <a:endParaRPr lang="en-US"/>
          </a:p>
        </p:txBody>
      </p:sp>
      <p:grpSp>
        <p:nvGrpSpPr>
          <p:cNvPr id="10" name="Group 9">
            <a:extLst>
              <a:ext uri="{FF2B5EF4-FFF2-40B4-BE49-F238E27FC236}">
                <a16:creationId xmlns:a16="http://schemas.microsoft.com/office/drawing/2014/main" id="{9F95D1EE-0F40-441F-BD8F-DF7B66629CB4}"/>
              </a:ext>
            </a:extLst>
          </p:cNvPr>
          <p:cNvGrpSpPr/>
          <p:nvPr/>
        </p:nvGrpSpPr>
        <p:grpSpPr>
          <a:xfrm>
            <a:off x="499076" y="4629522"/>
            <a:ext cx="8336034" cy="982620"/>
            <a:chOff x="519989" y="2142699"/>
            <a:chExt cx="8336034" cy="1392073"/>
          </a:xfrm>
        </p:grpSpPr>
        <mc:AlternateContent xmlns:mc="http://schemas.openxmlformats.org/markup-compatibility/2006" xmlns:a14="http://schemas.microsoft.com/office/drawing/2010/main">
          <mc:Choice Requires="a14">
            <p:sp>
              <p:nvSpPr>
                <p:cNvPr id="11" name="Rounded Rectangle 7">
                  <a:extLst>
                    <a:ext uri="{FF2B5EF4-FFF2-40B4-BE49-F238E27FC236}">
                      <a16:creationId xmlns:a16="http://schemas.microsoft.com/office/drawing/2014/main" id="{1378168A-7CFB-48E9-9AE9-4FAD21B109F6}"/>
                    </a:ext>
                  </a:extLst>
                </p:cNvPr>
                <p:cNvSpPr/>
                <p:nvPr/>
              </p:nvSpPr>
              <p:spPr>
                <a:xfrm>
                  <a:off x="519989" y="2142699"/>
                  <a:ext cx="8336034" cy="1392073"/>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lvl="0" eaLnBrk="0" hangingPunct="0">
                    <a:spcBef>
                      <a:spcPts val="575"/>
                    </a:spcBef>
                    <a:buClr>
                      <a:srgbClr val="D34817"/>
                    </a:buClr>
                    <a:buSzPct val="85000"/>
                  </a:pPr>
                  <a:r>
                    <a:rPr lang="en-US" sz="2600" i="1" dirty="0">
                      <a:solidFill>
                        <a:srgbClr val="00B050"/>
                      </a:solidFill>
                    </a:rPr>
                    <a:t>Bayesian Incentive-Compatible</a:t>
                  </a:r>
                  <a:r>
                    <a:rPr lang="en-US" sz="2600" dirty="0">
                      <a:solidFill>
                        <a:prstClr val="black"/>
                      </a:solidFill>
                    </a:rPr>
                    <a:t> (</a:t>
                  </a:r>
                  <a:r>
                    <a:rPr lang="en-US" sz="2600" dirty="0">
                      <a:solidFill>
                        <a:srgbClr val="00B050"/>
                      </a:solidFill>
                    </a:rPr>
                    <a:t>BIC</a:t>
                  </a:r>
                  <a:r>
                    <a:rPr lang="en-US" sz="2600" dirty="0">
                      <a:solidFill>
                        <a:prstClr val="black"/>
                      </a:solidFill>
                    </a:rPr>
                    <a:t>) if</a:t>
                  </a:r>
                </a:p>
                <a:p>
                  <a:pPr lvl="0" eaLnBrk="0" hangingPunct="0">
                    <a:spcBef>
                      <a:spcPts val="575"/>
                    </a:spcBef>
                    <a:buClr>
                      <a:srgbClr val="D34817"/>
                    </a:buClr>
                    <a:buSzPct val="85000"/>
                  </a:pPr>
                  <a14:m>
                    <m:oMath xmlns:m="http://schemas.openxmlformats.org/officeDocument/2006/math">
                      <m:r>
                        <a:rPr lang="en-US" sz="2400" i="1">
                          <a:solidFill>
                            <a:prstClr val="black"/>
                          </a:solidFill>
                          <a:latin typeface="Cambria Math" panose="02040503050406030204" pitchFamily="18" charset="0"/>
                        </a:rPr>
                        <m:t>𝔼</m:t>
                      </m:r>
                      <m:d>
                        <m:dPr>
                          <m:begChr m:val="["/>
                          <m:endChr m:val="|"/>
                          <m:ctrlPr>
                            <a:rPr lang="en-US" sz="2400" i="1">
                              <a:solidFill>
                                <a:prstClr val="black"/>
                              </a:solidFill>
                              <a:latin typeface="Cambria Math" panose="02040503050406030204" pitchFamily="18" charset="0"/>
                            </a:rPr>
                          </m:ctrlPr>
                        </m:dPr>
                        <m:e>
                          <m:r>
                            <m:rPr>
                              <m:sty m:val="p"/>
                            </m:rPr>
                            <a:rPr lang="en-US" sz="2400">
                              <a:solidFill>
                                <a:prstClr val="black"/>
                              </a:solidFill>
                              <a:latin typeface="Cambria Math" panose="02040503050406030204" pitchFamily="18" charset="0"/>
                            </a:rPr>
                            <m:t>reward</m:t>
                          </m:r>
                          <m:d>
                            <m:dPr>
                              <m:ctrlPr>
                                <a:rPr lang="en-US" sz="2400" i="1">
                                  <a:solidFill>
                                    <a:prstClr val="black"/>
                                  </a:solidFill>
                                  <a:latin typeface="Cambria Math" panose="02040503050406030204" pitchFamily="18" charset="0"/>
                                </a:rPr>
                              </m:ctrlPr>
                            </m:dPr>
                            <m:e>
                              <m:r>
                                <a:rPr lang="en-US" sz="2400" i="1">
                                  <a:solidFill>
                                    <a:srgbClr val="0070C0"/>
                                  </a:solidFill>
                                  <a:latin typeface="Cambria Math" panose="02040503050406030204" pitchFamily="18" charset="0"/>
                                </a:rPr>
                                <m:t>𝑎</m:t>
                              </m:r>
                            </m:e>
                          </m:d>
                          <m:r>
                            <a:rPr lang="en-US" sz="2400" i="1">
                              <a:solidFill>
                                <a:prstClr val="black"/>
                              </a:solidFill>
                              <a:latin typeface="Cambria Math" panose="02040503050406030204" pitchFamily="18" charset="0"/>
                            </a:rPr>
                            <m:t>−</m:t>
                          </m:r>
                          <m:r>
                            <m:rPr>
                              <m:sty m:val="p"/>
                            </m:rPr>
                            <a:rPr lang="en-US" sz="2400">
                              <a:solidFill>
                                <a:prstClr val="black"/>
                              </a:solidFill>
                              <a:latin typeface="Cambria Math" panose="02040503050406030204" pitchFamily="18" charset="0"/>
                            </a:rPr>
                            <m:t>reward</m:t>
                          </m:r>
                          <m:r>
                            <a:rPr lang="en-US" sz="2400" i="1">
                              <a:solidFill>
                                <a:prstClr val="black"/>
                              </a:solidFill>
                              <a:latin typeface="Cambria Math" panose="02040503050406030204" pitchFamily="18" charset="0"/>
                            </a:rPr>
                            <m:t>(</m:t>
                          </m:r>
                          <m:r>
                            <a:rPr lang="en-US" sz="2400" i="1">
                              <a:solidFill>
                                <a:srgbClr val="0070C0"/>
                              </a:solidFill>
                              <a:latin typeface="Cambria Math" panose="02040503050406030204" pitchFamily="18" charset="0"/>
                            </a:rPr>
                            <m:t>𝑏</m:t>
                          </m:r>
                          <m:r>
                            <a:rPr lang="en-US" sz="2400" i="1">
                              <a:solidFill>
                                <a:prstClr val="black"/>
                              </a:solidFill>
                              <a:latin typeface="Cambria Math" panose="02040503050406030204" pitchFamily="18" charset="0"/>
                            </a:rPr>
                            <m:t>)</m:t>
                          </m:r>
                        </m:e>
                      </m:d>
                      <m:r>
                        <a:rPr lang="en-US" sz="2400" i="1">
                          <a:solidFill>
                            <a:prstClr val="black"/>
                          </a:solidFill>
                          <a:latin typeface="Cambria Math" panose="02040503050406030204" pitchFamily="18" charset="0"/>
                        </a:rPr>
                        <m:t> </m:t>
                      </m:r>
                      <m:r>
                        <m:rPr>
                          <m:sty m:val="p"/>
                        </m:rPr>
                        <a:rPr lang="en-US" sz="2400">
                          <a:solidFill>
                            <a:prstClr val="black"/>
                          </a:solidFill>
                          <a:latin typeface="Cambria Math" panose="02040503050406030204" pitchFamily="18" charset="0"/>
                        </a:rPr>
                        <m:t>re</m:t>
                      </m:r>
                      <m:sSub>
                        <m:sSubPr>
                          <m:ctrlPr>
                            <a:rPr lang="en-US" sz="2400" i="1">
                              <a:solidFill>
                                <a:prstClr val="black"/>
                              </a:solidFill>
                              <a:latin typeface="Cambria Math" panose="02040503050406030204" pitchFamily="18" charset="0"/>
                            </a:rPr>
                          </m:ctrlPr>
                        </m:sSubPr>
                        <m:e>
                          <m:r>
                            <m:rPr>
                              <m:sty m:val="p"/>
                            </m:rPr>
                            <a:rPr lang="en-US" sz="2400">
                              <a:solidFill>
                                <a:prstClr val="black"/>
                              </a:solidFill>
                              <a:latin typeface="Cambria Math" panose="02040503050406030204" pitchFamily="18" charset="0"/>
                            </a:rPr>
                            <m:t>c</m:t>
                          </m:r>
                        </m:e>
                        <m:sub>
                          <m:r>
                            <a:rPr lang="en-US" sz="2400" i="1">
                              <a:solidFill>
                                <a:prstClr val="black"/>
                              </a:solidFill>
                              <a:latin typeface="Cambria Math" panose="02040503050406030204" pitchFamily="18" charset="0"/>
                            </a:rPr>
                            <m:t>𝑡</m:t>
                          </m:r>
                        </m:sub>
                      </m:sSub>
                      <m:r>
                        <a:rPr lang="en-US" sz="2400" i="1">
                          <a:solidFill>
                            <a:prstClr val="black"/>
                          </a:solidFill>
                          <a:latin typeface="Cambria Math" panose="02040503050406030204" pitchFamily="18" charset="0"/>
                        </a:rPr>
                        <m:t>=</m:t>
                      </m:r>
                      <m:r>
                        <a:rPr lang="en-US" sz="2400" i="1">
                          <a:solidFill>
                            <a:srgbClr val="0070C0"/>
                          </a:solidFill>
                          <a:latin typeface="Cambria Math" panose="02040503050406030204" pitchFamily="18" charset="0"/>
                        </a:rPr>
                        <m:t>𝑎</m:t>
                      </m:r>
                      <m:r>
                        <a:rPr lang="en-US" sz="2400" i="1">
                          <a:solidFill>
                            <a:prstClr val="black"/>
                          </a:solidFill>
                          <a:latin typeface="Cambria Math" panose="02040503050406030204" pitchFamily="18" charset="0"/>
                        </a:rPr>
                        <m:t>]≥0</m:t>
                      </m:r>
                    </m:oMath>
                  </a14:m>
                  <a:r>
                    <a:rPr lang="en-US" sz="2400" dirty="0">
                      <a:solidFill>
                        <a:prstClr val="black"/>
                      </a:solidFill>
                    </a:rPr>
                    <a:t>    </a:t>
                  </a:r>
                  <a14:m>
                    <m:oMath xmlns:m="http://schemas.openxmlformats.org/officeDocument/2006/math">
                      <m:r>
                        <a:rPr lang="en-US" sz="2400" b="0" i="0" smtClean="0">
                          <a:solidFill>
                            <a:prstClr val="black"/>
                          </a:solidFill>
                          <a:latin typeface="Cambria Math" panose="02040503050406030204" pitchFamily="18" charset="0"/>
                        </a:rPr>
                        <m:t> </m:t>
                      </m:r>
                      <m:r>
                        <a:rPr lang="en-US" sz="2400" i="1">
                          <a:solidFill>
                            <a:prstClr val="black"/>
                          </a:solidFill>
                          <a:latin typeface="Cambria Math" panose="02040503050406030204" pitchFamily="18" charset="0"/>
                        </a:rPr>
                        <m:t>∀</m:t>
                      </m:r>
                      <m:r>
                        <m:rPr>
                          <m:nor/>
                        </m:rPr>
                        <a:rPr lang="en-US" sz="2400" i="1">
                          <a:solidFill>
                            <a:prstClr val="black"/>
                          </a:solidFill>
                          <a:latin typeface="Cambria Math" panose="02040503050406030204" pitchFamily="18" charset="0"/>
                          <a:ea typeface="Cambria Math" panose="02040503050406030204" pitchFamily="18" charset="0"/>
                        </a:rPr>
                        <m:t>t</m:t>
                      </m:r>
                      <m:r>
                        <m:rPr>
                          <m:nor/>
                        </m:rPr>
                        <a:rPr lang="en-US" sz="2400" i="1">
                          <a:solidFill>
                            <a:prstClr val="black"/>
                          </a:solidFill>
                          <a:latin typeface="Cambria Math" panose="02040503050406030204" pitchFamily="18" charset="0"/>
                          <a:ea typeface="Cambria Math" panose="02040503050406030204" pitchFamily="18" charset="0"/>
                        </a:rPr>
                        <m:t>,</m:t>
                      </m:r>
                      <m:r>
                        <m:rPr>
                          <m:nor/>
                        </m:rPr>
                        <a:rPr lang="en-US" sz="2400">
                          <a:solidFill>
                            <a:prstClr val="black"/>
                          </a:solidFill>
                          <a:latin typeface="Cambria Math" panose="02040503050406030204" pitchFamily="18" charset="0"/>
                          <a:ea typeface="Cambria Math" panose="02040503050406030204" pitchFamily="18" charset="0"/>
                        </a:rPr>
                        <m:t> </m:t>
                      </m:r>
                      <m:r>
                        <m:rPr>
                          <m:nor/>
                        </m:rPr>
                        <a:rPr lang="en-US" sz="2400">
                          <a:solidFill>
                            <a:prstClr val="black"/>
                          </a:solidFill>
                          <a:latin typeface="Cambria Math" panose="02040503050406030204" pitchFamily="18" charset="0"/>
                          <a:ea typeface="Cambria Math" panose="02040503050406030204" pitchFamily="18" charset="0"/>
                        </a:rPr>
                        <m:t>arm</m:t>
                      </m:r>
                      <m:r>
                        <m:rPr>
                          <m:sty m:val="p"/>
                        </m:rPr>
                        <a:rPr lang="en-US" sz="2400">
                          <a:solidFill>
                            <a:prstClr val="black"/>
                          </a:solidFill>
                          <a:latin typeface="Cambria Math" panose="02040503050406030204" pitchFamily="18" charset="0"/>
                          <a:ea typeface="Cambria Math" panose="02040503050406030204" pitchFamily="18" charset="0"/>
                        </a:rPr>
                        <m:t>s</m:t>
                      </m:r>
                      <m:r>
                        <a:rPr lang="en-US" sz="2400" i="1">
                          <a:solidFill>
                            <a:prstClr val="black"/>
                          </a:solidFill>
                          <a:latin typeface="Cambria Math" panose="02040503050406030204" pitchFamily="18" charset="0"/>
                          <a:ea typeface="Cambria Math" panose="02040503050406030204" pitchFamily="18" charset="0"/>
                        </a:rPr>
                        <m:t> </m:t>
                      </m:r>
                      <m:r>
                        <a:rPr lang="en-US" sz="2400" i="1">
                          <a:solidFill>
                            <a:srgbClr val="0070C0"/>
                          </a:solidFill>
                          <a:latin typeface="Cambria Math" panose="02040503050406030204" pitchFamily="18" charset="0"/>
                          <a:ea typeface="Cambria Math" panose="02040503050406030204" pitchFamily="18" charset="0"/>
                        </a:rPr>
                        <m:t>𝑎</m:t>
                      </m:r>
                      <m:r>
                        <a:rPr lang="en-US" sz="2400" i="1">
                          <a:solidFill>
                            <a:prstClr val="black"/>
                          </a:solidFill>
                          <a:latin typeface="Cambria Math" panose="02040503050406030204" pitchFamily="18" charset="0"/>
                          <a:ea typeface="Cambria Math" panose="02040503050406030204" pitchFamily="18" charset="0"/>
                        </a:rPr>
                        <m:t>,</m:t>
                      </m:r>
                      <m:r>
                        <a:rPr lang="en-US" sz="2400" i="1">
                          <a:solidFill>
                            <a:srgbClr val="0070C0"/>
                          </a:solidFill>
                          <a:latin typeface="Cambria Math" panose="02040503050406030204" pitchFamily="18" charset="0"/>
                          <a:ea typeface="Cambria Math" panose="02040503050406030204" pitchFamily="18" charset="0"/>
                        </a:rPr>
                        <m:t>𝑏</m:t>
                      </m:r>
                    </m:oMath>
                  </a14:m>
                  <a:endParaRPr lang="en-US" sz="2400" dirty="0">
                    <a:solidFill>
                      <a:prstClr val="black"/>
                    </a:solidFill>
                  </a:endParaRPr>
                </a:p>
              </p:txBody>
            </p:sp>
          </mc:Choice>
          <mc:Fallback xmlns="">
            <p:sp>
              <p:nvSpPr>
                <p:cNvPr id="11" name="Rounded Rectangle 7">
                  <a:extLst>
                    <a:ext uri="{FF2B5EF4-FFF2-40B4-BE49-F238E27FC236}">
                      <a16:creationId xmlns:a16="http://schemas.microsoft.com/office/drawing/2014/main" id="{1378168A-7CFB-48E9-9AE9-4FAD21B109F6}"/>
                    </a:ext>
                  </a:extLst>
                </p:cNvPr>
                <p:cNvSpPr>
                  <a:spLocks noRot="1" noChangeAspect="1" noMove="1" noResize="1" noEditPoints="1" noAdjustHandles="1" noChangeArrowheads="1" noChangeShapeType="1" noTextEdit="1"/>
                </p:cNvSpPr>
                <p:nvPr/>
              </p:nvSpPr>
              <p:spPr>
                <a:xfrm>
                  <a:off x="519989" y="2142699"/>
                  <a:ext cx="8336034" cy="1392073"/>
                </a:xfrm>
                <a:prstGeom prst="round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Rectangular Callout 5">
                  <a:extLst>
                    <a:ext uri="{FF2B5EF4-FFF2-40B4-BE49-F238E27FC236}">
                      <a16:creationId xmlns:a16="http://schemas.microsoft.com/office/drawing/2014/main" id="{CA462418-72E8-45B6-A42F-75FEB951C02B}"/>
                    </a:ext>
                  </a:extLst>
                </p:cNvPr>
                <p:cNvSpPr/>
                <p:nvPr/>
              </p:nvSpPr>
              <p:spPr>
                <a:xfrm>
                  <a:off x="5412357" y="2434527"/>
                  <a:ext cx="3302758" cy="354180"/>
                </a:xfrm>
                <a:prstGeom prst="wedgeRectCallout">
                  <a:avLst>
                    <a:gd name="adj1" fmla="val -73047"/>
                    <a:gd name="adj2" fmla="val 84163"/>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a:t>recommendation in round </a:t>
                  </a:r>
                  <a14:m>
                    <m:oMath xmlns:m="http://schemas.openxmlformats.org/officeDocument/2006/math">
                      <m:r>
                        <a:rPr lang="en-US" sz="2400" b="0" i="1" dirty="0" smtClean="0">
                          <a:latin typeface="Cambria Math" panose="02040503050406030204" pitchFamily="18" charset="0"/>
                        </a:rPr>
                        <m:t>𝑡</m:t>
                      </m:r>
                    </m:oMath>
                  </a14:m>
                  <a:endParaRPr lang="en-US" sz="2400" dirty="0"/>
                </a:p>
              </p:txBody>
            </p:sp>
          </mc:Choice>
          <mc:Fallback xmlns="">
            <p:sp>
              <p:nvSpPr>
                <p:cNvPr id="12" name="Rectangular Callout 5">
                  <a:extLst>
                    <a:ext uri="{FF2B5EF4-FFF2-40B4-BE49-F238E27FC236}">
                      <a16:creationId xmlns:a16="http://schemas.microsoft.com/office/drawing/2014/main" id="{CA462418-72E8-45B6-A42F-75FEB951C02B}"/>
                    </a:ext>
                  </a:extLst>
                </p:cNvPr>
                <p:cNvSpPr>
                  <a:spLocks noRot="1" noChangeAspect="1" noMove="1" noResize="1" noEditPoints="1" noAdjustHandles="1" noChangeArrowheads="1" noChangeShapeType="1" noTextEdit="1"/>
                </p:cNvSpPr>
                <p:nvPr/>
              </p:nvSpPr>
              <p:spPr>
                <a:xfrm>
                  <a:off x="5412357" y="2434527"/>
                  <a:ext cx="3302758" cy="354180"/>
                </a:xfrm>
                <a:prstGeom prst="wedgeRectCallout">
                  <a:avLst>
                    <a:gd name="adj1" fmla="val -73047"/>
                    <a:gd name="adj2" fmla="val 84163"/>
                  </a:avLst>
                </a:prstGeom>
                <a:blipFill>
                  <a:blip r:embed="rId5"/>
                  <a:stretch>
                    <a:fillRect/>
                  </a:stretch>
                </a:blipFill>
              </p:spPr>
              <p:txBody>
                <a:bodyPr/>
                <a:lstStyle/>
                <a:p>
                  <a:r>
                    <a:rPr lang="en-US">
                      <a:noFill/>
                    </a:rPr>
                    <a:t> </a:t>
                  </a:r>
                </a:p>
              </p:txBody>
            </p:sp>
          </mc:Fallback>
        </mc:AlternateContent>
      </p:grpSp>
      <p:sp>
        <p:nvSpPr>
          <p:cNvPr id="15" name="Rounded Rectangle 13">
            <a:extLst>
              <a:ext uri="{FF2B5EF4-FFF2-40B4-BE49-F238E27FC236}">
                <a16:creationId xmlns:a16="http://schemas.microsoft.com/office/drawing/2014/main" id="{1AAF7DE3-4F36-4DC3-9F85-0822C50E5DCB}"/>
              </a:ext>
            </a:extLst>
          </p:cNvPr>
          <p:cNvSpPr/>
          <p:nvPr/>
        </p:nvSpPr>
        <p:spPr>
          <a:xfrm>
            <a:off x="499076" y="4191076"/>
            <a:ext cx="7997588" cy="33545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lvl="0" eaLnBrk="0" hangingPunct="0">
              <a:spcBef>
                <a:spcPts val="575"/>
              </a:spcBef>
              <a:buClr>
                <a:srgbClr val="D34817"/>
              </a:buClr>
              <a:buSzPct val="85000"/>
            </a:pPr>
            <a:r>
              <a:rPr lang="en-US" sz="2600" dirty="0">
                <a:solidFill>
                  <a:schemeClr val="tx1"/>
                </a:solidFill>
              </a:rPr>
              <a:t>Agents follow recommendations ⇒ ordinary linear bandits</a:t>
            </a:r>
          </a:p>
        </p:txBody>
      </p:sp>
    </p:spTree>
    <p:extLst>
      <p:ext uri="{BB962C8B-B14F-4D97-AF65-F5344CB8AC3E}">
        <p14:creationId xmlns:p14="http://schemas.microsoft.com/office/powerpoint/2010/main" val="4111314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7451" y="274638"/>
            <a:ext cx="8229600" cy="1143000"/>
          </a:xfrm>
        </p:spPr>
        <p:txBody>
          <a:bodyPr/>
          <a:lstStyle/>
          <a:p>
            <a:r>
              <a:rPr lang="en-US" dirty="0"/>
              <a:t>Prior work: IE via info asymmetry</a:t>
            </a:r>
          </a:p>
        </p:txBody>
      </p:sp>
      <p:sp>
        <p:nvSpPr>
          <p:cNvPr id="3" name="Content Placeholder 2"/>
          <p:cNvSpPr>
            <a:spLocks noGrp="1"/>
          </p:cNvSpPr>
          <p:nvPr>
            <p:ph sz="quarter" idx="1"/>
          </p:nvPr>
        </p:nvSpPr>
        <p:spPr>
          <a:xfrm>
            <a:off x="603251" y="1447800"/>
            <a:ext cx="8343800" cy="5181600"/>
          </a:xfrm>
        </p:spPr>
        <p:txBody>
          <a:bodyPr/>
          <a:lstStyle/>
          <a:p>
            <a:r>
              <a:rPr lang="en-US" sz="2400" dirty="0">
                <a:solidFill>
                  <a:srgbClr val="0070C0"/>
                </a:solidFill>
              </a:rPr>
              <a:t>Origin</a:t>
            </a:r>
            <a:r>
              <a:rPr lang="en-US" sz="2400" dirty="0"/>
              <a:t>:</a:t>
            </a:r>
            <a:r>
              <a:rPr lang="en-US" sz="2200" dirty="0"/>
              <a:t> </a:t>
            </a:r>
            <a:r>
              <a:rPr lang="en-US" sz="2000" dirty="0"/>
              <a:t>Kremer, Mansour, Perry (EC13 &amp; JPE’14)</a:t>
            </a:r>
            <a:r>
              <a:rPr lang="en-US" sz="2200" dirty="0"/>
              <a:t>: our model (without context)</a:t>
            </a:r>
            <a:br>
              <a:rPr lang="en-US" sz="2200" dirty="0"/>
            </a:br>
            <a:r>
              <a:rPr lang="en-US" sz="2000" dirty="0"/>
              <a:t>Che &amp; Horner (`13 &amp; QJE`18)</a:t>
            </a:r>
            <a:r>
              <a:rPr lang="en-US" sz="2200" dirty="0"/>
              <a:t>: (very) different model</a:t>
            </a:r>
          </a:p>
          <a:p>
            <a:r>
              <a:rPr lang="en-US" sz="2400" dirty="0">
                <a:solidFill>
                  <a:srgbClr val="0070C0"/>
                </a:solidFill>
              </a:rPr>
              <a:t>Subsequent work </a:t>
            </a:r>
            <a:r>
              <a:rPr lang="en-US" sz="2000" dirty="0"/>
              <a:t>Mansour, Syrgkanis, Slivkins (`15), </a:t>
            </a:r>
            <a:r>
              <a:rPr lang="en-US" sz="2000" dirty="0" err="1"/>
              <a:t>Papanastasiou</a:t>
            </a:r>
            <a:r>
              <a:rPr lang="en-US" sz="2000" dirty="0"/>
              <a:t>, Bimpikis, Savva (`15), Mansour, Syrgkanis, Slivkins, Wu (`16), </a:t>
            </a:r>
            <a:r>
              <a:rPr lang="en-US" sz="2000" dirty="0" err="1"/>
              <a:t>Bahar</a:t>
            </a:r>
            <a:r>
              <a:rPr lang="en-US" sz="2000" dirty="0"/>
              <a:t>, </a:t>
            </a:r>
            <a:r>
              <a:rPr lang="en-US" sz="2000" dirty="0" err="1"/>
              <a:t>Smorodinsky</a:t>
            </a:r>
            <a:r>
              <a:rPr lang="en-US" sz="2000" dirty="0"/>
              <a:t>, </a:t>
            </a:r>
            <a:r>
              <a:rPr lang="en-US" sz="2000" dirty="0" err="1"/>
              <a:t>Tennenholtz</a:t>
            </a:r>
            <a:r>
              <a:rPr lang="en-US" sz="2000" dirty="0"/>
              <a:t> (`16; `19), Immorlica, Mao, Slivkins, Wu (`19; `20), Cohen &amp; Mansour (`19)</a:t>
            </a:r>
            <a:br>
              <a:rPr lang="en-US" sz="2000" dirty="0"/>
            </a:br>
            <a:r>
              <a:rPr lang="en-US" sz="2000" dirty="0"/>
              <a:t>Simchowitz &amp; Slivkins (`21)</a:t>
            </a:r>
          </a:p>
          <a:p>
            <a:endParaRPr lang="en-US" sz="2000" dirty="0"/>
          </a:p>
          <a:p>
            <a:r>
              <a:rPr lang="en-US" sz="2400" dirty="0"/>
              <a:t>Algorithm design POV: benefits of the BIC property</a:t>
            </a:r>
          </a:p>
          <a:p>
            <a:pPr lvl="1"/>
            <a:r>
              <a:rPr lang="en-US" sz="2400" dirty="0"/>
              <a:t>Reduces need to think about game theory, equilibria</a:t>
            </a:r>
          </a:p>
          <a:p>
            <a:pPr lvl="1"/>
            <a:r>
              <a:rPr lang="en-US" sz="2400" dirty="0"/>
              <a:t>Ensures exploration will benefit every user (on average)</a:t>
            </a:r>
          </a:p>
          <a:p>
            <a:pPr marL="274638" lvl="1" indent="0">
              <a:buNone/>
            </a:pPr>
            <a:endParaRPr lang="en-US" sz="2000" dirty="0"/>
          </a:p>
        </p:txBody>
      </p:sp>
      <p:sp>
        <p:nvSpPr>
          <p:cNvPr id="4" name="Slide Number Placeholder 3"/>
          <p:cNvSpPr>
            <a:spLocks noGrp="1"/>
          </p:cNvSpPr>
          <p:nvPr>
            <p:ph type="sldNum" sz="quarter" idx="10"/>
          </p:nvPr>
        </p:nvSpPr>
        <p:spPr/>
        <p:txBody>
          <a:bodyPr/>
          <a:lstStyle/>
          <a:p>
            <a:pPr>
              <a:defRPr/>
            </a:pPr>
            <a:fld id="{06093D07-6747-43AD-BE6B-9E809430F10A}" type="slidenum">
              <a:rPr lang="en-US" smtClean="0"/>
              <a:pPr>
                <a:defRPr/>
              </a:pPr>
              <a:t>7</a:t>
            </a:fld>
            <a:endParaRPr lang="en-US"/>
          </a:p>
        </p:txBody>
      </p:sp>
    </p:spTree>
    <p:extLst>
      <p:ext uri="{BB962C8B-B14F-4D97-AF65-F5344CB8AC3E}">
        <p14:creationId xmlns:p14="http://schemas.microsoft.com/office/powerpoint/2010/main" val="406550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CF59A5-5D88-E24E-AA0D-20B1F7D6475D}"/>
              </a:ext>
            </a:extLst>
          </p:cNvPr>
          <p:cNvSpPr>
            <a:spLocks noGrp="1"/>
          </p:cNvSpPr>
          <p:nvPr>
            <p:ph type="title"/>
          </p:nvPr>
        </p:nvSpPr>
        <p:spPr/>
        <p:txBody>
          <a:bodyPr/>
          <a:lstStyle/>
          <a:p>
            <a:r>
              <a:rPr lang="en-US" dirty="0"/>
              <a:t>Price Of Incentives (</a:t>
            </a:r>
            <a:r>
              <a:rPr lang="en-US" dirty="0" err="1"/>
              <a:t>PoI</a:t>
            </a:r>
            <a:r>
              <a:rPr lang="en-US" dirty="0"/>
              <a: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AADC046-913F-B549-BFA8-56FCE5D334BD}"/>
                  </a:ext>
                </a:extLst>
              </p:cNvPr>
              <p:cNvSpPr>
                <a:spLocks noGrp="1"/>
              </p:cNvSpPr>
              <p:nvPr>
                <p:ph sz="quarter" idx="1"/>
              </p:nvPr>
            </p:nvSpPr>
            <p:spPr>
              <a:xfrm>
                <a:off x="443345" y="1447800"/>
                <a:ext cx="8700655" cy="5181600"/>
              </a:xfrm>
            </p:spPr>
            <p:txBody>
              <a:bodyPr/>
              <a:lstStyle/>
              <a:p>
                <a:r>
                  <a:rPr lang="en-US" sz="2400" dirty="0"/>
                  <a:t>Main Q: how much performance loss is </a:t>
                </a:r>
                <a:r>
                  <a:rPr lang="en-US" sz="2400" b="1" dirty="0"/>
                  <a:t>inevitable</a:t>
                </a:r>
                <a:r>
                  <a:rPr lang="en-US" sz="2400" dirty="0"/>
                  <a:t> for BIC algorithms?</a:t>
                </a:r>
              </a:p>
              <a:p>
                <a:r>
                  <a:rPr lang="en-US" sz="2400" dirty="0"/>
                  <a:t>Yardstick: </a:t>
                </a:r>
                <a:r>
                  <a:rPr lang="en-US" sz="2400" b="1" dirty="0"/>
                  <a:t>Bayesian regret </a:t>
                </a:r>
                <a:r>
                  <a:rPr lang="en-US" sz="2400" dirty="0"/>
                  <a:t>- suboptimality compared to best action</a:t>
                </a:r>
              </a:p>
              <a:p>
                <a:pPr marL="319088" lvl="1" indent="0">
                  <a:buNone/>
                </a:pPr>
                <a14:m>
                  <m:oMathPara xmlns:m="http://schemas.openxmlformats.org/officeDocument/2006/math">
                    <m:oMathParaPr>
                      <m:jc m:val="centerGroup"/>
                    </m:oMathParaPr>
                    <m:oMath xmlns:m="http://schemas.openxmlformats.org/officeDocument/2006/math">
                      <m:func>
                        <m:funcPr>
                          <m:ctrlPr>
                            <a:rPr lang="en-US" sz="2200" i="1">
                              <a:latin typeface="Cambria Math" panose="02040503050406030204" pitchFamily="18" charset="0"/>
                            </a:rPr>
                          </m:ctrlPr>
                        </m:funcPr>
                        <m:fName>
                          <m:r>
                            <m:rPr>
                              <m:sty m:val="p"/>
                            </m:rPr>
                            <a:rPr lang="en-US" sz="2200" b="0" i="0" smtClean="0">
                              <a:latin typeface="Cambria Math" panose="02040503050406030204" pitchFamily="18" charset="0"/>
                            </a:rPr>
                            <m:t>BReg</m:t>
                          </m:r>
                          <m:d>
                            <m:dPr>
                              <m:ctrlPr>
                                <a:rPr lang="en-US" sz="2200" i="1">
                                  <a:latin typeface="Cambria Math" panose="02040503050406030204" pitchFamily="18" charset="0"/>
                                </a:rPr>
                              </m:ctrlPr>
                            </m:dPr>
                            <m:e>
                              <m:r>
                                <m:rPr>
                                  <m:sty m:val="p"/>
                                </m:rPr>
                                <a:rPr lang="en-US" sz="2200" b="0" i="0" smtClean="0">
                                  <a:latin typeface="Cambria Math" panose="02040503050406030204" pitchFamily="18" charset="0"/>
                                </a:rPr>
                                <m:t>T</m:t>
                              </m:r>
                            </m:e>
                          </m:d>
                          <m:r>
                            <a:rPr lang="en-US" sz="2200" b="0" i="0" smtClean="0">
                              <a:latin typeface="Cambria Math" panose="02040503050406030204" pitchFamily="18" charset="0"/>
                            </a:rPr>
                            <m:t>=</m:t>
                          </m:r>
                          <m:r>
                            <a:rPr lang="en-US" sz="2200" b="0" i="0" smtClean="0">
                              <a:latin typeface="Cambria Math" panose="02040503050406030204" pitchFamily="18" charset="0"/>
                            </a:rPr>
                            <m:t>𝔼</m:t>
                          </m:r>
                          <m:r>
                            <a:rPr lang="en-US" sz="2200" b="0" i="0" smtClean="0">
                              <a:latin typeface="Cambria Math" panose="02040503050406030204" pitchFamily="18" charset="0"/>
                            </a:rPr>
                            <m:t>[</m:t>
                          </m:r>
                          <m:r>
                            <m:rPr>
                              <m:sty m:val="p"/>
                            </m:rPr>
                            <a:rPr lang="en-US" sz="2200" b="0" i="0" smtClean="0">
                              <a:latin typeface="Cambria Math" panose="02040503050406030204" pitchFamily="18" charset="0"/>
                            </a:rPr>
                            <m:t>T</m:t>
                          </m:r>
                          <m:r>
                            <a:rPr lang="en-US" sz="2200" b="0" i="0" smtClean="0">
                              <a:latin typeface="Cambria Math" panose="02040503050406030204" pitchFamily="18" charset="0"/>
                            </a:rPr>
                            <m:t>⋅(</m:t>
                          </m:r>
                        </m:fName>
                        <m:e>
                          <m:r>
                            <m:rPr>
                              <m:sty m:val="p"/>
                            </m:rPr>
                            <a:rPr lang="en-US" sz="2200" b="0" i="0" smtClean="0">
                              <a:latin typeface="Cambria Math" panose="02040503050406030204" pitchFamily="18" charset="0"/>
                            </a:rPr>
                            <m:t>max</m:t>
                          </m:r>
                          <m:r>
                            <a:rPr lang="en-US" sz="2200" b="0" i="0" smtClean="0">
                              <a:latin typeface="Cambria Math" panose="02040503050406030204" pitchFamily="18" charset="0"/>
                            </a:rPr>
                            <m:t> </m:t>
                          </m:r>
                          <m:sSub>
                            <m:sSubPr>
                              <m:ctrlPr>
                                <a:rPr lang="en-US" sz="2200" i="1">
                                  <a:latin typeface="Cambria Math" panose="02040503050406030204" pitchFamily="18" charset="0"/>
                                </a:rPr>
                              </m:ctrlPr>
                            </m:sSubPr>
                            <m:e>
                              <m:r>
                                <m:rPr>
                                  <m:sty m:val="p"/>
                                </m:rPr>
                                <a:rPr lang="en-US" sz="2200" b="0" i="0" smtClean="0">
                                  <a:latin typeface="Cambria Math" panose="02040503050406030204" pitchFamily="18" charset="0"/>
                                </a:rPr>
                                <m:t>μ</m:t>
                              </m:r>
                            </m:e>
                            <m:sub>
                              <m:sSup>
                                <m:sSupPr>
                                  <m:ctrlPr>
                                    <a:rPr lang="en-US" sz="2200" i="1">
                                      <a:latin typeface="Cambria Math" panose="02040503050406030204" pitchFamily="18" charset="0"/>
                                    </a:rPr>
                                  </m:ctrlPr>
                                </m:sSupPr>
                                <m:e>
                                  <m:r>
                                    <m:rPr>
                                      <m:sty m:val="p"/>
                                    </m:rPr>
                                    <a:rPr lang="en-US" sz="2200" b="0" i="0" smtClean="0">
                                      <a:latin typeface="Cambria Math" panose="02040503050406030204" pitchFamily="18" charset="0"/>
                                    </a:rPr>
                                    <m:t>A</m:t>
                                  </m:r>
                                </m:e>
                                <m:sup>
                                  <m:r>
                                    <a:rPr lang="en-US" sz="2200" b="0" i="0" smtClean="0">
                                      <a:latin typeface="Cambria Math" panose="02040503050406030204" pitchFamily="18" charset="0"/>
                                    </a:rPr>
                                    <m:t>∗</m:t>
                                  </m:r>
                                </m:sup>
                              </m:sSup>
                            </m:sub>
                          </m:sSub>
                        </m:e>
                      </m:func>
                      <m:r>
                        <a:rPr lang="en-US" sz="2200" b="0" i="1" smtClean="0">
                          <a:latin typeface="Cambria Math" panose="02040503050406030204" pitchFamily="18" charset="0"/>
                        </a:rPr>
                        <m:t>)−</m:t>
                      </m:r>
                      <m:r>
                        <a:rPr lang="en-US" sz="2200" b="0" i="1" smtClean="0">
                          <a:latin typeface="Cambria Math" panose="02040503050406030204" pitchFamily="18" charset="0"/>
                        </a:rPr>
                        <m:t>𝑅𝐸𝑊</m:t>
                      </m:r>
                      <m:d>
                        <m:dPr>
                          <m:ctrlPr>
                            <a:rPr lang="en-US" sz="2200" i="1">
                              <a:latin typeface="Cambria Math" panose="02040503050406030204" pitchFamily="18" charset="0"/>
                            </a:rPr>
                          </m:ctrlPr>
                        </m:dPr>
                        <m:e>
                          <m:r>
                            <a:rPr lang="en-US" sz="2200" b="0" i="1" smtClean="0">
                              <a:latin typeface="Cambria Math" panose="02040503050406030204" pitchFamily="18" charset="0"/>
                            </a:rPr>
                            <m:t>𝑇</m:t>
                          </m:r>
                        </m:e>
                      </m:d>
                      <m:r>
                        <a:rPr lang="en-US" sz="2200" b="0" i="1" smtClean="0">
                          <a:latin typeface="Cambria Math" panose="02040503050406030204" pitchFamily="18" charset="0"/>
                        </a:rPr>
                        <m:t>]</m:t>
                      </m:r>
                    </m:oMath>
                  </m:oMathPara>
                </a14:m>
                <a:endParaRPr lang="en-US" sz="2400" dirty="0"/>
              </a:p>
              <a:p>
                <a:endParaRPr lang="en-US" sz="2400" dirty="0"/>
              </a:p>
              <a:p>
                <a:r>
                  <a:rPr lang="en-US" sz="2400" dirty="0"/>
                  <a:t>Previous results for </a:t>
                </a:r>
                <a:r>
                  <a:rPr lang="en-US" sz="2400" b="1" dirty="0"/>
                  <a:t>independent arms</a:t>
                </a:r>
                <a:r>
                  <a:rPr lang="en-US" sz="2400" dirty="0"/>
                  <a:t> (no contexts)</a:t>
                </a:r>
                <a:endParaRPr lang="en-US" sz="2400" b="1" dirty="0"/>
              </a:p>
              <a:p>
                <a:pPr lvl="1"/>
                <a:r>
                  <a:rPr lang="en-US" sz="2000" b="0"/>
                  <a:t>[MSS ‘15]: </a:t>
                </a:r>
                <a14:m>
                  <m:oMath xmlns:m="http://schemas.openxmlformats.org/officeDocument/2006/math">
                    <m:r>
                      <m:rPr>
                        <m:sty m:val="p"/>
                      </m:rPr>
                      <a:rPr lang="en-US" sz="2000" b="0" i="0" smtClean="0">
                        <a:latin typeface="Cambria Math" panose="02040503050406030204" pitchFamily="18" charset="0"/>
                      </a:rPr>
                      <m:t>BReg</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𝑇</m:t>
                        </m:r>
                      </m:e>
                    </m:d>
                    <m:r>
                      <a:rPr lang="en-US" sz="2000" b="0" i="1" smtClean="0">
                        <a:latin typeface="Cambria Math" panose="02040503050406030204" pitchFamily="18" charset="0"/>
                      </a:rPr>
                      <m:t>=</m:t>
                    </m:r>
                    <m:sSub>
                      <m:sSubPr>
                        <m:ctrlPr>
                          <a:rPr lang="en-US" sz="2000" i="1">
                            <a:solidFill>
                              <a:srgbClr val="00B050"/>
                            </a:solidFill>
                            <a:latin typeface="Cambria Math" panose="02040503050406030204" pitchFamily="18" charset="0"/>
                          </a:rPr>
                        </m:ctrlPr>
                      </m:sSubPr>
                      <m:e>
                        <m:r>
                          <a:rPr lang="en-US" sz="2000" i="1">
                            <a:solidFill>
                              <a:srgbClr val="00B050"/>
                            </a:solidFill>
                            <a:latin typeface="Cambria Math" panose="02040503050406030204" pitchFamily="18" charset="0"/>
                          </a:rPr>
                          <m:t>𝑐</m:t>
                        </m:r>
                      </m:e>
                      <m:sub>
                        <m:r>
                          <a:rPr lang="en-US" sz="2000" i="1">
                            <a:solidFill>
                              <a:srgbClr val="00B050"/>
                            </a:solidFill>
                            <a:latin typeface="Cambria Math" panose="02040503050406030204" pitchFamily="18" charset="0"/>
                            <a:ea typeface="Cambria Math" panose="02040503050406030204" pitchFamily="18" charset="0"/>
                          </a:rPr>
                          <m:t>𝒫</m:t>
                        </m:r>
                      </m:sub>
                    </m:sSub>
                    <m:rad>
                      <m:radPr>
                        <m:degHide m:val="on"/>
                        <m:ctrlPr>
                          <a:rPr lang="en-US" sz="2000" b="0" i="1" smtClean="0">
                            <a:latin typeface="Cambria Math" panose="02040503050406030204" pitchFamily="18" charset="0"/>
                          </a:rPr>
                        </m:ctrlPr>
                      </m:radPr>
                      <m:deg/>
                      <m:e>
                        <m:r>
                          <a:rPr lang="en-US" sz="2000" b="0" i="1" smtClean="0">
                            <a:latin typeface="Cambria Math" panose="02040503050406030204" pitchFamily="18" charset="0"/>
                          </a:rPr>
                          <m:t>𝑇</m:t>
                        </m:r>
                      </m:e>
                    </m:rad>
                  </m:oMath>
                </a14:m>
                <a:r>
                  <a:rPr lang="en-US" sz="2400" dirty="0"/>
                  <a:t> for prior-dependent </a:t>
                </a:r>
                <a14:m>
                  <m:oMath xmlns:m="http://schemas.openxmlformats.org/officeDocument/2006/math">
                    <m:sSub>
                      <m:sSubPr>
                        <m:ctrlPr>
                          <a:rPr lang="en-US" sz="2400" i="1">
                            <a:solidFill>
                              <a:srgbClr val="00B050"/>
                            </a:solidFill>
                            <a:latin typeface="Cambria Math" panose="02040503050406030204" pitchFamily="18" charset="0"/>
                          </a:rPr>
                        </m:ctrlPr>
                      </m:sSubPr>
                      <m:e>
                        <m:r>
                          <a:rPr lang="en-US" sz="2400" i="1">
                            <a:solidFill>
                              <a:srgbClr val="00B050"/>
                            </a:solidFill>
                            <a:latin typeface="Cambria Math" panose="02040503050406030204" pitchFamily="18" charset="0"/>
                          </a:rPr>
                          <m:t>𝑐</m:t>
                        </m:r>
                      </m:e>
                      <m:sub>
                        <m:r>
                          <a:rPr lang="en-US" sz="2400" i="1">
                            <a:solidFill>
                              <a:srgbClr val="00B050"/>
                            </a:solidFill>
                            <a:latin typeface="Cambria Math" panose="02040503050406030204" pitchFamily="18" charset="0"/>
                            <a:ea typeface="Cambria Math" panose="02040503050406030204" pitchFamily="18" charset="0"/>
                          </a:rPr>
                          <m:t>𝒫</m:t>
                        </m:r>
                      </m:sub>
                    </m:sSub>
                  </m:oMath>
                </a14:m>
                <a:endParaRPr lang="en-US" sz="2400" dirty="0"/>
              </a:p>
              <a:p>
                <a:pPr lvl="1"/>
                <a:r>
                  <a:rPr lang="en-US" sz="2400" dirty="0"/>
                  <a:t>Upper bounds for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𝑐</m:t>
                        </m:r>
                      </m:e>
                      <m:sub>
                        <m:r>
                          <a:rPr lang="en-US" sz="2400" i="1">
                            <a:latin typeface="Cambria Math" panose="02040503050406030204" pitchFamily="18" charset="0"/>
                            <a:ea typeface="Cambria Math" panose="02040503050406030204" pitchFamily="18" charset="0"/>
                          </a:rPr>
                          <m:t>𝒫</m:t>
                        </m:r>
                      </m:sub>
                    </m:sSub>
                  </m:oMath>
                </a14:m>
                <a:r>
                  <a:rPr lang="en-US" sz="2400" dirty="0"/>
                  <a:t> </a:t>
                </a:r>
                <a:r>
                  <a:rPr lang="en-US" sz="2400" b="1" dirty="0"/>
                  <a:t>exponential </a:t>
                </a:r>
                <a:r>
                  <a:rPr lang="en-US" sz="2400" dirty="0"/>
                  <a:t>in #arms(K) and </a:t>
                </a:r>
                <a14:m>
                  <m:oMath xmlns:m="http://schemas.openxmlformats.org/officeDocument/2006/math">
                    <m:r>
                      <a:rPr lang="en-US" sz="2400" i="1">
                        <a:latin typeface="Cambria Math" panose="02040503050406030204" pitchFamily="18" charset="0"/>
                      </a:rPr>
                      <m:t>1</m:t>
                    </m:r>
                    <m:r>
                      <a:rPr lang="en-US" sz="2400" b="0" i="0" smtClean="0">
                        <a:latin typeface="Cambria Math" panose="02040503050406030204" pitchFamily="18" charset="0"/>
                      </a:rPr>
                      <m:t>/</m:t>
                    </m:r>
                    <m:r>
                      <a:rPr lang="en-US" sz="2400" b="0" i="1" smtClean="0">
                        <a:latin typeface="Cambria Math" panose="02040503050406030204" pitchFamily="18" charset="0"/>
                      </a:rPr>
                      <m:t>𝜎</m:t>
                    </m:r>
                  </m:oMath>
                </a14:m>
                <a:r>
                  <a:rPr lang="en-US" sz="2400" dirty="0"/>
                  <a:t>. </a:t>
                </a:r>
              </a:p>
              <a:p>
                <a:pPr lvl="1"/>
                <a:r>
                  <a:rPr lang="en-US" sz="2400" dirty="0"/>
                  <a:t>[SS ‘20]: </a:t>
                </a:r>
                <a:r>
                  <a:rPr lang="en-US" sz="2400" b="1" dirty="0"/>
                  <a:t>Thompson sampling is BIC</a:t>
                </a:r>
                <a:r>
                  <a:rPr lang="en-US" sz="2400" dirty="0"/>
                  <a:t> with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𝑁</m:t>
                        </m:r>
                      </m:e>
                      <m:sub>
                        <m:r>
                          <a:rPr lang="en-US" sz="2400" i="1">
                            <a:latin typeface="Cambria Math" panose="02040503050406030204" pitchFamily="18" charset="0"/>
                            <a:ea typeface="Cambria Math" panose="02040503050406030204" pitchFamily="18" charset="0"/>
                          </a:rPr>
                          <m:t>𝒫</m:t>
                        </m:r>
                      </m:sub>
                    </m:sSub>
                    <m:r>
                      <a:rPr lang="en-US" sz="2400" i="1">
                        <a:latin typeface="Cambria Math" panose="02040503050406030204" pitchFamily="18" charset="0"/>
                        <a:ea typeface="Cambria Math" panose="02040503050406030204" pitchFamily="18" charset="0"/>
                      </a:rPr>
                      <m:t> </m:t>
                    </m:r>
                  </m:oMath>
                </a14:m>
                <a:r>
                  <a:rPr lang="en-US" sz="2400" dirty="0"/>
                  <a:t>initial samples/arm</a:t>
                </a:r>
              </a:p>
              <a:p>
                <a:pPr lvl="2"/>
                <a:r>
                  <a:rPr lang="en-US" sz="2400" dirty="0"/>
                  <a:t>Implies </a:t>
                </a:r>
                <a14:m>
                  <m:oMath xmlns:m="http://schemas.openxmlformats.org/officeDocument/2006/math">
                    <m:r>
                      <m:rPr>
                        <m:sty m:val="p"/>
                      </m:rPr>
                      <a:rPr lang="en-US" sz="2400">
                        <a:latin typeface="Cambria Math" panose="02040503050406030204" pitchFamily="18" charset="0"/>
                      </a:rPr>
                      <m:t>BReg</m:t>
                    </m:r>
                    <m:d>
                      <m:dPr>
                        <m:ctrlPr>
                          <a:rPr lang="en-US" sz="2400" i="1">
                            <a:latin typeface="Cambria Math" panose="02040503050406030204" pitchFamily="18" charset="0"/>
                          </a:rPr>
                        </m:ctrlPr>
                      </m:dPr>
                      <m:e>
                        <m:r>
                          <a:rPr lang="en-US" sz="2400" i="1">
                            <a:latin typeface="Cambria Math" panose="02040503050406030204" pitchFamily="18" charset="0"/>
                          </a:rPr>
                          <m:t>𝑇</m:t>
                        </m:r>
                      </m:e>
                    </m:d>
                    <m:r>
                      <a:rPr lang="en-US" sz="2400" i="1">
                        <a:latin typeface="Cambria Math" panose="02040503050406030204" pitchFamily="18" charset="0"/>
                      </a:rPr>
                      <m:t>=</m:t>
                    </m:r>
                    <m:r>
                      <a:rPr lang="en-US" sz="2400" b="0" i="1">
                        <a:latin typeface="Cambria Math" panose="02040503050406030204" pitchFamily="18" charset="0"/>
                      </a:rPr>
                      <m:t>𝑂</m:t>
                    </m:r>
                    <m:r>
                      <a:rPr lang="en-US" sz="2400" b="0" i="1">
                        <a:latin typeface="Cambria Math" panose="02040503050406030204" pitchFamily="18" charset="0"/>
                      </a:rPr>
                      <m:t>(</m:t>
                    </m:r>
                    <m:rad>
                      <m:radPr>
                        <m:degHide m:val="on"/>
                        <m:ctrlPr>
                          <a:rPr lang="en-US" sz="2400" i="1">
                            <a:latin typeface="Cambria Math" panose="02040503050406030204" pitchFamily="18" charset="0"/>
                          </a:rPr>
                        </m:ctrlPr>
                      </m:radPr>
                      <m:deg/>
                      <m:e>
                        <m:r>
                          <a:rPr lang="en-US" sz="2400" b="0" i="1">
                            <a:latin typeface="Cambria Math" panose="02040503050406030204" pitchFamily="18" charset="0"/>
                          </a:rPr>
                          <m:t>𝐾</m:t>
                        </m:r>
                        <m:r>
                          <a:rPr lang="en-US" sz="2400" i="1">
                            <a:latin typeface="Cambria Math" panose="02040503050406030204" pitchFamily="18" charset="0"/>
                          </a:rPr>
                          <m:t>𝑇</m:t>
                        </m:r>
                      </m:e>
                    </m:rad>
                    <m:r>
                      <a:rPr lang="en-US" sz="2400" b="0" i="1">
                        <a:latin typeface="Cambria Math" panose="02040503050406030204" pitchFamily="18" charset="0"/>
                      </a:rPr>
                      <m:t>)+</m:t>
                    </m:r>
                    <m:sSub>
                      <m:sSubPr>
                        <m:ctrlPr>
                          <a:rPr lang="en-US" sz="2800" i="1">
                            <a:solidFill>
                              <a:srgbClr val="00B050"/>
                            </a:solidFill>
                            <a:latin typeface="Cambria Math" panose="02040503050406030204" pitchFamily="18" charset="0"/>
                          </a:rPr>
                        </m:ctrlPr>
                      </m:sSubPr>
                      <m:e>
                        <m:r>
                          <a:rPr lang="en-US" sz="2800" i="1">
                            <a:solidFill>
                              <a:srgbClr val="00B050"/>
                            </a:solidFill>
                            <a:latin typeface="Cambria Math" panose="02040503050406030204" pitchFamily="18" charset="0"/>
                          </a:rPr>
                          <m:t>𝑐</m:t>
                        </m:r>
                      </m:e>
                      <m:sub>
                        <m:r>
                          <a:rPr lang="en-US" sz="2800" i="1">
                            <a:solidFill>
                              <a:srgbClr val="00B050"/>
                            </a:solidFill>
                            <a:latin typeface="Cambria Math" panose="02040503050406030204" pitchFamily="18" charset="0"/>
                            <a:ea typeface="Cambria Math" panose="02040503050406030204" pitchFamily="18" charset="0"/>
                          </a:rPr>
                          <m:t>𝒫</m:t>
                        </m:r>
                      </m:sub>
                    </m:sSub>
                  </m:oMath>
                </a14:m>
                <a:r>
                  <a:rPr lang="en-US" sz="2400" dirty="0"/>
                  <a:t> for </a:t>
                </a:r>
                <a:r>
                  <a:rPr lang="en-US" sz="2400" b="1" dirty="0"/>
                  <a:t>polynomial</a:t>
                </a:r>
                <a:r>
                  <a:rPr lang="en-US" sz="2400" dirty="0"/>
                  <a:t>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𝑐</m:t>
                        </m:r>
                      </m:e>
                      <m:sub>
                        <m:r>
                          <a:rPr lang="en-US" sz="2400" i="1">
                            <a:latin typeface="Cambria Math" panose="02040503050406030204" pitchFamily="18" charset="0"/>
                            <a:ea typeface="Cambria Math" panose="02040503050406030204" pitchFamily="18" charset="0"/>
                          </a:rPr>
                          <m:t>𝒫</m:t>
                        </m:r>
                      </m:sub>
                    </m:sSub>
                  </m:oMath>
                </a14:m>
                <a:r>
                  <a:rPr lang="en-US" sz="2400" dirty="0"/>
                  <a:t>.</a:t>
                </a:r>
              </a:p>
              <a:p>
                <a:pPr lvl="2"/>
                <a:r>
                  <a:rPr lang="en-US" sz="2400" dirty="0"/>
                  <a:t>Realistically, initial samples can be purchased exogenously.</a:t>
                </a:r>
              </a:p>
              <a:p>
                <a:pPr lvl="1"/>
                <a:r>
                  <a:rPr lang="en-US" sz="2400" dirty="0"/>
                  <a:t>Contexts greatly complicate matters…almost nothing was known</a:t>
                </a:r>
              </a:p>
              <a:p>
                <a:pPr lvl="2"/>
                <a:endParaRPr lang="en-US" sz="2400" dirty="0"/>
              </a:p>
              <a:p>
                <a:pPr lvl="1"/>
                <a:endParaRPr lang="en-US" dirty="0">
                  <a:solidFill>
                    <a:srgbClr val="FF0000"/>
                  </a:solidFill>
                </a:endParaRPr>
              </a:p>
              <a:p>
                <a:pPr marL="319088" lvl="1" indent="0">
                  <a:buNone/>
                </a:pPr>
                <a:endParaRPr lang="en-US" dirty="0"/>
              </a:p>
              <a:p>
                <a:endParaRPr lang="en-US" dirty="0"/>
              </a:p>
              <a:p>
                <a:pPr marL="0" indent="0">
                  <a:buNone/>
                </a:pPr>
                <a:endParaRPr lang="en-US" dirty="0"/>
              </a:p>
              <a:p>
                <a:pPr marL="0" indent="0">
                  <a:buNone/>
                </a:pPr>
                <a:r>
                  <a:rPr lang="en-US" dirty="0"/>
                  <a:t>	</a:t>
                </a:r>
              </a:p>
              <a:p>
                <a:endParaRPr lang="en-US" dirty="0"/>
              </a:p>
            </p:txBody>
          </p:sp>
        </mc:Choice>
        <mc:Fallback xmlns="">
          <p:sp>
            <p:nvSpPr>
              <p:cNvPr id="3" name="Content Placeholder 2">
                <a:extLst>
                  <a:ext uri="{FF2B5EF4-FFF2-40B4-BE49-F238E27FC236}">
                    <a16:creationId xmlns:a16="http://schemas.microsoft.com/office/drawing/2014/main" id="{5AADC046-913F-B549-BFA8-56FCE5D334BD}"/>
                  </a:ext>
                </a:extLst>
              </p:cNvPr>
              <p:cNvSpPr>
                <a:spLocks noGrp="1" noRot="1" noChangeAspect="1" noMove="1" noResize="1" noEditPoints="1" noAdjustHandles="1" noChangeArrowheads="1" noChangeShapeType="1" noTextEdit="1"/>
              </p:cNvSpPr>
              <p:nvPr>
                <p:ph sz="quarter" idx="1"/>
              </p:nvPr>
            </p:nvSpPr>
            <p:spPr>
              <a:xfrm>
                <a:off x="443345" y="1447800"/>
                <a:ext cx="8700655" cy="5181600"/>
              </a:xfrm>
              <a:blipFill>
                <a:blip r:embed="rId3"/>
                <a:stretch>
                  <a:fillRect l="-730" t="-1222"/>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68BCCEBA-9D6F-6C46-A4FD-311775FFE450}"/>
              </a:ext>
            </a:extLst>
          </p:cNvPr>
          <p:cNvSpPr>
            <a:spLocks noGrp="1"/>
          </p:cNvSpPr>
          <p:nvPr>
            <p:ph type="sldNum" sz="quarter" idx="10"/>
          </p:nvPr>
        </p:nvSpPr>
        <p:spPr/>
        <p:txBody>
          <a:bodyPr/>
          <a:lstStyle/>
          <a:p>
            <a:pPr>
              <a:defRPr/>
            </a:pPr>
            <a:fld id="{06093D07-6747-43AD-BE6B-9E809430F10A}" type="slidenum">
              <a:rPr lang="en-US" smtClean="0"/>
              <a:pPr>
                <a:defRPr/>
              </a:pPr>
              <a:t>8</a:t>
            </a:fld>
            <a:endParaRPr lang="en-US"/>
          </a:p>
        </p:txBody>
      </p:sp>
      <mc:AlternateContent xmlns:mc="http://schemas.openxmlformats.org/markup-compatibility/2006" xmlns:a14="http://schemas.microsoft.com/office/drawing/2010/main">
        <mc:Choice Requires="a14">
          <p:sp>
            <p:nvSpPr>
              <p:cNvPr id="5" name="Rectangular Callout 7">
                <a:extLst>
                  <a:ext uri="{FF2B5EF4-FFF2-40B4-BE49-F238E27FC236}">
                    <a16:creationId xmlns:a16="http://schemas.microsoft.com/office/drawing/2014/main" id="{791E2AF2-0374-4E27-B438-1438053A1F4A}"/>
                  </a:ext>
                </a:extLst>
              </p:cNvPr>
              <p:cNvSpPr/>
              <p:nvPr/>
            </p:nvSpPr>
            <p:spPr>
              <a:xfrm>
                <a:off x="6711832" y="3532207"/>
                <a:ext cx="2330138" cy="396716"/>
              </a:xfrm>
              <a:prstGeom prst="wedgeRectCallout">
                <a:avLst>
                  <a:gd name="adj1" fmla="val -49223"/>
                  <a:gd name="adj2" fmla="val -17101"/>
                </a:avLst>
              </a:prstGeom>
            </p:spPr>
            <p:style>
              <a:lnRef idx="1">
                <a:schemeClr val="dk1"/>
              </a:lnRef>
              <a:fillRef idx="2">
                <a:schemeClr val="dk1"/>
              </a:fillRef>
              <a:effectRef idx="1">
                <a:schemeClr val="dk1"/>
              </a:effectRef>
              <a:fontRef idx="minor">
                <a:schemeClr val="dk1"/>
              </a:fontRef>
            </p:style>
            <p:txBody>
              <a:bodyPr rtlCol="0" anchor="ctr"/>
              <a:lstStyle/>
              <a:p>
                <a14:m>
                  <m:oMath xmlns:m="http://schemas.openxmlformats.org/officeDocument/2006/math">
                    <m:rad>
                      <m:radPr>
                        <m:degHide m:val="on"/>
                        <m:ctrlPr>
                          <a:rPr lang="en-US" sz="2000" i="1">
                            <a:latin typeface="Cambria Math" panose="02040503050406030204" pitchFamily="18" charset="0"/>
                          </a:rPr>
                        </m:ctrlPr>
                      </m:radPr>
                      <m:deg/>
                      <m:e>
                        <m:r>
                          <a:rPr lang="en-US" sz="2000" i="1">
                            <a:latin typeface="Cambria Math" panose="02040503050406030204" pitchFamily="18" charset="0"/>
                          </a:rPr>
                          <m:t>𝑇</m:t>
                        </m:r>
                      </m:e>
                    </m:rad>
                    <m:r>
                      <a:rPr lang="en-US" sz="2000" i="1">
                        <a:latin typeface="Cambria Math" panose="02040503050406030204" pitchFamily="18" charset="0"/>
                      </a:rPr>
                      <m:t> </m:t>
                    </m:r>
                  </m:oMath>
                </a14:m>
                <a:r>
                  <a:rPr lang="en-US" sz="2000" dirty="0"/>
                  <a:t>optimal for bandits</a:t>
                </a:r>
              </a:p>
            </p:txBody>
          </p:sp>
        </mc:Choice>
        <mc:Fallback xmlns="">
          <p:sp>
            <p:nvSpPr>
              <p:cNvPr id="5" name="Rectangular Callout 7">
                <a:extLst>
                  <a:ext uri="{FF2B5EF4-FFF2-40B4-BE49-F238E27FC236}">
                    <a16:creationId xmlns:a16="http://schemas.microsoft.com/office/drawing/2014/main" id="{791E2AF2-0374-4E27-B438-1438053A1F4A}"/>
                  </a:ext>
                </a:extLst>
              </p:cNvPr>
              <p:cNvSpPr>
                <a:spLocks noRot="1" noChangeAspect="1" noMove="1" noResize="1" noEditPoints="1" noAdjustHandles="1" noChangeArrowheads="1" noChangeShapeType="1" noTextEdit="1"/>
              </p:cNvSpPr>
              <p:nvPr/>
            </p:nvSpPr>
            <p:spPr>
              <a:xfrm>
                <a:off x="6711832" y="3532207"/>
                <a:ext cx="2330138" cy="396716"/>
              </a:xfrm>
              <a:prstGeom prst="wedgeRectCallout">
                <a:avLst>
                  <a:gd name="adj1" fmla="val -49223"/>
                  <a:gd name="adj2" fmla="val -17101"/>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473446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996A339-6222-A645-BE39-6BE45EE4029A}"/>
                  </a:ext>
                </a:extLst>
              </p:cNvPr>
              <p:cNvSpPr>
                <a:spLocks noGrp="1"/>
              </p:cNvSpPr>
              <p:nvPr>
                <p:ph sz="quarter" idx="1"/>
              </p:nvPr>
            </p:nvSpPr>
            <p:spPr>
              <a:xfrm>
                <a:off x="415636" y="1257300"/>
                <a:ext cx="8582314" cy="5181600"/>
              </a:xfrm>
            </p:spPr>
            <p:txBody>
              <a:bodyPr/>
              <a:lstStyle/>
              <a:p>
                <a:pPr marL="0" indent="0">
                  <a:buNone/>
                </a:pPr>
                <a:endParaRPr lang="en-US" sz="2400" dirty="0">
                  <a:solidFill>
                    <a:srgbClr val="FF0000"/>
                  </a:solidFill>
                </a:endParaRPr>
              </a:p>
              <a:p>
                <a:pPr marL="0" indent="0">
                  <a:buNone/>
                </a:pPr>
                <a:r>
                  <a:rPr lang="en-US" sz="2400" dirty="0">
                    <a:solidFill>
                      <a:srgbClr val="FF0000"/>
                    </a:solidFill>
                  </a:rPr>
                  <a:t>Thompson sampling</a:t>
                </a:r>
                <a:r>
                  <a:rPr lang="en-US" sz="2400" b="1" dirty="0">
                    <a:solidFill>
                      <a:srgbClr val="FF0000"/>
                    </a:solidFill>
                  </a:rPr>
                  <a:t> </a:t>
                </a:r>
                <a:r>
                  <a:rPr lang="en-US" sz="2400" dirty="0">
                    <a:solidFill>
                      <a:srgbClr val="FF0000"/>
                    </a:solidFill>
                  </a:rPr>
                  <a:t>(TS) is BIC</a:t>
                </a:r>
                <a:r>
                  <a:rPr lang="en-US" sz="2400" dirty="0"/>
                  <a:t> given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𝑁</m:t>
                        </m:r>
                      </m:e>
                      <m:sub>
                        <m:r>
                          <a:rPr lang="en-US" sz="2000" i="1">
                            <a:latin typeface="Cambria Math" panose="02040503050406030204" pitchFamily="18" charset="0"/>
                            <a:ea typeface="Cambria Math" panose="02040503050406030204" pitchFamily="18" charset="0"/>
                          </a:rPr>
                          <m:t>𝒫</m:t>
                        </m:r>
                      </m:sub>
                    </m:sSub>
                    <m:r>
                      <a:rPr lang="en-US" sz="2000" i="1">
                        <a:latin typeface="Cambria Math" panose="02040503050406030204" pitchFamily="18" charset="0"/>
                        <a:ea typeface="Cambria Math" panose="02040503050406030204" pitchFamily="18" charset="0"/>
                      </a:rPr>
                      <m:t> </m:t>
                    </m:r>
                  </m:oMath>
                </a14:m>
                <a:r>
                  <a:rPr lang="en-US" sz="2000" b="0"/>
                  <a:t>initial samples (under natural conditions)</a:t>
                </a:r>
              </a:p>
              <a:p>
                <a:pPr marL="0" indent="0">
                  <a:buNone/>
                </a:pPr>
                <a:r>
                  <a:rPr lang="en-US" sz="2000"/>
                  <a:t>	TS is an </a:t>
                </a:r>
                <a:r>
                  <a:rPr lang="en-US" sz="2000" u="sng"/>
                  <a:t>already common</a:t>
                </a:r>
                <a:r>
                  <a:rPr lang="en-US" sz="2000"/>
                  <a:t> Bayesian bandit algorithm. Aka </a:t>
                </a:r>
                <a:r>
                  <a:rPr lang="en-US" sz="2000" b="1"/>
                  <a:t>posterior sampling</a:t>
                </a:r>
                <a:r>
                  <a:rPr lang="en-US" sz="2000"/>
                  <a:t>.</a:t>
                </a:r>
                <a:endParaRPr lang="en-US" sz="2000" b="0"/>
              </a:p>
              <a:p>
                <a:pPr marL="0" indent="0">
                  <a:buNone/>
                </a:pPr>
                <a:r>
                  <a:rPr lang="en-US" sz="2000" dirty="0"/>
                  <a:t>	Reduces </a:t>
                </a:r>
                <a:r>
                  <a:rPr lang="en-US" sz="2000" dirty="0" err="1"/>
                  <a:t>PoI</a:t>
                </a:r>
                <a:r>
                  <a:rPr lang="en-US" sz="2000" dirty="0"/>
                  <a:t> to sample complexity: </a:t>
                </a:r>
                <a14:m>
                  <m:oMath xmlns:m="http://schemas.openxmlformats.org/officeDocument/2006/math">
                    <m:r>
                      <m:rPr>
                        <m:sty m:val="p"/>
                      </m:rPr>
                      <a:rPr lang="en-US" sz="2000">
                        <a:latin typeface="Cambria Math" panose="02040503050406030204" pitchFamily="18" charset="0"/>
                      </a:rPr>
                      <m:t>BReg</m:t>
                    </m:r>
                    <m:d>
                      <m:dPr>
                        <m:ctrlPr>
                          <a:rPr lang="en-US" sz="2000" i="1">
                            <a:latin typeface="Cambria Math" panose="02040503050406030204" pitchFamily="18" charset="0"/>
                          </a:rPr>
                        </m:ctrlPr>
                      </m:dPr>
                      <m:e>
                        <m:r>
                          <m:rPr>
                            <m:sty m:val="p"/>
                          </m:rPr>
                          <a:rPr lang="en-US" sz="2000">
                            <a:latin typeface="Cambria Math" panose="02040503050406030204" pitchFamily="18" charset="0"/>
                          </a:rPr>
                          <m:t>T</m:t>
                        </m:r>
                      </m:e>
                    </m:d>
                    <m:r>
                      <a:rPr lang="en-US" sz="2000" b="0" i="1" smtClean="0">
                        <a:latin typeface="Cambria Math" panose="02040503050406030204" pitchFamily="18" charset="0"/>
                      </a:rPr>
                      <m:t>=</m:t>
                    </m:r>
                    <m:r>
                      <a:rPr lang="en-US" sz="2000" i="1">
                        <a:latin typeface="Cambria Math" panose="02040503050406030204" pitchFamily="18" charset="0"/>
                      </a:rPr>
                      <m:t>𝑂</m:t>
                    </m:r>
                    <m:d>
                      <m:dPr>
                        <m:ctrlPr>
                          <a:rPr lang="en-US" sz="2000" i="1">
                            <a:latin typeface="Cambria Math" panose="02040503050406030204" pitchFamily="18" charset="0"/>
                          </a:rPr>
                        </m:ctrlPr>
                      </m:dPr>
                      <m:e>
                        <m:r>
                          <a:rPr lang="en-US" sz="2000" b="0" i="1">
                            <a:latin typeface="Cambria Math" panose="02040503050406030204" pitchFamily="18" charset="0"/>
                          </a:rPr>
                          <m:t>𝑑</m:t>
                        </m:r>
                        <m:rad>
                          <m:radPr>
                            <m:degHide m:val="on"/>
                            <m:ctrlPr>
                              <a:rPr lang="en-US" sz="2000" i="1">
                                <a:latin typeface="Cambria Math" panose="02040503050406030204" pitchFamily="18" charset="0"/>
                              </a:rPr>
                            </m:ctrlPr>
                          </m:radPr>
                          <m:deg/>
                          <m:e>
                            <m:r>
                              <a:rPr lang="en-US" sz="2000" i="1">
                                <a:latin typeface="Cambria Math" panose="02040503050406030204" pitchFamily="18" charset="0"/>
                              </a:rPr>
                              <m:t>𝑇</m:t>
                            </m:r>
                          </m:e>
                        </m:rad>
                      </m:e>
                    </m:d>
                    <m:r>
                      <a:rPr lang="en-US" sz="2000" b="0" i="0">
                        <a:latin typeface="Cambria Math" panose="02040503050406030204" pitchFamily="18" charset="0"/>
                      </a:rPr>
                      <m:t>+</m:t>
                    </m:r>
                  </m:oMath>
                </a14:m>
                <a:r>
                  <a:rPr lang="en-US" sz="2000" dirty="0"/>
                  <a:t>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𝑐</m:t>
                        </m:r>
                      </m:e>
                      <m:sub>
                        <m:r>
                          <a:rPr lang="en-US" sz="2000" i="1">
                            <a:latin typeface="Cambria Math" panose="02040503050406030204" pitchFamily="18" charset="0"/>
                            <a:ea typeface="Cambria Math" panose="02040503050406030204" pitchFamily="18" charset="0"/>
                          </a:rPr>
                          <m:t>𝒫</m:t>
                        </m:r>
                      </m:sub>
                    </m:sSub>
                  </m:oMath>
                </a14:m>
                <a:r>
                  <a:rPr lang="en-US" sz="2000" dirty="0"/>
                  <a:t>.</a:t>
                </a:r>
              </a:p>
              <a:p>
                <a:pPr marL="0" indent="0">
                  <a:buNone/>
                </a:pPr>
                <a:endParaRPr lang="en-US" sz="2400" dirty="0"/>
              </a:p>
              <a:p>
                <a:pPr marL="0" indent="0">
                  <a:buNone/>
                </a:pPr>
                <a:r>
                  <a:rPr lang="en-US" sz="2400" dirty="0"/>
                  <a:t>Other results from the paper:</a:t>
                </a:r>
              </a:p>
              <a:p>
                <a:pPr lvl="1"/>
                <a:r>
                  <a:rPr lang="en-US" sz="2200" dirty="0"/>
                  <a:t>Extension to </a:t>
                </a:r>
                <a:r>
                  <a:rPr lang="en-US" sz="2200" dirty="0">
                    <a:solidFill>
                      <a:srgbClr val="FF0000"/>
                    </a:solidFill>
                  </a:rPr>
                  <a:t>logistic</a:t>
                </a:r>
                <a:r>
                  <a:rPr lang="en-US" sz="2200" dirty="0"/>
                  <a:t> models with mean reward </a:t>
                </a:r>
                <a14:m>
                  <m:oMath xmlns:m="http://schemas.openxmlformats.org/officeDocument/2006/math">
                    <m:sSub>
                      <m:sSubPr>
                        <m:ctrlPr>
                          <a:rPr lang="en-US" sz="2200" i="1">
                            <a:latin typeface="Cambria Math" panose="02040503050406030204" pitchFamily="18" charset="0"/>
                          </a:rPr>
                        </m:ctrlPr>
                      </m:sSubPr>
                      <m:e>
                        <m:r>
                          <a:rPr lang="en-US" sz="2200" i="1">
                            <a:latin typeface="Cambria Math" panose="02040503050406030204" pitchFamily="18" charset="0"/>
                          </a:rPr>
                          <m:t>𝜇</m:t>
                        </m:r>
                      </m:e>
                      <m:sub>
                        <m:r>
                          <a:rPr lang="en-US" sz="2200" i="1">
                            <a:latin typeface="Cambria Math" panose="02040503050406030204" pitchFamily="18" charset="0"/>
                          </a:rPr>
                          <m:t>𝑖</m:t>
                        </m:r>
                      </m:sub>
                    </m:sSub>
                    <m:r>
                      <a:rPr lang="en-US" sz="2200" i="1">
                        <a:latin typeface="Cambria Math" panose="02040503050406030204" pitchFamily="18" charset="0"/>
                      </a:rPr>
                      <m:t>=</m:t>
                    </m:r>
                    <m:r>
                      <a:rPr lang="en-US" sz="2200" b="0" i="1">
                        <a:solidFill>
                          <a:srgbClr val="FF0000"/>
                        </a:solidFill>
                        <a:latin typeface="Cambria Math" panose="02040503050406030204" pitchFamily="18" charset="0"/>
                      </a:rPr>
                      <m:t>𝜙</m:t>
                    </m:r>
                    <m:d>
                      <m:dPr>
                        <m:ctrlPr>
                          <a:rPr lang="en-US" sz="2200" b="0" i="1">
                            <a:latin typeface="Cambria Math" panose="02040503050406030204" pitchFamily="18" charset="0"/>
                          </a:rPr>
                        </m:ctrlPr>
                      </m:dPr>
                      <m:e>
                        <m:d>
                          <m:dPr>
                            <m:begChr m:val="⟨"/>
                            <m:endChr m:val="⟩"/>
                            <m:ctrlPr>
                              <a:rPr lang="en-US" sz="2200" b="0" i="1">
                                <a:latin typeface="Cambria Math" panose="02040503050406030204" pitchFamily="18" charset="0"/>
                              </a:rPr>
                            </m:ctrlPr>
                          </m:dPr>
                          <m:e>
                            <m:acc>
                              <m:accPr>
                                <m:chr m:val="⃗"/>
                                <m:ctrlPr>
                                  <a:rPr lang="en-US" sz="2200" i="1">
                                    <a:latin typeface="Cambria Math" panose="02040503050406030204" pitchFamily="18" charset="0"/>
                                  </a:rPr>
                                </m:ctrlPr>
                              </m:accPr>
                              <m:e>
                                <m:r>
                                  <a:rPr lang="en-US" sz="2200" i="1">
                                    <a:latin typeface="Cambria Math" panose="02040503050406030204" pitchFamily="18" charset="0"/>
                                  </a:rPr>
                                  <m:t>ℓ</m:t>
                                </m:r>
                              </m:e>
                            </m:acc>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rPr>
                                  <m:t>𝑣</m:t>
                                </m:r>
                              </m:e>
                              <m:sub>
                                <m:r>
                                  <a:rPr lang="en-US" sz="2200" i="1">
                                    <a:latin typeface="Cambria Math" panose="02040503050406030204" pitchFamily="18" charset="0"/>
                                  </a:rPr>
                                  <m:t>𝑖</m:t>
                                </m:r>
                              </m:sub>
                            </m:sSub>
                          </m:e>
                        </m:d>
                      </m:e>
                    </m:d>
                    <m:r>
                      <a:rPr lang="en-US" sz="2200" b="0" i="1">
                        <a:latin typeface="Cambria Math" panose="02040503050406030204" pitchFamily="18" charset="0"/>
                      </a:rPr>
                      <m:t>.</m:t>
                    </m:r>
                  </m:oMath>
                </a14:m>
                <a:r>
                  <a:rPr lang="en-US" sz="2200" dirty="0"/>
                  <a:t> </a:t>
                </a:r>
              </a:p>
              <a:p>
                <a:pPr lvl="1"/>
                <a:r>
                  <a:rPr lang="en-US" sz="2200" dirty="0">
                    <a:solidFill>
                      <a:srgbClr val="FF0000"/>
                    </a:solidFill>
                  </a:rPr>
                  <a:t>Examples</a:t>
                </a:r>
                <a:r>
                  <a:rPr lang="en-US" sz="2200" dirty="0"/>
                  <a:t> where initial exploration requires </a:t>
                </a:r>
                <a:r>
                  <a:rPr lang="en-US" sz="2200" dirty="0">
                    <a:solidFill>
                      <a:srgbClr val="FF0000"/>
                    </a:solidFill>
                  </a:rPr>
                  <a:t>exp(d)</a:t>
                </a:r>
                <a:r>
                  <a:rPr lang="en-US" sz="2200" dirty="0"/>
                  <a:t> samples</a:t>
                </a:r>
              </a:p>
              <a:p>
                <a:pPr lvl="2"/>
                <a:r>
                  <a:rPr lang="en-US" sz="2200" dirty="0"/>
                  <a:t>Suggests obtaining initial samples via other means, e.g. payments.</a:t>
                </a:r>
              </a:p>
              <a:p>
                <a:pPr lvl="1"/>
                <a:r>
                  <a:rPr lang="en-US" sz="2200" dirty="0"/>
                  <a:t>Better </a:t>
                </a:r>
                <a:r>
                  <a:rPr lang="en-US" sz="2200" dirty="0">
                    <a:solidFill>
                      <a:srgbClr val="FF0000"/>
                    </a:solidFill>
                  </a:rPr>
                  <a:t>initial sampling </a:t>
                </a:r>
                <a:r>
                  <a:rPr lang="en-US" sz="2200" dirty="0"/>
                  <a:t>for </a:t>
                </a:r>
                <a:r>
                  <a:rPr lang="en-US" sz="2200" dirty="0">
                    <a:solidFill>
                      <a:srgbClr val="FF0000"/>
                    </a:solidFill>
                  </a:rPr>
                  <a:t>combinatorial semibandit</a:t>
                </a:r>
                <a:r>
                  <a:rPr lang="en-US" sz="2200" dirty="0"/>
                  <a:t>, e.g. </a:t>
                </a:r>
                <a:r>
                  <a:rPr lang="en-US" sz="2200" i="1" dirty="0"/>
                  <a:t>online shortest path</a:t>
                </a:r>
                <a:r>
                  <a:rPr lang="en-US" sz="2200" dirty="0"/>
                  <a:t>.</a:t>
                </a:r>
              </a:p>
              <a:p>
                <a:pPr lvl="2"/>
                <a:endParaRPr lang="en-US" sz="2200" dirty="0"/>
              </a:p>
              <a:p>
                <a:pPr lvl="1"/>
                <a:endParaRPr lang="en-US" sz="2400" dirty="0"/>
              </a:p>
            </p:txBody>
          </p:sp>
        </mc:Choice>
        <mc:Fallback xmlns="">
          <p:sp>
            <p:nvSpPr>
              <p:cNvPr id="3" name="Content Placeholder 2">
                <a:extLst>
                  <a:ext uri="{FF2B5EF4-FFF2-40B4-BE49-F238E27FC236}">
                    <a16:creationId xmlns:a16="http://schemas.microsoft.com/office/drawing/2014/main" id="{F996A339-6222-A645-BE39-6BE45EE4029A}"/>
                  </a:ext>
                </a:extLst>
              </p:cNvPr>
              <p:cNvSpPr>
                <a:spLocks noGrp="1" noRot="1" noChangeAspect="1" noMove="1" noResize="1" noEditPoints="1" noAdjustHandles="1" noChangeArrowheads="1" noChangeShapeType="1" noTextEdit="1"/>
              </p:cNvSpPr>
              <p:nvPr>
                <p:ph sz="quarter" idx="1"/>
              </p:nvPr>
            </p:nvSpPr>
            <p:spPr>
              <a:xfrm>
                <a:off x="415636" y="1257300"/>
                <a:ext cx="8582314" cy="5181600"/>
              </a:xfrm>
              <a:blipFill>
                <a:blip r:embed="rId3"/>
                <a:stretch>
                  <a:fillRect l="-1182"/>
                </a:stretch>
              </a:blipFill>
            </p:spPr>
            <p:txBody>
              <a:bodyPr/>
              <a:lstStyle/>
              <a:p>
                <a:r>
                  <a:rPr lang="en-US">
                    <a:noFill/>
                  </a:rPr>
                  <a:t> </a:t>
                </a:r>
              </a:p>
            </p:txBody>
          </p:sp>
        </mc:Fallback>
      </mc:AlternateContent>
      <p:sp>
        <p:nvSpPr>
          <p:cNvPr id="2" name="Title 1">
            <a:extLst>
              <a:ext uri="{FF2B5EF4-FFF2-40B4-BE49-F238E27FC236}">
                <a16:creationId xmlns:a16="http://schemas.microsoft.com/office/drawing/2014/main" id="{662109E4-D295-674D-B43C-50D2E3F3AAC8}"/>
              </a:ext>
            </a:extLst>
          </p:cNvPr>
          <p:cNvSpPr>
            <a:spLocks noGrp="1"/>
          </p:cNvSpPr>
          <p:nvPr>
            <p:ph type="title"/>
          </p:nvPr>
        </p:nvSpPr>
        <p:spPr>
          <a:xfrm>
            <a:off x="603250" y="274638"/>
            <a:ext cx="8083550" cy="914082"/>
          </a:xfrm>
        </p:spPr>
        <p:txBody>
          <a:bodyPr/>
          <a:lstStyle/>
          <a:p>
            <a:r>
              <a:rPr lang="en-US" dirty="0"/>
              <a:t>Main Result (Informally):</a:t>
            </a:r>
          </a:p>
        </p:txBody>
      </p:sp>
      <p:sp>
        <p:nvSpPr>
          <p:cNvPr id="4" name="Slide Number Placeholder 3">
            <a:extLst>
              <a:ext uri="{FF2B5EF4-FFF2-40B4-BE49-F238E27FC236}">
                <a16:creationId xmlns:a16="http://schemas.microsoft.com/office/drawing/2014/main" id="{ED908CA0-4A32-1C43-A18F-7C6991FCDAAE}"/>
              </a:ext>
            </a:extLst>
          </p:cNvPr>
          <p:cNvSpPr>
            <a:spLocks noGrp="1"/>
          </p:cNvSpPr>
          <p:nvPr>
            <p:ph type="sldNum" sz="quarter" idx="10"/>
          </p:nvPr>
        </p:nvSpPr>
        <p:spPr/>
        <p:txBody>
          <a:bodyPr/>
          <a:lstStyle/>
          <a:p>
            <a:pPr>
              <a:defRPr/>
            </a:pPr>
            <a:fld id="{06093D07-6747-43AD-BE6B-9E809430F10A}" type="slidenum">
              <a:rPr lang="en-US" smtClean="0"/>
              <a:pPr>
                <a:defRPr/>
              </a:pPr>
              <a:t>9</a:t>
            </a:fld>
            <a:endParaRPr lang="en-US"/>
          </a:p>
        </p:txBody>
      </p:sp>
    </p:spTree>
    <p:extLst>
      <p:ext uri="{BB962C8B-B14F-4D97-AF65-F5344CB8AC3E}">
        <p14:creationId xmlns:p14="http://schemas.microsoft.com/office/powerpoint/2010/main" val="10016864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emplate/>
  <TotalTime>91997</TotalTime>
  <Words>1272</Words>
  <Application>Microsoft Macintosh PowerPoint</Application>
  <PresentationFormat>On-screen Show (4:3)</PresentationFormat>
  <Paragraphs>142</Paragraphs>
  <Slides>10</Slides>
  <Notes>10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10</vt:i4>
      </vt:variant>
    </vt:vector>
  </HeadingPairs>
  <TitlesOfParts>
    <vt:vector size="19" baseType="lpstr">
      <vt:lpstr>Arial</vt:lpstr>
      <vt:lpstr>Calibri</vt:lpstr>
      <vt:lpstr>Cambria Math</vt:lpstr>
      <vt:lpstr>Franklin Gothic Book</vt:lpstr>
      <vt:lpstr>Perpetua</vt:lpstr>
      <vt:lpstr>Times New Roman</vt:lpstr>
      <vt:lpstr>Wingdings 2</vt:lpstr>
      <vt:lpstr>Equity</vt:lpstr>
      <vt:lpstr>Custom Design</vt:lpstr>
      <vt:lpstr>Incentived Exploration with Linear Contexts</vt:lpstr>
      <vt:lpstr>Motivation: online recommendations</vt:lpstr>
      <vt:lpstr>Info flow in recommender system</vt:lpstr>
      <vt:lpstr>Exploration and incentives</vt:lpstr>
      <vt:lpstr>Exploration and incentives</vt:lpstr>
      <vt:lpstr>Model: incentivized exploration</vt:lpstr>
      <vt:lpstr>Prior work: IE via info asymmetry</vt:lpstr>
      <vt:lpstr>Price Of Incentives (PoI)</vt:lpstr>
      <vt:lpstr>Main Result (Informally):</vt:lpstr>
      <vt:lpstr>Main Result (formally)</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Alex Slivkins</dc:creator>
  <cp:lastModifiedBy>Mark Sellke</cp:lastModifiedBy>
  <cp:revision>3163</cp:revision>
  <cp:lastPrinted>2021-06-14T18:14:35Z</cp:lastPrinted>
  <dcterms:created xsi:type="dcterms:W3CDTF">2008-03-25T19:29:15Z</dcterms:created>
  <dcterms:modified xsi:type="dcterms:W3CDTF">2023-05-22T03:28:29Z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slivkins@microsoft.com</vt:lpwstr>
  </property>
  <property fmtid="{D5CDD505-2E9C-101B-9397-08002B2CF9AE}" pid="5" name="MSIP_Label_f42aa342-8706-4288-bd11-ebb85995028c_SetDate">
    <vt:lpwstr>2020-02-07T23:00:04.4341371Z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39ae641e-5a2a-4abc-bd54-83f010e4dc85</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