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5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4C1D-AB10-44B9-A734-9BB09B40A785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5047-ABA7-45A4-8D7E-78F7F776F6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93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4C1D-AB10-44B9-A734-9BB09B40A785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5047-ABA7-45A4-8D7E-78F7F776F6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429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4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4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4C1D-AB10-44B9-A734-9BB09B40A785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5047-ABA7-45A4-8D7E-78F7F776F6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885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4C1D-AB10-44B9-A734-9BB09B40A785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5047-ABA7-45A4-8D7E-78F7F776F6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785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4C1D-AB10-44B9-A734-9BB09B40A785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5047-ABA7-45A4-8D7E-78F7F776F6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25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4C1D-AB10-44B9-A734-9BB09B40A785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5047-ABA7-45A4-8D7E-78F7F776F6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41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4C1D-AB10-44B9-A734-9BB09B40A785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5047-ABA7-45A4-8D7E-78F7F776F6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621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4C1D-AB10-44B9-A734-9BB09B40A785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5047-ABA7-45A4-8D7E-78F7F776F6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3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4C1D-AB10-44B9-A734-9BB09B40A785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5047-ABA7-45A4-8D7E-78F7F776F6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539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4C1D-AB10-44B9-A734-9BB09B40A785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5047-ABA7-45A4-8D7E-78F7F776F6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42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4C1D-AB10-44B9-A734-9BB09B40A785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5047-ABA7-45A4-8D7E-78F7F776F6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51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64C1D-AB10-44B9-A734-9BB09B40A785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55047-ABA7-45A4-8D7E-78F7F776F6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15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43435" y="144098"/>
            <a:ext cx="18059169" cy="3504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>
            <a:cxnSpLocks/>
            <a:stCxn id="43" idx="0"/>
          </p:cNvCxnSpPr>
          <p:nvPr/>
        </p:nvCxnSpPr>
        <p:spPr>
          <a:xfrm flipV="1">
            <a:off x="9144000" y="719272"/>
            <a:ext cx="1451348" cy="1085637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43" idx="7"/>
          </p:cNvCxnSpPr>
          <p:nvPr/>
        </p:nvCxnSpPr>
        <p:spPr>
          <a:xfrm flipV="1">
            <a:off x="9193824" y="1537444"/>
            <a:ext cx="2255118" cy="288103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43" idx="6"/>
          </p:cNvCxnSpPr>
          <p:nvPr/>
        </p:nvCxnSpPr>
        <p:spPr>
          <a:xfrm>
            <a:off x="9214462" y="1875371"/>
            <a:ext cx="2233233" cy="536848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43" idx="5"/>
          </p:cNvCxnSpPr>
          <p:nvPr/>
        </p:nvCxnSpPr>
        <p:spPr>
          <a:xfrm>
            <a:off x="9193824" y="1925195"/>
            <a:ext cx="1416895" cy="1336086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43" idx="1"/>
          </p:cNvCxnSpPr>
          <p:nvPr/>
        </p:nvCxnSpPr>
        <p:spPr>
          <a:xfrm flipH="1" flipV="1">
            <a:off x="7692652" y="681431"/>
            <a:ext cx="1401524" cy="1144116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86212" y="354332"/>
            <a:ext cx="7225527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rgbClr val="27348B"/>
                </a:solidFill>
                <a:latin typeface="Minion Pro" panose="02040503050306020203" pitchFamily="18" charset="0"/>
              </a:rPr>
              <a:t>400,000+ </a:t>
            </a:r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Startup Companies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1498766" y="2050453"/>
            <a:ext cx="6159735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rgbClr val="27348B"/>
                </a:solidFill>
                <a:latin typeface="Minion Pro" panose="02040503050306020203" pitchFamily="18" charset="0"/>
              </a:rPr>
              <a:t>6 </a:t>
            </a:r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Developmental Stages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99962" y="2913163"/>
            <a:ext cx="6146293" cy="725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sz="4000" b="1" dirty="0">
                <a:solidFill>
                  <a:srgbClr val="27348B"/>
                </a:solidFill>
                <a:latin typeface="Minion Pro" panose="02040503050306020203" pitchFamily="18" charset="0"/>
              </a:rPr>
              <a:t>2-4 </a:t>
            </a:r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Year Forecast Windows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786212" y="2922143"/>
            <a:ext cx="5309539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4000" b="1" dirty="0">
                <a:solidFill>
                  <a:srgbClr val="27348B"/>
                </a:solidFill>
                <a:latin typeface="Minion Pro" panose="02040503050306020203" pitchFamily="18" charset="0"/>
              </a:rPr>
              <a:t>5 </a:t>
            </a:r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Target Outcomes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9370" y="1217906"/>
            <a:ext cx="6280011" cy="71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sz="4000" b="1" dirty="0">
                <a:solidFill>
                  <a:srgbClr val="27348B"/>
                </a:solidFill>
                <a:latin typeface="Minion Pro" panose="02040503050306020203" pitchFamily="18" charset="0"/>
              </a:rPr>
              <a:t>7 </a:t>
            </a:r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Classification Algorithms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76798" y="354898"/>
            <a:ext cx="569673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rgbClr val="27348B"/>
                </a:solidFill>
                <a:latin typeface="Minion Pro" panose="02040503050306020203" pitchFamily="18" charset="0"/>
              </a:rPr>
              <a:t>150+ </a:t>
            </a:r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Hyperparameters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14091" y="2052346"/>
            <a:ext cx="6454505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en-US" sz="4000" b="1" dirty="0">
                <a:solidFill>
                  <a:srgbClr val="27348B"/>
                </a:solidFill>
                <a:latin typeface="Minion Pro" panose="02040503050306020203" pitchFamily="18" charset="0"/>
              </a:rPr>
              <a:t>5</a:t>
            </a:r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 Years of Historical Datasets</a:t>
            </a:r>
            <a:endParaRPr lang="en-US" sz="4000" b="1" dirty="0">
              <a:solidFill>
                <a:srgbClr val="DCAF2A"/>
              </a:solidFill>
              <a:latin typeface="Minion Pro" panose="02040503050306020203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9073538" y="1804909"/>
            <a:ext cx="140924" cy="14092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3" name="Rectangle 72"/>
          <p:cNvSpPr/>
          <p:nvPr/>
        </p:nvSpPr>
        <p:spPr>
          <a:xfrm>
            <a:off x="11498766" y="1223456"/>
            <a:ext cx="6378193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rgbClr val="27348B"/>
                </a:solidFill>
                <a:latin typeface="Minion Pro" panose="02040503050306020203" pitchFamily="18" charset="0"/>
              </a:rPr>
              <a:t>410</a:t>
            </a:r>
            <a:r>
              <a:rPr lang="en-US" sz="4000" b="1" dirty="0">
                <a:solidFill>
                  <a:srgbClr val="DCAF2A"/>
                </a:solidFill>
                <a:latin typeface="Minion Pro" panose="02040503050306020203" pitchFamily="18" charset="0"/>
              </a:rPr>
              <a:t> </a:t>
            </a:r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Minion Pro" panose="02040503050306020203" pitchFamily="18" charset="0"/>
              </a:rPr>
              <a:t>Company Features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4496156" y="5662248"/>
            <a:ext cx="2013198" cy="1721842"/>
          </a:xfrm>
          <a:prstGeom prst="roundRect">
            <a:avLst/>
          </a:prstGeom>
          <a:solidFill>
            <a:srgbClr val="DCAF2A"/>
          </a:solidFill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457200">
              <a:defRPr/>
            </a:pPr>
            <a:r>
              <a:rPr lang="en-US" sz="3200" b="1" kern="0" dirty="0">
                <a:solidFill>
                  <a:prstClr val="black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3. </a:t>
            </a:r>
          </a:p>
          <a:p>
            <a:pPr algn="ctr" defTabSz="457200">
              <a:defRPr/>
            </a:pPr>
            <a:r>
              <a:rPr lang="en-US" sz="3200" b="1" kern="0" dirty="0">
                <a:solidFill>
                  <a:prstClr val="black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Create Pipelines</a:t>
            </a:r>
            <a:endParaRPr lang="en-AU" sz="3200" b="1" kern="0" dirty="0">
              <a:solidFill>
                <a:prstClr val="black"/>
              </a:solidFill>
              <a:latin typeface="Minion Pro" panose="02040503050306020203" pitchFamily="18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6" name="Rectangle: Rounded Corners 45"/>
          <p:cNvSpPr/>
          <p:nvPr/>
        </p:nvSpPr>
        <p:spPr>
          <a:xfrm>
            <a:off x="8151685" y="7268785"/>
            <a:ext cx="2011680" cy="1801750"/>
          </a:xfrm>
          <a:prstGeom prst="roundRect">
            <a:avLst/>
          </a:prstGeom>
          <a:solidFill>
            <a:srgbClr val="DCAF2A"/>
          </a:solidFill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457200">
              <a:defRPr/>
            </a:pPr>
            <a:r>
              <a:rPr lang="en-US" sz="3200" b="1" kern="0" dirty="0">
                <a:solidFill>
                  <a:prstClr val="black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4. </a:t>
            </a:r>
          </a:p>
          <a:p>
            <a:pPr algn="ctr" defTabSz="457200">
              <a:defRPr/>
            </a:pPr>
            <a:r>
              <a:rPr lang="en-US" sz="3200" b="1" kern="0" dirty="0">
                <a:solidFill>
                  <a:prstClr val="black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Select Pipeline</a:t>
            </a:r>
            <a:endParaRPr lang="en-AU" sz="3200" b="1" kern="0" dirty="0">
              <a:solidFill>
                <a:prstClr val="black"/>
              </a:solidFill>
              <a:latin typeface="Minion Pro" panose="02040503050306020203" pitchFamily="18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7" name="Rectangle: Rounded Corners 46"/>
          <p:cNvSpPr/>
          <p:nvPr/>
        </p:nvSpPr>
        <p:spPr>
          <a:xfrm>
            <a:off x="12090618" y="5657627"/>
            <a:ext cx="2011680" cy="1721842"/>
          </a:xfrm>
          <a:prstGeom prst="roundRect">
            <a:avLst/>
          </a:prstGeom>
          <a:solidFill>
            <a:srgbClr val="DCAF2A"/>
          </a:solidFill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457200">
              <a:defRPr/>
            </a:pPr>
            <a:r>
              <a:rPr lang="en-US" sz="3200" b="1" kern="0" dirty="0">
                <a:solidFill>
                  <a:prstClr val="black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5. </a:t>
            </a:r>
          </a:p>
          <a:p>
            <a:pPr algn="ctr" defTabSz="457200">
              <a:defRPr/>
            </a:pPr>
            <a:r>
              <a:rPr lang="en-US" sz="3200" b="1" kern="0" dirty="0">
                <a:solidFill>
                  <a:prstClr val="black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Fit &amp; Predict</a:t>
            </a:r>
            <a:endParaRPr lang="en-AU" sz="3200" b="1" kern="0" dirty="0">
              <a:solidFill>
                <a:prstClr val="black"/>
              </a:solidFill>
              <a:latin typeface="Minion Pro" panose="02040503050306020203" pitchFamily="18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8" name="Straight Arrow Connector 47"/>
          <p:cNvCxnSpPr>
            <a:cxnSpLocks/>
            <a:stCxn id="47" idx="3"/>
          </p:cNvCxnSpPr>
          <p:nvPr/>
        </p:nvCxnSpPr>
        <p:spPr>
          <a:xfrm>
            <a:off x="14102298" y="6518548"/>
            <a:ext cx="765368" cy="998011"/>
          </a:xfrm>
          <a:prstGeom prst="straightConnector1">
            <a:avLst/>
          </a:prstGeom>
          <a:noFill/>
          <a:ln w="7302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49" name="Rectangle: Rounded Corners 48"/>
          <p:cNvSpPr/>
          <p:nvPr/>
        </p:nvSpPr>
        <p:spPr>
          <a:xfrm>
            <a:off x="7925375" y="4117080"/>
            <a:ext cx="2464299" cy="1188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457200">
              <a:defRPr/>
            </a:pPr>
            <a:r>
              <a:rPr lang="en-US" sz="3200" b="1" kern="0" dirty="0">
                <a:solidFill>
                  <a:prstClr val="black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Relational</a:t>
            </a:r>
            <a:br>
              <a:rPr lang="en-US" sz="3200" b="1" kern="0" dirty="0">
                <a:solidFill>
                  <a:prstClr val="black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3200" b="1" kern="0" dirty="0">
                <a:solidFill>
                  <a:prstClr val="black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Database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4264684" y="7841744"/>
            <a:ext cx="2476142" cy="1188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457200">
              <a:defRPr/>
            </a:pPr>
            <a:r>
              <a:rPr lang="en-US" sz="3200" b="1" kern="0" dirty="0">
                <a:solidFill>
                  <a:prstClr val="black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Scored Pipelines</a:t>
            </a:r>
          </a:p>
        </p:txBody>
      </p:sp>
      <p:cxnSp>
        <p:nvCxnSpPr>
          <p:cNvPr id="51" name="Straight Arrow Connector 50"/>
          <p:cNvCxnSpPr>
            <a:cxnSpLocks/>
            <a:stCxn id="45" idx="2"/>
            <a:endCxn id="50" idx="0"/>
          </p:cNvCxnSpPr>
          <p:nvPr/>
        </p:nvCxnSpPr>
        <p:spPr>
          <a:xfrm>
            <a:off x="5502755" y="7384090"/>
            <a:ext cx="0" cy="457654"/>
          </a:xfrm>
          <a:prstGeom prst="straightConnector1">
            <a:avLst/>
          </a:prstGeom>
          <a:noFill/>
          <a:ln w="7302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2" name="Straight Arrow Connector 51"/>
          <p:cNvCxnSpPr>
            <a:cxnSpLocks/>
            <a:stCxn id="46" idx="3"/>
            <a:endCxn id="53" idx="1"/>
          </p:cNvCxnSpPr>
          <p:nvPr/>
        </p:nvCxnSpPr>
        <p:spPr>
          <a:xfrm>
            <a:off x="10163365" y="8169660"/>
            <a:ext cx="1700787" cy="276219"/>
          </a:xfrm>
          <a:prstGeom prst="straightConnector1">
            <a:avLst/>
          </a:prstGeom>
          <a:noFill/>
          <a:ln w="7302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53" name="Rectangle: Rounded Corners 52"/>
          <p:cNvSpPr/>
          <p:nvPr/>
        </p:nvSpPr>
        <p:spPr>
          <a:xfrm>
            <a:off x="11864152" y="7851519"/>
            <a:ext cx="2464611" cy="1188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457200">
              <a:defRPr/>
            </a:pPr>
            <a:r>
              <a:rPr lang="en-US" sz="3200" b="1" kern="0" dirty="0">
                <a:solidFill>
                  <a:prstClr val="black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Optimal</a:t>
            </a:r>
            <a:br>
              <a:rPr lang="en-US" sz="3200" b="1" kern="0" dirty="0">
                <a:solidFill>
                  <a:prstClr val="black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3200" b="1" kern="0" dirty="0">
                <a:solidFill>
                  <a:prstClr val="black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Pipeline</a:t>
            </a:r>
            <a:endParaRPr lang="en-AU" sz="3200" b="1" kern="0" dirty="0">
              <a:solidFill>
                <a:prstClr val="black"/>
              </a:solidFill>
              <a:latin typeface="Minion Pro" panose="02040503050306020203" pitchFamily="18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4" name="Straight Arrow Connector 53"/>
          <p:cNvCxnSpPr>
            <a:cxnSpLocks/>
            <a:stCxn id="53" idx="0"/>
            <a:endCxn id="47" idx="2"/>
          </p:cNvCxnSpPr>
          <p:nvPr/>
        </p:nvCxnSpPr>
        <p:spPr>
          <a:xfrm flipV="1">
            <a:off x="13096458" y="7379469"/>
            <a:ext cx="0" cy="472050"/>
          </a:xfrm>
          <a:prstGeom prst="straightConnector1">
            <a:avLst/>
          </a:prstGeom>
          <a:noFill/>
          <a:ln w="7302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5" name="Straight Arrow Connector 54"/>
          <p:cNvCxnSpPr>
            <a:cxnSpLocks/>
            <a:stCxn id="58" idx="2"/>
            <a:endCxn id="46" idx="0"/>
          </p:cNvCxnSpPr>
          <p:nvPr/>
        </p:nvCxnSpPr>
        <p:spPr>
          <a:xfrm>
            <a:off x="9157525" y="6767668"/>
            <a:ext cx="0" cy="501117"/>
          </a:xfrm>
          <a:prstGeom prst="straightConnector1">
            <a:avLst/>
          </a:prstGeom>
          <a:noFill/>
          <a:ln w="7302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6" name="Straight Arrow Connector 55"/>
          <p:cNvCxnSpPr>
            <a:cxnSpLocks/>
            <a:stCxn id="50" idx="3"/>
            <a:endCxn id="46" idx="1"/>
          </p:cNvCxnSpPr>
          <p:nvPr/>
        </p:nvCxnSpPr>
        <p:spPr>
          <a:xfrm flipV="1">
            <a:off x="6740826" y="8169660"/>
            <a:ext cx="1410859" cy="266444"/>
          </a:xfrm>
          <a:prstGeom prst="straightConnector1">
            <a:avLst/>
          </a:prstGeom>
          <a:noFill/>
          <a:ln w="7302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57" name="Rectangle: Rounded Corners 56"/>
          <p:cNvSpPr/>
          <p:nvPr/>
        </p:nvSpPr>
        <p:spPr>
          <a:xfrm>
            <a:off x="12090618" y="3850519"/>
            <a:ext cx="2011680" cy="1721842"/>
          </a:xfrm>
          <a:prstGeom prst="roundRect">
            <a:avLst/>
          </a:prstGeom>
          <a:solidFill>
            <a:srgbClr val="DCAF2A"/>
          </a:solidFill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457200">
              <a:defRPr/>
            </a:pPr>
            <a:r>
              <a:rPr lang="en-US" sz="3200" b="1" kern="0" dirty="0">
                <a:solidFill>
                  <a:prstClr val="black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2.</a:t>
            </a:r>
            <a:br>
              <a:rPr lang="en-US" sz="3200" b="1" kern="0" dirty="0">
                <a:solidFill>
                  <a:prstClr val="black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3200" b="1" kern="0" dirty="0">
                <a:solidFill>
                  <a:prstClr val="black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Prepare Dataset</a:t>
            </a:r>
            <a:endParaRPr lang="en-AU" sz="3200" b="1" kern="0" dirty="0">
              <a:solidFill>
                <a:prstClr val="black"/>
              </a:solidFill>
              <a:latin typeface="Minion Pro" panose="02040503050306020203" pitchFamily="18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8" name="Rectangle: Rounded Corners 57"/>
          <p:cNvSpPr/>
          <p:nvPr/>
        </p:nvSpPr>
        <p:spPr>
          <a:xfrm>
            <a:off x="7925375" y="5578948"/>
            <a:ext cx="2464299" cy="1188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457200">
              <a:defRPr/>
            </a:pPr>
            <a:r>
              <a:rPr lang="en-US" sz="3200" b="1" kern="0" dirty="0">
                <a:solidFill>
                  <a:prstClr val="black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Dataset</a:t>
            </a:r>
          </a:p>
        </p:txBody>
      </p:sp>
      <p:cxnSp>
        <p:nvCxnSpPr>
          <p:cNvPr id="59" name="Straight Arrow Connector 58"/>
          <p:cNvCxnSpPr>
            <a:cxnSpLocks/>
            <a:stCxn id="58" idx="1"/>
            <a:endCxn id="45" idx="3"/>
          </p:cNvCxnSpPr>
          <p:nvPr/>
        </p:nvCxnSpPr>
        <p:spPr>
          <a:xfrm flipH="1">
            <a:off x="6509354" y="6173308"/>
            <a:ext cx="1416021" cy="349861"/>
          </a:xfrm>
          <a:prstGeom prst="straightConnector1">
            <a:avLst/>
          </a:prstGeom>
          <a:noFill/>
          <a:ln w="7302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0" name="Straight Arrow Connector 59"/>
          <p:cNvCxnSpPr>
            <a:cxnSpLocks/>
            <a:stCxn id="58" idx="3"/>
            <a:endCxn id="47" idx="1"/>
          </p:cNvCxnSpPr>
          <p:nvPr/>
        </p:nvCxnSpPr>
        <p:spPr>
          <a:xfrm>
            <a:off x="10389674" y="6173308"/>
            <a:ext cx="1700944" cy="345240"/>
          </a:xfrm>
          <a:prstGeom prst="straightConnector1">
            <a:avLst/>
          </a:prstGeom>
          <a:noFill/>
          <a:ln w="7302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1" name="Straight Arrow Connector 60"/>
          <p:cNvCxnSpPr>
            <a:cxnSpLocks/>
            <a:endCxn id="49" idx="1"/>
          </p:cNvCxnSpPr>
          <p:nvPr/>
        </p:nvCxnSpPr>
        <p:spPr>
          <a:xfrm>
            <a:off x="6363676" y="4711440"/>
            <a:ext cx="1561699" cy="0"/>
          </a:xfrm>
          <a:prstGeom prst="straightConnector1">
            <a:avLst/>
          </a:prstGeom>
          <a:noFill/>
          <a:ln w="7302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2" name="Straight Arrow Connector 61"/>
          <p:cNvCxnSpPr>
            <a:cxnSpLocks/>
            <a:stCxn id="49" idx="3"/>
          </p:cNvCxnSpPr>
          <p:nvPr/>
        </p:nvCxnSpPr>
        <p:spPr>
          <a:xfrm>
            <a:off x="10389674" y="4711440"/>
            <a:ext cx="1700944" cy="0"/>
          </a:xfrm>
          <a:prstGeom prst="straightConnector1">
            <a:avLst/>
          </a:prstGeom>
          <a:noFill/>
          <a:ln w="7302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3" name="Straight Arrow Connector 62"/>
          <p:cNvCxnSpPr>
            <a:cxnSpLocks/>
          </p:cNvCxnSpPr>
          <p:nvPr/>
        </p:nvCxnSpPr>
        <p:spPr>
          <a:xfrm flipH="1">
            <a:off x="10389674" y="5342119"/>
            <a:ext cx="1723761" cy="652712"/>
          </a:xfrm>
          <a:prstGeom prst="straightConnector1">
            <a:avLst/>
          </a:prstGeom>
          <a:noFill/>
          <a:ln w="7302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64" name="Rectangle 63"/>
          <p:cNvSpPr/>
          <p:nvPr/>
        </p:nvSpPr>
        <p:spPr>
          <a:xfrm>
            <a:off x="3357360" y="3963902"/>
            <a:ext cx="218902" cy="5118536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>
              <a:latin typeface="Minion Pro" panose="02040503050306020203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4925923" y="3963903"/>
            <a:ext cx="218902" cy="5118536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>
              <a:latin typeface="Minion Pro" panose="02040503050306020203" pitchFamily="18" charset="0"/>
            </a:endParaRPr>
          </a:p>
        </p:txBody>
      </p:sp>
      <p:cxnSp>
        <p:nvCxnSpPr>
          <p:cNvPr id="66" name="Straight Arrow Connector 65"/>
          <p:cNvCxnSpPr>
            <a:cxnSpLocks/>
            <a:stCxn id="68" idx="3"/>
          </p:cNvCxnSpPr>
          <p:nvPr/>
        </p:nvCxnSpPr>
        <p:spPr>
          <a:xfrm>
            <a:off x="2819547" y="4693511"/>
            <a:ext cx="537813" cy="0"/>
          </a:xfrm>
          <a:prstGeom prst="straightConnector1">
            <a:avLst/>
          </a:prstGeom>
          <a:noFill/>
          <a:ln w="7302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144940" y="4224911"/>
            <a:ext cx="2674607" cy="937200"/>
          </a:xfrm>
          <a:prstGeom prst="rect">
            <a:avLst/>
          </a:prstGeom>
          <a:solidFill>
            <a:srgbClr val="244397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CrunchBase</a:t>
            </a:r>
            <a:endParaRPr lang="en-AU" sz="3200" b="1" dirty="0">
              <a:solidFill>
                <a:schemeClr val="bg1"/>
              </a:solidFill>
              <a:latin typeface="Minion Pro" panose="02040503050306020203" pitchFamily="18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9" name="Rectangle: Rounded Corners 68"/>
          <p:cNvSpPr/>
          <p:nvPr/>
        </p:nvSpPr>
        <p:spPr>
          <a:xfrm>
            <a:off x="4496915" y="3850519"/>
            <a:ext cx="2011680" cy="1721842"/>
          </a:xfrm>
          <a:prstGeom prst="roundRect">
            <a:avLst/>
          </a:prstGeom>
          <a:solidFill>
            <a:srgbClr val="DCAF2A"/>
          </a:solidFill>
          <a:ln w="381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457200">
              <a:defRPr/>
            </a:pPr>
            <a:r>
              <a:rPr lang="en-US" sz="3200" b="1" kern="0" dirty="0">
                <a:solidFill>
                  <a:prstClr val="black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</a:p>
          <a:p>
            <a:pPr algn="ctr" defTabSz="457200">
              <a:defRPr/>
            </a:pPr>
            <a:r>
              <a:rPr lang="en-US" sz="3200" b="1" kern="0" dirty="0">
                <a:solidFill>
                  <a:prstClr val="black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3200" b="1" kern="0" dirty="0">
              <a:solidFill>
                <a:prstClr val="black"/>
              </a:solidFill>
              <a:latin typeface="Minion Pro" panose="02040503050306020203" pitchFamily="18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44940" y="5404074"/>
            <a:ext cx="2674607" cy="937200"/>
          </a:xfrm>
          <a:prstGeom prst="rect">
            <a:avLst/>
          </a:prstGeom>
          <a:solidFill>
            <a:srgbClr val="244397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PatentsView</a:t>
            </a:r>
            <a:endParaRPr lang="en-AU" sz="3200" b="1" dirty="0">
              <a:solidFill>
                <a:schemeClr val="bg1"/>
              </a:solidFill>
              <a:latin typeface="Minion Pro" panose="02040503050306020203" pitchFamily="18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43436" y="6704322"/>
            <a:ext cx="2676110" cy="1449963"/>
          </a:xfrm>
          <a:prstGeom prst="rect">
            <a:avLst/>
          </a:prstGeom>
          <a:solidFill>
            <a:srgbClr val="244397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System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Configuration</a:t>
            </a:r>
            <a:endParaRPr lang="en-AU" sz="3200" b="1" dirty="0">
              <a:solidFill>
                <a:schemeClr val="bg1"/>
              </a:solidFill>
              <a:latin typeface="Minion Pro" panose="02040503050306020203" pitchFamily="18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72" name="Straight Arrow Connector 71"/>
          <p:cNvCxnSpPr>
            <a:cxnSpLocks/>
            <a:stCxn id="70" idx="3"/>
          </p:cNvCxnSpPr>
          <p:nvPr/>
        </p:nvCxnSpPr>
        <p:spPr>
          <a:xfrm>
            <a:off x="2819548" y="5872674"/>
            <a:ext cx="537814" cy="0"/>
          </a:xfrm>
          <a:prstGeom prst="straightConnector1">
            <a:avLst/>
          </a:prstGeom>
          <a:noFill/>
          <a:ln w="7302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5" name="Straight Arrow Connector 74"/>
          <p:cNvCxnSpPr>
            <a:cxnSpLocks/>
          </p:cNvCxnSpPr>
          <p:nvPr/>
        </p:nvCxnSpPr>
        <p:spPr>
          <a:xfrm flipV="1">
            <a:off x="3576262" y="5404074"/>
            <a:ext cx="944229" cy="443496"/>
          </a:xfrm>
          <a:prstGeom prst="straightConnector1">
            <a:avLst/>
          </a:prstGeom>
          <a:noFill/>
          <a:ln w="7302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6" name="Straight Arrow Connector 75"/>
          <p:cNvCxnSpPr>
            <a:cxnSpLocks/>
            <a:endCxn id="69" idx="1"/>
          </p:cNvCxnSpPr>
          <p:nvPr/>
        </p:nvCxnSpPr>
        <p:spPr>
          <a:xfrm>
            <a:off x="3576262" y="4711440"/>
            <a:ext cx="920653" cy="0"/>
          </a:xfrm>
          <a:prstGeom prst="straightConnector1">
            <a:avLst/>
          </a:prstGeom>
          <a:noFill/>
          <a:ln w="7302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7" name="Straight Arrow Connector 76"/>
          <p:cNvCxnSpPr>
            <a:cxnSpLocks/>
            <a:stCxn id="71" idx="3"/>
          </p:cNvCxnSpPr>
          <p:nvPr/>
        </p:nvCxnSpPr>
        <p:spPr>
          <a:xfrm>
            <a:off x="2819546" y="7429304"/>
            <a:ext cx="537814" cy="0"/>
          </a:xfrm>
          <a:prstGeom prst="straightConnector1">
            <a:avLst/>
          </a:prstGeom>
          <a:noFill/>
          <a:ln w="7302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15847448" y="7017849"/>
            <a:ext cx="2355157" cy="997421"/>
          </a:xfrm>
          <a:prstGeom prst="rect">
            <a:avLst/>
          </a:prstGeom>
          <a:solidFill>
            <a:srgbClr val="244397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Predictions</a:t>
            </a:r>
            <a:endParaRPr lang="en-AU" sz="3200" b="1" dirty="0">
              <a:solidFill>
                <a:schemeClr val="bg1"/>
              </a:solidFill>
              <a:latin typeface="Minion Pro" panose="02040503050306020203" pitchFamily="18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81" name="Straight Arrow Connector 80"/>
          <p:cNvCxnSpPr>
            <a:cxnSpLocks/>
            <a:endCxn id="80" idx="1"/>
          </p:cNvCxnSpPr>
          <p:nvPr/>
        </p:nvCxnSpPr>
        <p:spPr>
          <a:xfrm>
            <a:off x="15137115" y="7516559"/>
            <a:ext cx="710333" cy="0"/>
          </a:xfrm>
          <a:prstGeom prst="straightConnector1">
            <a:avLst/>
          </a:prstGeom>
          <a:noFill/>
          <a:ln w="7302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15847448" y="5070591"/>
            <a:ext cx="2355157" cy="997421"/>
          </a:xfrm>
          <a:prstGeom prst="rect">
            <a:avLst/>
          </a:prstGeom>
          <a:solidFill>
            <a:srgbClr val="244397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inion Pro" panose="02040503050306020203" pitchFamily="18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3200" b="1" dirty="0">
              <a:solidFill>
                <a:schemeClr val="bg1"/>
              </a:solidFill>
              <a:latin typeface="Minion Pro" panose="02040503050306020203" pitchFamily="18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83" name="Straight Arrow Connector 82"/>
          <p:cNvCxnSpPr>
            <a:cxnSpLocks/>
            <a:stCxn id="47" idx="3"/>
          </p:cNvCxnSpPr>
          <p:nvPr/>
        </p:nvCxnSpPr>
        <p:spPr>
          <a:xfrm flipV="1">
            <a:off x="14102298" y="5543922"/>
            <a:ext cx="765368" cy="974626"/>
          </a:xfrm>
          <a:prstGeom prst="straightConnector1">
            <a:avLst/>
          </a:prstGeom>
          <a:noFill/>
          <a:ln w="7302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4" name="Straight Arrow Connector 83"/>
          <p:cNvCxnSpPr>
            <a:cxnSpLocks/>
            <a:endCxn id="82" idx="1"/>
          </p:cNvCxnSpPr>
          <p:nvPr/>
        </p:nvCxnSpPr>
        <p:spPr>
          <a:xfrm>
            <a:off x="15137115" y="5569302"/>
            <a:ext cx="710333" cy="0"/>
          </a:xfrm>
          <a:prstGeom prst="straightConnector1">
            <a:avLst/>
          </a:prstGeom>
          <a:noFill/>
          <a:ln w="73025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1" name="Straight Arrow Connector 110"/>
          <p:cNvCxnSpPr>
            <a:cxnSpLocks/>
          </p:cNvCxnSpPr>
          <p:nvPr/>
        </p:nvCxnSpPr>
        <p:spPr>
          <a:xfrm flipH="1" flipV="1">
            <a:off x="6818419" y="1573412"/>
            <a:ext cx="2264229" cy="282495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cxnSpLocks/>
          </p:cNvCxnSpPr>
          <p:nvPr/>
        </p:nvCxnSpPr>
        <p:spPr>
          <a:xfrm flipH="1">
            <a:off x="6839058" y="1871996"/>
            <a:ext cx="2234480" cy="563038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  <a:stCxn id="43" idx="3"/>
          </p:cNvCxnSpPr>
          <p:nvPr/>
        </p:nvCxnSpPr>
        <p:spPr>
          <a:xfrm flipH="1">
            <a:off x="7729736" y="1925195"/>
            <a:ext cx="1364440" cy="1360026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5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1469</TotalTime>
  <Words>58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</vt:lpstr>
      <vt:lpstr>Minion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Shelton</dc:creator>
  <cp:lastModifiedBy>Mark Shelton</cp:lastModifiedBy>
  <cp:revision>13</cp:revision>
  <dcterms:created xsi:type="dcterms:W3CDTF">2017-06-01T04:58:58Z</dcterms:created>
  <dcterms:modified xsi:type="dcterms:W3CDTF">2017-06-02T07:05:00Z</dcterms:modified>
</cp:coreProperties>
</file>