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6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0243F7E-C6E8-407B-A04C-43B931383937}">
          <p14:sldIdLst>
            <p14:sldId id="260"/>
            <p14:sldId id="258"/>
          </p14:sldIdLst>
        </p14:section>
        <p14:section name="Archive" id="{517D92A3-9FD2-4752-B335-482BC6744070}">
          <p14:sldIdLst>
            <p14:sldId id="256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39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24/04/2017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555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24/04/2017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264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24/04/2017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013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24/04/2017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765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24/04/2017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454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24/04/2017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108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24/04/2017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686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24/04/2017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150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24/04/2017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410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24/04/2017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8075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F1B3-1EAF-4CC7-B071-A4BB5A7DCB5D}" type="datetimeFigureOut">
              <a:rPr lang="en-AU" smtClean="0"/>
              <a:t>24/04/2017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62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CF1B3-1EAF-4CC7-B071-A4BB5A7DCB5D}" type="datetimeFigureOut">
              <a:rPr lang="en-AU" smtClean="0"/>
              <a:t>24/04/2017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5D92-88DA-4F87-919B-93BA682FFAD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114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230"/>
          <p:cNvSpPr/>
          <p:nvPr/>
        </p:nvSpPr>
        <p:spPr>
          <a:xfrm>
            <a:off x="2488163" y="1884788"/>
            <a:ext cx="9573208" cy="415523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32" name="Rectangle: Diagonal Corners Snipped 231"/>
          <p:cNvSpPr/>
          <p:nvPr/>
        </p:nvSpPr>
        <p:spPr>
          <a:xfrm>
            <a:off x="8542004" y="5737394"/>
            <a:ext cx="3020815" cy="575672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Efficiency: Number of Observations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Number of Dataset Slices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Power: Period of Forecast Window</a:t>
            </a:r>
          </a:p>
        </p:txBody>
      </p:sp>
      <p:sp>
        <p:nvSpPr>
          <p:cNvPr id="4" name="Rectangle 3"/>
          <p:cNvSpPr/>
          <p:nvPr/>
        </p:nvSpPr>
        <p:spPr>
          <a:xfrm>
            <a:off x="277091" y="4653630"/>
            <a:ext cx="914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</a:t>
            </a:r>
            <a:br>
              <a:rPr lang="en-US" sz="1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Base</a:t>
            </a:r>
            <a:endParaRPr lang="en-AU" sz="1000" b="1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1463249" y="2695209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DB (Sep-2016)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7091" y="852178"/>
            <a:ext cx="914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Patents</a:t>
            </a:r>
            <a:br>
              <a:rPr lang="en-US" sz="1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View</a:t>
            </a:r>
            <a:endParaRPr lang="en-AU" sz="1000" b="1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" name="Straight Arrow Connector 15"/>
          <p:cNvCxnSpPr>
            <a:cxnSpLocks/>
            <a:stCxn id="326" idx="6"/>
            <a:endCxn id="5" idx="1"/>
          </p:cNvCxnSpPr>
          <p:nvPr/>
        </p:nvCxnSpPr>
        <p:spPr>
          <a:xfrm flipV="1">
            <a:off x="1191491" y="3152409"/>
            <a:ext cx="271758" cy="2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/>
          <p:cNvCxnSpPr>
            <a:cxnSpLocks/>
            <a:stCxn id="4" idx="0"/>
            <a:endCxn id="326" idx="4"/>
          </p:cNvCxnSpPr>
          <p:nvPr/>
        </p:nvCxnSpPr>
        <p:spPr>
          <a:xfrm flipV="1">
            <a:off x="734291" y="3612506"/>
            <a:ext cx="0" cy="1041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Oval 325"/>
          <p:cNvSpPr/>
          <p:nvPr/>
        </p:nvSpPr>
        <p:spPr>
          <a:xfrm>
            <a:off x="277091" y="269810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29" name="Straight Arrow Connector 328"/>
          <p:cNvCxnSpPr>
            <a:cxnSpLocks/>
            <a:stCxn id="8" idx="2"/>
            <a:endCxn id="326" idx="0"/>
          </p:cNvCxnSpPr>
          <p:nvPr/>
        </p:nvCxnSpPr>
        <p:spPr>
          <a:xfrm>
            <a:off x="734291" y="1766578"/>
            <a:ext cx="0" cy="931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/>
          <p:cNvSpPr/>
          <p:nvPr/>
        </p:nvSpPr>
        <p:spPr>
          <a:xfrm>
            <a:off x="1463249" y="465363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DB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(Apr-2017)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0" name="Straight Arrow Connector 39"/>
          <p:cNvCxnSpPr>
            <a:cxnSpLocks/>
            <a:stCxn id="326" idx="5"/>
            <a:endCxn id="39" idx="0"/>
          </p:cNvCxnSpPr>
          <p:nvPr/>
        </p:nvCxnSpPr>
        <p:spPr>
          <a:xfrm>
            <a:off x="1057580" y="3478595"/>
            <a:ext cx="862869" cy="11750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cxnSpLocks/>
            <a:stCxn id="39" idx="3"/>
            <a:endCxn id="77" idx="2"/>
          </p:cNvCxnSpPr>
          <p:nvPr/>
        </p:nvCxnSpPr>
        <p:spPr>
          <a:xfrm>
            <a:off x="2377649" y="5110830"/>
            <a:ext cx="62419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8619618" y="4653630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2" name="Rectangle: Rounded Corners 81"/>
          <p:cNvSpPr/>
          <p:nvPr/>
        </p:nvSpPr>
        <p:spPr>
          <a:xfrm>
            <a:off x="9809019" y="3908726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(e.g. Apr-2017)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87" name="Straight Arrow Connector 86"/>
          <p:cNvCxnSpPr>
            <a:cxnSpLocks/>
            <a:stCxn id="77" idx="1"/>
            <a:endCxn id="88" idx="3"/>
          </p:cNvCxnSpPr>
          <p:nvPr/>
        </p:nvCxnSpPr>
        <p:spPr>
          <a:xfrm flipH="1" flipV="1">
            <a:off x="8340437" y="4365926"/>
            <a:ext cx="413092" cy="4216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/>
          <p:cNvSpPr/>
          <p:nvPr/>
        </p:nvSpPr>
        <p:spPr>
          <a:xfrm>
            <a:off x="7426037" y="3908726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(e.g. Apr-2015)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90" name="Straight Arrow Connector 89"/>
          <p:cNvCxnSpPr>
            <a:cxnSpLocks/>
            <a:stCxn id="88" idx="0"/>
            <a:endCxn id="126" idx="4"/>
          </p:cNvCxnSpPr>
          <p:nvPr/>
        </p:nvCxnSpPr>
        <p:spPr>
          <a:xfrm flipV="1">
            <a:off x="7883237" y="3612506"/>
            <a:ext cx="0" cy="2962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77" idx="7"/>
            <a:endCxn id="82" idx="1"/>
          </p:cNvCxnSpPr>
          <p:nvPr/>
        </p:nvCxnSpPr>
        <p:spPr>
          <a:xfrm flipV="1">
            <a:off x="9400107" y="4365926"/>
            <a:ext cx="408912" cy="4216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7426037" y="269810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Apply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27" name="Rectangle: Rounded Corners 126"/>
          <p:cNvSpPr/>
          <p:nvPr/>
        </p:nvSpPr>
        <p:spPr>
          <a:xfrm>
            <a:off x="11000510" y="2698106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Results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9809019" y="269810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40" name="Straight Arrow Connector 139"/>
          <p:cNvCxnSpPr>
            <a:cxnSpLocks/>
            <a:stCxn id="126" idx="6"/>
            <a:endCxn id="150" idx="1"/>
          </p:cNvCxnSpPr>
          <p:nvPr/>
        </p:nvCxnSpPr>
        <p:spPr>
          <a:xfrm>
            <a:off x="8340437" y="3155306"/>
            <a:ext cx="2770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cxnSpLocks/>
            <a:stCxn id="138" idx="6"/>
            <a:endCxn id="127" idx="1"/>
          </p:cNvCxnSpPr>
          <p:nvPr/>
        </p:nvCxnSpPr>
        <p:spPr>
          <a:xfrm>
            <a:off x="10723419" y="3155306"/>
            <a:ext cx="2770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: Rounded Corners 149"/>
          <p:cNvSpPr/>
          <p:nvPr/>
        </p:nvSpPr>
        <p:spPr>
          <a:xfrm>
            <a:off x="8617528" y="2698106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52" name="Straight Arrow Connector 151"/>
          <p:cNvCxnSpPr>
            <a:cxnSpLocks/>
            <a:stCxn id="150" idx="3"/>
            <a:endCxn id="138" idx="2"/>
          </p:cNvCxnSpPr>
          <p:nvPr/>
        </p:nvCxnSpPr>
        <p:spPr>
          <a:xfrm>
            <a:off x="9531928" y="3155306"/>
            <a:ext cx="2770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>
            <a:cxnSpLocks/>
            <a:stCxn id="82" idx="0"/>
            <a:endCxn id="138" idx="4"/>
          </p:cNvCxnSpPr>
          <p:nvPr/>
        </p:nvCxnSpPr>
        <p:spPr>
          <a:xfrm flipV="1">
            <a:off x="10266219" y="3612506"/>
            <a:ext cx="0" cy="2962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: Rounded Corners 270"/>
          <p:cNvSpPr/>
          <p:nvPr/>
        </p:nvSpPr>
        <p:spPr>
          <a:xfrm>
            <a:off x="6234546" y="2698106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290" name="Straight Arrow Connector 289"/>
          <p:cNvCxnSpPr>
            <a:cxnSpLocks/>
            <a:stCxn id="271" idx="3"/>
            <a:endCxn id="126" idx="2"/>
          </p:cNvCxnSpPr>
          <p:nvPr/>
        </p:nvCxnSpPr>
        <p:spPr>
          <a:xfrm>
            <a:off x="7148946" y="3155306"/>
            <a:ext cx="27709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>
            <a:cxnSpLocks/>
            <a:stCxn id="396" idx="6"/>
            <a:endCxn id="271" idx="1"/>
          </p:cNvCxnSpPr>
          <p:nvPr/>
        </p:nvCxnSpPr>
        <p:spPr>
          <a:xfrm>
            <a:off x="5973384" y="3152409"/>
            <a:ext cx="261162" cy="2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Oval 304"/>
          <p:cNvSpPr/>
          <p:nvPr/>
        </p:nvSpPr>
        <p:spPr>
          <a:xfrm>
            <a:off x="2637918" y="2695209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06" name="Straight Arrow Connector 305"/>
          <p:cNvCxnSpPr>
            <a:cxnSpLocks/>
            <a:stCxn id="5" idx="3"/>
            <a:endCxn id="305" idx="2"/>
          </p:cNvCxnSpPr>
          <p:nvPr/>
        </p:nvCxnSpPr>
        <p:spPr>
          <a:xfrm>
            <a:off x="2377649" y="3152409"/>
            <a:ext cx="26026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tangle: Rounded Corners 314"/>
          <p:cNvSpPr/>
          <p:nvPr/>
        </p:nvSpPr>
        <p:spPr>
          <a:xfrm>
            <a:off x="3812587" y="3189564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(e.g. Jun-2016)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16" name="Rectangle: Rounded Corners 315"/>
          <p:cNvSpPr/>
          <p:nvPr/>
        </p:nvSpPr>
        <p:spPr>
          <a:xfrm>
            <a:off x="3808626" y="209860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(e.g. Jun-2014) 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8" name="Straight Arrow Connector 317"/>
          <p:cNvCxnSpPr>
            <a:cxnSpLocks/>
            <a:stCxn id="316" idx="3"/>
            <a:endCxn id="396" idx="1"/>
          </p:cNvCxnSpPr>
          <p:nvPr/>
        </p:nvCxnSpPr>
        <p:spPr>
          <a:xfrm>
            <a:off x="4723026" y="2555807"/>
            <a:ext cx="469869" cy="273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/>
          <p:cNvCxnSpPr>
            <a:cxnSpLocks/>
            <a:stCxn id="315" idx="3"/>
            <a:endCxn id="396" idx="3"/>
          </p:cNvCxnSpPr>
          <p:nvPr/>
        </p:nvCxnSpPr>
        <p:spPr>
          <a:xfrm flipV="1">
            <a:off x="4726987" y="3475698"/>
            <a:ext cx="465908" cy="171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Arrow Connector 356"/>
          <p:cNvCxnSpPr>
            <a:cxnSpLocks/>
            <a:stCxn id="305" idx="7"/>
            <a:endCxn id="316" idx="1"/>
          </p:cNvCxnSpPr>
          <p:nvPr/>
        </p:nvCxnSpPr>
        <p:spPr>
          <a:xfrm flipV="1">
            <a:off x="3418407" y="2555807"/>
            <a:ext cx="390219" cy="2733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>
            <a:cxnSpLocks/>
            <a:stCxn id="305" idx="5"/>
            <a:endCxn id="315" idx="1"/>
          </p:cNvCxnSpPr>
          <p:nvPr/>
        </p:nvCxnSpPr>
        <p:spPr>
          <a:xfrm>
            <a:off x="3418407" y="3475698"/>
            <a:ext cx="394180" cy="1710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ectangle: Rounded Corners 393"/>
          <p:cNvSpPr/>
          <p:nvPr/>
        </p:nvSpPr>
        <p:spPr>
          <a:xfrm>
            <a:off x="5058984" y="852178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95" name="Oval 394"/>
          <p:cNvSpPr/>
          <p:nvPr/>
        </p:nvSpPr>
        <p:spPr>
          <a:xfrm>
            <a:off x="1463249" y="852178"/>
            <a:ext cx="914400" cy="914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Pipeline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96" name="Oval 395"/>
          <p:cNvSpPr/>
          <p:nvPr/>
        </p:nvSpPr>
        <p:spPr>
          <a:xfrm>
            <a:off x="5058984" y="2695209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402" name="Straight Arrow Connector 401"/>
          <p:cNvCxnSpPr>
            <a:cxnSpLocks/>
            <a:stCxn id="5" idx="0"/>
            <a:endCxn id="395" idx="4"/>
          </p:cNvCxnSpPr>
          <p:nvPr/>
        </p:nvCxnSpPr>
        <p:spPr>
          <a:xfrm flipV="1">
            <a:off x="1920449" y="1766578"/>
            <a:ext cx="0" cy="9286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Arrow Connector 404"/>
          <p:cNvCxnSpPr>
            <a:cxnSpLocks/>
            <a:stCxn id="395" idx="6"/>
            <a:endCxn id="394" idx="1"/>
          </p:cNvCxnSpPr>
          <p:nvPr/>
        </p:nvCxnSpPr>
        <p:spPr>
          <a:xfrm>
            <a:off x="2377649" y="1309378"/>
            <a:ext cx="26813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Arrow Connector 407"/>
          <p:cNvCxnSpPr>
            <a:cxnSpLocks/>
            <a:stCxn id="394" idx="2"/>
            <a:endCxn id="396" idx="0"/>
          </p:cNvCxnSpPr>
          <p:nvPr/>
        </p:nvCxnSpPr>
        <p:spPr>
          <a:xfrm>
            <a:off x="5516184" y="1766578"/>
            <a:ext cx="0" cy="9286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Arrow Connector 421"/>
          <p:cNvCxnSpPr>
            <a:cxnSpLocks/>
            <a:stCxn id="127" idx="3"/>
          </p:cNvCxnSpPr>
          <p:nvPr/>
        </p:nvCxnSpPr>
        <p:spPr>
          <a:xfrm flipV="1">
            <a:off x="11914910" y="3152409"/>
            <a:ext cx="296216" cy="28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TextBox 445"/>
          <p:cNvSpPr txBox="1"/>
          <p:nvPr/>
        </p:nvSpPr>
        <p:spPr>
          <a:xfrm>
            <a:off x="154269" y="106209"/>
            <a:ext cx="3031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System Architecture</a:t>
            </a:r>
            <a:endParaRPr lang="en-AU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3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1536440" y="1286073"/>
            <a:ext cx="8497077" cy="336524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54" name="Isosceles Triangle 153"/>
          <p:cNvSpPr/>
          <p:nvPr/>
        </p:nvSpPr>
        <p:spPr>
          <a:xfrm rot="18074553">
            <a:off x="5707529" y="2697256"/>
            <a:ext cx="93008" cy="188952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: Rounded Corners 4"/>
          <p:cNvSpPr/>
          <p:nvPr/>
        </p:nvSpPr>
        <p:spPr>
          <a:xfrm>
            <a:off x="396240" y="251149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DB (Sep-2016)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3024050" y="3159094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(e.g. Jun-2016)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3023117" y="1806082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800" b="1" dirty="0">
                <a:solidFill>
                  <a:prstClr val="black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(e.g. Jun-2014)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328160" y="2511493"/>
            <a:ext cx="914400" cy="9144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 &amp; Score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" name="Straight Arrow Connector 30"/>
          <p:cNvCxnSpPr>
            <a:cxnSpLocks/>
            <a:stCxn id="136" idx="7"/>
            <a:endCxn id="10" idx="1"/>
          </p:cNvCxnSpPr>
          <p:nvPr/>
        </p:nvCxnSpPr>
        <p:spPr>
          <a:xfrm flipV="1">
            <a:off x="2565917" y="2263282"/>
            <a:ext cx="457200" cy="3821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6" idx="5"/>
            <a:endCxn id="9" idx="1"/>
          </p:cNvCxnSpPr>
          <p:nvPr/>
        </p:nvCxnSpPr>
        <p:spPr>
          <a:xfrm>
            <a:off x="2565917" y="3291982"/>
            <a:ext cx="458133" cy="3243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0" idx="3"/>
            <a:endCxn id="14" idx="1"/>
          </p:cNvCxnSpPr>
          <p:nvPr/>
        </p:nvCxnSpPr>
        <p:spPr>
          <a:xfrm>
            <a:off x="3937517" y="2263282"/>
            <a:ext cx="524554" cy="3821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3"/>
            <a:endCxn id="14" idx="3"/>
          </p:cNvCxnSpPr>
          <p:nvPr/>
        </p:nvCxnSpPr>
        <p:spPr>
          <a:xfrm flipV="1">
            <a:off x="3938450" y="3291982"/>
            <a:ext cx="523621" cy="3243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/>
          <p:cNvSpPr/>
          <p:nvPr/>
        </p:nvSpPr>
        <p:spPr>
          <a:xfrm>
            <a:off x="10881360" y="251149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Pipeline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1" name="Straight Arrow Connector 120"/>
          <p:cNvCxnSpPr>
            <a:cxnSpLocks/>
            <a:stCxn id="14" idx="6"/>
            <a:endCxn id="79" idx="1"/>
          </p:cNvCxnSpPr>
          <p:nvPr/>
        </p:nvCxnSpPr>
        <p:spPr>
          <a:xfrm>
            <a:off x="5242560" y="2968693"/>
            <a:ext cx="396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1785428" y="2511493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3"/>
            <a:endCxn id="136" idx="2"/>
          </p:cNvCxnSpPr>
          <p:nvPr/>
        </p:nvCxnSpPr>
        <p:spPr>
          <a:xfrm>
            <a:off x="1310640" y="2968693"/>
            <a:ext cx="474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9570720" y="2511493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Best Pipeline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8" name="Straight Arrow Connector 167"/>
          <p:cNvCxnSpPr>
            <a:cxnSpLocks/>
            <a:stCxn id="166" idx="6"/>
            <a:endCxn id="119" idx="1"/>
          </p:cNvCxnSpPr>
          <p:nvPr/>
        </p:nvCxnSpPr>
        <p:spPr>
          <a:xfrm>
            <a:off x="10485120" y="2968693"/>
            <a:ext cx="396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: Diagonal Corners Snipped 180"/>
          <p:cNvSpPr/>
          <p:nvPr/>
        </p:nvSpPr>
        <p:spPr>
          <a:xfrm>
            <a:off x="4099560" y="1695275"/>
            <a:ext cx="1371600" cy="457200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Hyperparameters</a:t>
            </a:r>
          </a:p>
        </p:txBody>
      </p:sp>
      <p:sp>
        <p:nvSpPr>
          <p:cNvPr id="61" name="Rectangle: Diagonal Corners Snipped 60"/>
          <p:cNvSpPr/>
          <p:nvPr/>
        </p:nvSpPr>
        <p:spPr>
          <a:xfrm>
            <a:off x="8199120" y="1057473"/>
            <a:ext cx="1371600" cy="457200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Dataset Slices</a:t>
            </a:r>
          </a:p>
        </p:txBody>
      </p:sp>
      <p:cxnSp>
        <p:nvCxnSpPr>
          <p:cNvPr id="72" name="Straight Arrow Connector 71"/>
          <p:cNvCxnSpPr>
            <a:cxnSpLocks/>
            <a:stCxn id="181" idx="1"/>
            <a:endCxn id="14" idx="0"/>
          </p:cNvCxnSpPr>
          <p:nvPr/>
        </p:nvCxnSpPr>
        <p:spPr>
          <a:xfrm>
            <a:off x="4785360" y="2152475"/>
            <a:ext cx="0" cy="35901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/>
          <p:cNvSpPr/>
          <p:nvPr/>
        </p:nvSpPr>
        <p:spPr>
          <a:xfrm>
            <a:off x="5638800" y="251149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6949440" y="2511493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Rank Pipelines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1" name="Rectangle: Rounded Corners 100"/>
          <p:cNvSpPr/>
          <p:nvPr/>
        </p:nvSpPr>
        <p:spPr>
          <a:xfrm>
            <a:off x="8260080" y="2511493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Finalist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05" name="Straight Arrow Connector 104"/>
          <p:cNvCxnSpPr>
            <a:cxnSpLocks/>
            <a:stCxn id="79" idx="3"/>
            <a:endCxn id="100" idx="2"/>
          </p:cNvCxnSpPr>
          <p:nvPr/>
        </p:nvCxnSpPr>
        <p:spPr>
          <a:xfrm>
            <a:off x="6553200" y="2968693"/>
            <a:ext cx="396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cxnSpLocks/>
            <a:stCxn id="100" idx="6"/>
            <a:endCxn id="101" idx="1"/>
          </p:cNvCxnSpPr>
          <p:nvPr/>
        </p:nvCxnSpPr>
        <p:spPr>
          <a:xfrm>
            <a:off x="7863840" y="2968693"/>
            <a:ext cx="396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cxnSpLocks/>
            <a:stCxn id="101" idx="3"/>
            <a:endCxn id="166" idx="2"/>
          </p:cNvCxnSpPr>
          <p:nvPr/>
        </p:nvCxnSpPr>
        <p:spPr>
          <a:xfrm>
            <a:off x="9174480" y="2968693"/>
            <a:ext cx="3962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4205000" y="4024960"/>
            <a:ext cx="7403921" cy="2336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4509801" y="4467844"/>
            <a:ext cx="7008900" cy="152951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4250409" y="4131033"/>
            <a:ext cx="3031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Inset: Classification Pipeline</a:t>
            </a:r>
            <a:endParaRPr lang="en-AU" sz="12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659736" y="4791215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Imputer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6632737" y="4791215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</a:t>
            </a:r>
            <a:b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-former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8578739" y="4791215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Extractor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9551740" y="4791215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Classifier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6" name="Rectangle: Rounded Corners 145"/>
          <p:cNvSpPr/>
          <p:nvPr/>
        </p:nvSpPr>
        <p:spPr>
          <a:xfrm>
            <a:off x="4686735" y="4791215"/>
            <a:ext cx="822960" cy="8229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Dataset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7" name="Rectangle: Rounded Corners 146"/>
          <p:cNvSpPr/>
          <p:nvPr/>
        </p:nvSpPr>
        <p:spPr>
          <a:xfrm>
            <a:off x="10524739" y="4791215"/>
            <a:ext cx="822960" cy="8229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 &amp; Scores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8" name="Rectangle: Diagonal Corners Snipped 147"/>
          <p:cNvSpPr/>
          <p:nvPr/>
        </p:nvSpPr>
        <p:spPr>
          <a:xfrm>
            <a:off x="8578739" y="5749930"/>
            <a:ext cx="2768960" cy="469625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Stratified Cross-Validation with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Randomized Hyperparameter Search</a:t>
            </a:r>
          </a:p>
        </p:txBody>
      </p:sp>
      <p:cxnSp>
        <p:nvCxnSpPr>
          <p:cNvPr id="149" name="Straight Arrow Connector 148"/>
          <p:cNvCxnSpPr>
            <a:cxnSpLocks/>
            <a:stCxn id="146" idx="3"/>
            <a:endCxn id="142" idx="2"/>
          </p:cNvCxnSpPr>
          <p:nvPr/>
        </p:nvCxnSpPr>
        <p:spPr>
          <a:xfrm>
            <a:off x="5509695" y="5202695"/>
            <a:ext cx="1500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cxnSpLocks/>
            <a:stCxn id="142" idx="6"/>
            <a:endCxn id="143" idx="2"/>
          </p:cNvCxnSpPr>
          <p:nvPr/>
        </p:nvCxnSpPr>
        <p:spPr>
          <a:xfrm>
            <a:off x="6482696" y="5202695"/>
            <a:ext cx="1500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cxnSpLocks/>
            <a:stCxn id="144" idx="6"/>
            <a:endCxn id="145" idx="2"/>
          </p:cNvCxnSpPr>
          <p:nvPr/>
        </p:nvCxnSpPr>
        <p:spPr>
          <a:xfrm>
            <a:off x="9401699" y="5202695"/>
            <a:ext cx="1500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cxnSpLocks/>
            <a:stCxn id="145" idx="6"/>
            <a:endCxn id="147" idx="1"/>
          </p:cNvCxnSpPr>
          <p:nvPr/>
        </p:nvCxnSpPr>
        <p:spPr>
          <a:xfrm>
            <a:off x="10374700" y="5202695"/>
            <a:ext cx="1500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Oval 160"/>
          <p:cNvSpPr/>
          <p:nvPr/>
        </p:nvSpPr>
        <p:spPr>
          <a:xfrm>
            <a:off x="7605738" y="4791215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Scaler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9" name="Straight Arrow Connector 168"/>
          <p:cNvCxnSpPr>
            <a:cxnSpLocks/>
            <a:stCxn id="143" idx="6"/>
            <a:endCxn id="161" idx="2"/>
          </p:cNvCxnSpPr>
          <p:nvPr/>
        </p:nvCxnSpPr>
        <p:spPr>
          <a:xfrm>
            <a:off x="7455697" y="5202695"/>
            <a:ext cx="1500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>
            <a:cxnSpLocks/>
            <a:stCxn id="161" idx="6"/>
            <a:endCxn id="144" idx="2"/>
          </p:cNvCxnSpPr>
          <p:nvPr/>
        </p:nvCxnSpPr>
        <p:spPr>
          <a:xfrm>
            <a:off x="8428698" y="5202695"/>
            <a:ext cx="1500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/>
          </p:cNvCxnSpPr>
          <p:nvPr/>
        </p:nvCxnSpPr>
        <p:spPr>
          <a:xfrm flipV="1">
            <a:off x="11795760" y="2968693"/>
            <a:ext cx="39624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>
            <a:cxnSpLocks/>
          </p:cNvCxnSpPr>
          <p:nvPr/>
        </p:nvCxnSpPr>
        <p:spPr>
          <a:xfrm flipV="1">
            <a:off x="0" y="2970250"/>
            <a:ext cx="39624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54269" y="106209"/>
            <a:ext cx="3031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 Selection</a:t>
            </a:r>
            <a:endParaRPr lang="en-AU" sz="16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03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/>
          <p:cNvSpPr/>
          <p:nvPr/>
        </p:nvSpPr>
        <p:spPr>
          <a:xfrm>
            <a:off x="3803002" y="782320"/>
            <a:ext cx="3706389" cy="2824643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370" name="Isosceles Triangle 369"/>
          <p:cNvSpPr/>
          <p:nvPr/>
        </p:nvSpPr>
        <p:spPr>
          <a:xfrm rot="20738071">
            <a:off x="7165103" y="2689355"/>
            <a:ext cx="93008" cy="188952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71" name="Isosceles Triangle 370"/>
          <p:cNvSpPr/>
          <p:nvPr/>
        </p:nvSpPr>
        <p:spPr>
          <a:xfrm rot="21212976">
            <a:off x="8207536" y="2706600"/>
            <a:ext cx="93008" cy="1889527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7" name="Isosceles Triangle 316"/>
          <p:cNvSpPr/>
          <p:nvPr/>
        </p:nvSpPr>
        <p:spPr>
          <a:xfrm rot="3733304">
            <a:off x="9530288" y="3517301"/>
            <a:ext cx="144280" cy="1611216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84" name="Straight Arrow Connector 83"/>
          <p:cNvCxnSpPr>
            <a:cxnSpLocks/>
            <a:endCxn id="21" idx="2"/>
          </p:cNvCxnSpPr>
          <p:nvPr/>
        </p:nvCxnSpPr>
        <p:spPr>
          <a:xfrm flipV="1">
            <a:off x="5847500" y="3838076"/>
            <a:ext cx="40263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tangle 277"/>
          <p:cNvSpPr/>
          <p:nvPr/>
        </p:nvSpPr>
        <p:spPr>
          <a:xfrm>
            <a:off x="6400996" y="4485267"/>
            <a:ext cx="5742876" cy="23366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7" name="Rectangle 286"/>
          <p:cNvSpPr/>
          <p:nvPr/>
        </p:nvSpPr>
        <p:spPr>
          <a:xfrm>
            <a:off x="6599036" y="4928151"/>
            <a:ext cx="5454615" cy="1529514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5974" y="3378589"/>
            <a:ext cx="914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Base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1894803" y="168229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DB (Sep-2016)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1894803" y="555098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DB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(Apr-2017)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72" y="420666"/>
            <a:ext cx="914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Patents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View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4135867" y="239103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(Jun-2016)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4137894" y="122050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(Jun-2014) 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5390300" y="1874338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14848" y="1874338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" name="Straight Arrow Connector 15"/>
          <p:cNvCxnSpPr>
            <a:cxnSpLocks/>
            <a:stCxn id="326" idx="5"/>
            <a:endCxn id="5" idx="0"/>
          </p:cNvCxnSpPr>
          <p:nvPr/>
        </p:nvCxnSpPr>
        <p:spPr>
          <a:xfrm>
            <a:off x="2138499" y="1201155"/>
            <a:ext cx="213504" cy="481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318" idx="0"/>
            <a:endCxn id="5" idx="2"/>
          </p:cNvCxnSpPr>
          <p:nvPr/>
        </p:nvCxnSpPr>
        <p:spPr>
          <a:xfrm flipV="1">
            <a:off x="1818852" y="2596695"/>
            <a:ext cx="533151" cy="7841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318" idx="4"/>
            <a:endCxn id="6" idx="0"/>
          </p:cNvCxnSpPr>
          <p:nvPr/>
        </p:nvCxnSpPr>
        <p:spPr>
          <a:xfrm>
            <a:off x="1818852" y="4295276"/>
            <a:ext cx="533151" cy="12557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873839" y="338087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4135867" y="554326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(Apr-2017)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" name="Straight Arrow Connector 30"/>
          <p:cNvCxnSpPr>
            <a:cxnSpLocks/>
            <a:stCxn id="136" idx="7"/>
            <a:endCxn id="10" idx="1"/>
          </p:cNvCxnSpPr>
          <p:nvPr/>
        </p:nvCxnSpPr>
        <p:spPr>
          <a:xfrm flipV="1">
            <a:off x="3507121" y="1677705"/>
            <a:ext cx="630773" cy="1834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6" idx="7"/>
            <a:endCxn id="9" idx="1"/>
          </p:cNvCxnSpPr>
          <p:nvPr/>
        </p:nvCxnSpPr>
        <p:spPr>
          <a:xfrm flipV="1">
            <a:off x="3507121" y="2848230"/>
            <a:ext cx="628746" cy="664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0" idx="3"/>
            <a:endCxn id="13" idx="1"/>
          </p:cNvCxnSpPr>
          <p:nvPr/>
        </p:nvCxnSpPr>
        <p:spPr>
          <a:xfrm>
            <a:off x="5052294" y="1677705"/>
            <a:ext cx="338006" cy="653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3"/>
            <a:endCxn id="13" idx="1"/>
          </p:cNvCxnSpPr>
          <p:nvPr/>
        </p:nvCxnSpPr>
        <p:spPr>
          <a:xfrm flipV="1">
            <a:off x="5050267" y="2331538"/>
            <a:ext cx="340033" cy="51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3" idx="3"/>
            <a:endCxn id="14" idx="2"/>
          </p:cNvCxnSpPr>
          <p:nvPr/>
        </p:nvCxnSpPr>
        <p:spPr>
          <a:xfrm>
            <a:off x="6304700" y="2331538"/>
            <a:ext cx="2101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6" idx="3"/>
            <a:endCxn id="22" idx="1"/>
          </p:cNvCxnSpPr>
          <p:nvPr/>
        </p:nvCxnSpPr>
        <p:spPr>
          <a:xfrm flipV="1">
            <a:off x="2809203" y="6000465"/>
            <a:ext cx="1326664" cy="7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136" idx="5"/>
            <a:endCxn id="51" idx="1"/>
          </p:cNvCxnSpPr>
          <p:nvPr/>
        </p:nvCxnSpPr>
        <p:spPr>
          <a:xfrm>
            <a:off x="3507121" y="4159078"/>
            <a:ext cx="617767" cy="6539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4124888" y="4355848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(Apr-2015)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4" name="Straight Arrow Connector 53"/>
          <p:cNvCxnSpPr>
            <a:cxnSpLocks/>
            <a:stCxn id="22" idx="3"/>
            <a:endCxn id="81" idx="1"/>
          </p:cNvCxnSpPr>
          <p:nvPr/>
        </p:nvCxnSpPr>
        <p:spPr>
          <a:xfrm flipV="1">
            <a:off x="5050267" y="5370665"/>
            <a:ext cx="340033" cy="629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51" idx="3"/>
            <a:endCxn id="81" idx="1"/>
          </p:cNvCxnSpPr>
          <p:nvPr/>
        </p:nvCxnSpPr>
        <p:spPr>
          <a:xfrm>
            <a:off x="5039288" y="4813048"/>
            <a:ext cx="351012" cy="5576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119" idx="2"/>
            <a:endCxn id="21" idx="2"/>
          </p:cNvCxnSpPr>
          <p:nvPr/>
        </p:nvCxnSpPr>
        <p:spPr>
          <a:xfrm>
            <a:off x="9280421" y="2788738"/>
            <a:ext cx="593418" cy="1049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21" idx="6"/>
            <a:endCxn id="176" idx="1"/>
          </p:cNvCxnSpPr>
          <p:nvPr/>
        </p:nvCxnSpPr>
        <p:spPr>
          <a:xfrm>
            <a:off x="10788239" y="3838076"/>
            <a:ext cx="2714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/>
          <p:cNvSpPr/>
          <p:nvPr/>
        </p:nvSpPr>
        <p:spPr>
          <a:xfrm>
            <a:off x="5390300" y="491346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Testing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9" name="Rectangle: Rounded Corners 118"/>
          <p:cNvSpPr/>
          <p:nvPr/>
        </p:nvSpPr>
        <p:spPr>
          <a:xfrm>
            <a:off x="8823221" y="1874338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1" name="Straight Arrow Connector 120"/>
          <p:cNvCxnSpPr>
            <a:cxnSpLocks/>
            <a:stCxn id="14" idx="6"/>
            <a:endCxn id="166" idx="2"/>
          </p:cNvCxnSpPr>
          <p:nvPr/>
        </p:nvCxnSpPr>
        <p:spPr>
          <a:xfrm>
            <a:off x="7429248" y="2331538"/>
            <a:ext cx="250113" cy="2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2726632" y="3378589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3"/>
            <a:endCxn id="136" idx="0"/>
          </p:cNvCxnSpPr>
          <p:nvPr/>
        </p:nvCxnSpPr>
        <p:spPr>
          <a:xfrm>
            <a:off x="2809203" y="2139495"/>
            <a:ext cx="374629" cy="12390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7679361" y="1876915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Best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8" name="Straight Arrow Connector 167"/>
          <p:cNvCxnSpPr>
            <a:cxnSpLocks/>
            <a:stCxn id="166" idx="6"/>
            <a:endCxn id="119" idx="1"/>
          </p:cNvCxnSpPr>
          <p:nvPr/>
        </p:nvCxnSpPr>
        <p:spPr>
          <a:xfrm flipV="1">
            <a:off x="8593761" y="2331538"/>
            <a:ext cx="229460" cy="2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: Rounded Corners 175"/>
          <p:cNvSpPr/>
          <p:nvPr/>
        </p:nvSpPr>
        <p:spPr>
          <a:xfrm>
            <a:off x="11059650" y="3380876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 &amp; Results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1" name="Rectangle: Diagonal Corners Snipped 180"/>
          <p:cNvSpPr/>
          <p:nvPr/>
        </p:nvSpPr>
        <p:spPr>
          <a:xfrm>
            <a:off x="4319337" y="498991"/>
            <a:ext cx="3020815" cy="575672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Efficiency: Number of Observations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Number of Dataset Slices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Power: Period of Forecast Window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6545172" y="4627308"/>
            <a:ext cx="30319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Inset: Classification Pipeline</a:t>
            </a:r>
            <a:endParaRPr lang="en-AU" sz="1200" b="1" dirty="0"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0" name="Oval 279"/>
          <p:cNvSpPr/>
          <p:nvPr/>
        </p:nvSpPr>
        <p:spPr>
          <a:xfrm>
            <a:off x="7564522" y="5139507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Imputer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1" name="Oval 280"/>
          <p:cNvSpPr/>
          <p:nvPr/>
        </p:nvSpPr>
        <p:spPr>
          <a:xfrm>
            <a:off x="8462030" y="5139507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Transformers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2" name="Oval 281"/>
          <p:cNvSpPr/>
          <p:nvPr/>
        </p:nvSpPr>
        <p:spPr>
          <a:xfrm>
            <a:off x="9359538" y="5139507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Extractor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10257046" y="5139507"/>
            <a:ext cx="822960" cy="82296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Classifier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4" name="Rectangle: Rounded Corners 283"/>
          <p:cNvSpPr/>
          <p:nvPr/>
        </p:nvSpPr>
        <p:spPr>
          <a:xfrm>
            <a:off x="6667014" y="5143168"/>
            <a:ext cx="822960" cy="8229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Dataset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5" name="Rectangle: Rounded Corners 284"/>
          <p:cNvSpPr/>
          <p:nvPr/>
        </p:nvSpPr>
        <p:spPr>
          <a:xfrm>
            <a:off x="11154552" y="5143168"/>
            <a:ext cx="822960" cy="82296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</a:t>
            </a:r>
            <a:endParaRPr lang="en-AU" sz="9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88" name="Rectangle: Diagonal Corners Snipped 287"/>
          <p:cNvSpPr/>
          <p:nvPr/>
        </p:nvSpPr>
        <p:spPr>
          <a:xfrm>
            <a:off x="8593761" y="6149473"/>
            <a:ext cx="3247842" cy="582222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Stratified Cross-Validation with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Randomized Hyperparameter Search</a:t>
            </a:r>
          </a:p>
        </p:txBody>
      </p:sp>
      <p:cxnSp>
        <p:nvCxnSpPr>
          <p:cNvPr id="289" name="Straight Arrow Connector 288"/>
          <p:cNvCxnSpPr>
            <a:cxnSpLocks/>
            <a:stCxn id="284" idx="3"/>
            <a:endCxn id="280" idx="2"/>
          </p:cNvCxnSpPr>
          <p:nvPr/>
        </p:nvCxnSpPr>
        <p:spPr>
          <a:xfrm flipV="1">
            <a:off x="7489974" y="5550987"/>
            <a:ext cx="74548" cy="3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/>
          <p:cNvCxnSpPr>
            <a:cxnSpLocks/>
            <a:stCxn id="280" idx="6"/>
            <a:endCxn id="281" idx="2"/>
          </p:cNvCxnSpPr>
          <p:nvPr/>
        </p:nvCxnSpPr>
        <p:spPr>
          <a:xfrm>
            <a:off x="8387482" y="5550987"/>
            <a:ext cx="745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/>
          <p:cNvCxnSpPr>
            <a:cxnSpLocks/>
            <a:stCxn id="281" idx="6"/>
            <a:endCxn id="282" idx="2"/>
          </p:cNvCxnSpPr>
          <p:nvPr/>
        </p:nvCxnSpPr>
        <p:spPr>
          <a:xfrm>
            <a:off x="9284990" y="5550987"/>
            <a:ext cx="745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cxnSpLocks/>
            <a:stCxn id="282" idx="6"/>
            <a:endCxn id="283" idx="2"/>
          </p:cNvCxnSpPr>
          <p:nvPr/>
        </p:nvCxnSpPr>
        <p:spPr>
          <a:xfrm>
            <a:off x="10182498" y="5550987"/>
            <a:ext cx="745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Arrow Connector 300"/>
          <p:cNvCxnSpPr>
            <a:cxnSpLocks/>
            <a:stCxn id="283" idx="6"/>
            <a:endCxn id="285" idx="1"/>
          </p:cNvCxnSpPr>
          <p:nvPr/>
        </p:nvCxnSpPr>
        <p:spPr>
          <a:xfrm>
            <a:off x="11080006" y="5550987"/>
            <a:ext cx="74546" cy="3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Oval 317"/>
          <p:cNvSpPr/>
          <p:nvPr/>
        </p:nvSpPr>
        <p:spPr>
          <a:xfrm>
            <a:off x="1361652" y="338087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23" name="Straight Arrow Connector 322"/>
          <p:cNvCxnSpPr>
            <a:cxnSpLocks/>
            <a:stCxn id="4" idx="3"/>
            <a:endCxn id="318" idx="2"/>
          </p:cNvCxnSpPr>
          <p:nvPr/>
        </p:nvCxnSpPr>
        <p:spPr>
          <a:xfrm>
            <a:off x="1190374" y="3835789"/>
            <a:ext cx="171278" cy="22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Oval 325"/>
          <p:cNvSpPr/>
          <p:nvPr/>
        </p:nvSpPr>
        <p:spPr>
          <a:xfrm>
            <a:off x="1358010" y="42066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29" name="Straight Arrow Connector 328"/>
          <p:cNvCxnSpPr>
            <a:cxnSpLocks/>
            <a:stCxn id="8" idx="3"/>
            <a:endCxn id="326" idx="2"/>
          </p:cNvCxnSpPr>
          <p:nvPr/>
        </p:nvCxnSpPr>
        <p:spPr>
          <a:xfrm>
            <a:off x="1192772" y="877866"/>
            <a:ext cx="1652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Arrow Connector 351"/>
          <p:cNvCxnSpPr>
            <a:cxnSpLocks/>
            <a:stCxn id="81" idx="0"/>
          </p:cNvCxnSpPr>
          <p:nvPr/>
        </p:nvCxnSpPr>
        <p:spPr>
          <a:xfrm flipV="1">
            <a:off x="5847500" y="3835789"/>
            <a:ext cx="0" cy="10776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91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3674820" y="3835789"/>
            <a:ext cx="6686362" cy="247792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3674819" y="566057"/>
            <a:ext cx="5435936" cy="3097132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AU" sz="1000" b="1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84" name="Straight Arrow Connector 83"/>
          <p:cNvCxnSpPr>
            <a:cxnSpLocks/>
            <a:stCxn id="81" idx="3"/>
            <a:endCxn id="21" idx="2"/>
          </p:cNvCxnSpPr>
          <p:nvPr/>
        </p:nvCxnSpPr>
        <p:spPr>
          <a:xfrm flipV="1">
            <a:off x="6304700" y="3838076"/>
            <a:ext cx="3569139" cy="11934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5974" y="3378589"/>
            <a:ext cx="914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Crunch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Base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5" name="Rectangle: Rounded Corners 4"/>
          <p:cNvSpPr/>
          <p:nvPr/>
        </p:nvSpPr>
        <p:spPr>
          <a:xfrm>
            <a:off x="1894803" y="168229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Master DB (Sep-2016)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1894803" y="5211866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 DB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(Apr-2017)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8372" y="420666"/>
            <a:ext cx="914400" cy="9144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Patents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View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4135867" y="2391030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(Jun-2016)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4137894" y="1220505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(Jun-2014) 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5390300" y="1874338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Training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514848" y="1874338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Fit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" name="Straight Arrow Connector 15"/>
          <p:cNvCxnSpPr>
            <a:cxnSpLocks/>
            <a:stCxn id="326" idx="5"/>
            <a:endCxn id="5" idx="0"/>
          </p:cNvCxnSpPr>
          <p:nvPr/>
        </p:nvCxnSpPr>
        <p:spPr>
          <a:xfrm>
            <a:off x="2138499" y="1201155"/>
            <a:ext cx="213504" cy="4811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  <a:stCxn id="318" idx="0"/>
            <a:endCxn id="5" idx="2"/>
          </p:cNvCxnSpPr>
          <p:nvPr/>
        </p:nvCxnSpPr>
        <p:spPr>
          <a:xfrm flipV="1">
            <a:off x="1818852" y="2596695"/>
            <a:ext cx="533151" cy="7841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318" idx="4"/>
            <a:endCxn id="6" idx="0"/>
          </p:cNvCxnSpPr>
          <p:nvPr/>
        </p:nvCxnSpPr>
        <p:spPr>
          <a:xfrm>
            <a:off x="1818852" y="4295276"/>
            <a:ext cx="533151" cy="9165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873839" y="338087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4135867" y="5204144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Outcome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(Apr-2017)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1" name="Straight Arrow Connector 30"/>
          <p:cNvCxnSpPr>
            <a:cxnSpLocks/>
            <a:stCxn id="136" idx="7"/>
            <a:endCxn id="10" idx="1"/>
          </p:cNvCxnSpPr>
          <p:nvPr/>
        </p:nvCxnSpPr>
        <p:spPr>
          <a:xfrm flipV="1">
            <a:off x="3217619" y="1677705"/>
            <a:ext cx="920275" cy="1834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cxnSpLocks/>
            <a:stCxn id="136" idx="7"/>
            <a:endCxn id="9" idx="1"/>
          </p:cNvCxnSpPr>
          <p:nvPr/>
        </p:nvCxnSpPr>
        <p:spPr>
          <a:xfrm flipV="1">
            <a:off x="3217619" y="2848230"/>
            <a:ext cx="918248" cy="664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cxnSpLocks/>
            <a:stCxn id="10" idx="3"/>
            <a:endCxn id="13" idx="1"/>
          </p:cNvCxnSpPr>
          <p:nvPr/>
        </p:nvCxnSpPr>
        <p:spPr>
          <a:xfrm>
            <a:off x="5052294" y="1677705"/>
            <a:ext cx="338006" cy="6538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  <a:stCxn id="9" idx="3"/>
            <a:endCxn id="13" idx="1"/>
          </p:cNvCxnSpPr>
          <p:nvPr/>
        </p:nvCxnSpPr>
        <p:spPr>
          <a:xfrm flipV="1">
            <a:off x="5050267" y="2331538"/>
            <a:ext cx="340033" cy="5166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/>
            <a:stCxn id="13" idx="3"/>
            <a:endCxn id="14" idx="2"/>
          </p:cNvCxnSpPr>
          <p:nvPr/>
        </p:nvCxnSpPr>
        <p:spPr>
          <a:xfrm>
            <a:off x="6304700" y="2331538"/>
            <a:ext cx="2101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  <a:stCxn id="6" idx="3"/>
            <a:endCxn id="22" idx="1"/>
          </p:cNvCxnSpPr>
          <p:nvPr/>
        </p:nvCxnSpPr>
        <p:spPr>
          <a:xfrm flipV="1">
            <a:off x="2809203" y="5661344"/>
            <a:ext cx="1326664" cy="7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  <a:stCxn id="136" idx="5"/>
            <a:endCxn id="51" idx="1"/>
          </p:cNvCxnSpPr>
          <p:nvPr/>
        </p:nvCxnSpPr>
        <p:spPr>
          <a:xfrm>
            <a:off x="3217619" y="4159078"/>
            <a:ext cx="907269" cy="3148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/>
          <p:cNvSpPr/>
          <p:nvPr/>
        </p:nvSpPr>
        <p:spPr>
          <a:xfrm>
            <a:off x="4124888" y="4016727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Features</a:t>
            </a:r>
            <a:b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</a:br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(Apr-2015)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54" name="Straight Arrow Connector 53"/>
          <p:cNvCxnSpPr>
            <a:cxnSpLocks/>
            <a:stCxn id="22" idx="3"/>
            <a:endCxn id="81" idx="1"/>
          </p:cNvCxnSpPr>
          <p:nvPr/>
        </p:nvCxnSpPr>
        <p:spPr>
          <a:xfrm flipV="1">
            <a:off x="5050267" y="5031544"/>
            <a:ext cx="340033" cy="6298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/>
            <a:stCxn id="51" idx="3"/>
            <a:endCxn id="81" idx="1"/>
          </p:cNvCxnSpPr>
          <p:nvPr/>
        </p:nvCxnSpPr>
        <p:spPr>
          <a:xfrm>
            <a:off x="5039288" y="4473927"/>
            <a:ext cx="351012" cy="5576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cxnSpLocks/>
            <a:stCxn id="119" idx="2"/>
            <a:endCxn id="21" idx="0"/>
          </p:cNvCxnSpPr>
          <p:nvPr/>
        </p:nvCxnSpPr>
        <p:spPr>
          <a:xfrm>
            <a:off x="10331039" y="2788738"/>
            <a:ext cx="0" cy="5921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21" idx="6"/>
            <a:endCxn id="176" idx="1"/>
          </p:cNvCxnSpPr>
          <p:nvPr/>
        </p:nvCxnSpPr>
        <p:spPr>
          <a:xfrm>
            <a:off x="10788239" y="3838076"/>
            <a:ext cx="27141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/>
          <p:cNvSpPr/>
          <p:nvPr/>
        </p:nvSpPr>
        <p:spPr>
          <a:xfrm>
            <a:off x="5390300" y="4574344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Testing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19" name="Rectangle: Rounded Corners 118"/>
          <p:cNvSpPr/>
          <p:nvPr/>
        </p:nvSpPr>
        <p:spPr>
          <a:xfrm>
            <a:off x="9873839" y="1874338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Best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21" name="Straight Arrow Connector 120"/>
          <p:cNvCxnSpPr>
            <a:cxnSpLocks/>
            <a:stCxn id="14" idx="6"/>
            <a:endCxn id="166" idx="2"/>
          </p:cNvCxnSpPr>
          <p:nvPr/>
        </p:nvCxnSpPr>
        <p:spPr>
          <a:xfrm>
            <a:off x="7429248" y="2331538"/>
            <a:ext cx="1224306" cy="2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/>
          <p:cNvSpPr/>
          <p:nvPr/>
        </p:nvSpPr>
        <p:spPr>
          <a:xfrm>
            <a:off x="2437130" y="3378589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Slice Dataset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39" name="Straight Arrow Connector 138"/>
          <p:cNvCxnSpPr>
            <a:cxnSpLocks/>
            <a:stCxn id="5" idx="2"/>
            <a:endCxn id="136" idx="0"/>
          </p:cNvCxnSpPr>
          <p:nvPr/>
        </p:nvCxnSpPr>
        <p:spPr>
          <a:xfrm>
            <a:off x="2352003" y="2596695"/>
            <a:ext cx="542327" cy="7818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8653554" y="1876915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Select Best Model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168" name="Straight Arrow Connector 167"/>
          <p:cNvCxnSpPr>
            <a:cxnSpLocks/>
            <a:stCxn id="166" idx="6"/>
            <a:endCxn id="119" idx="1"/>
          </p:cNvCxnSpPr>
          <p:nvPr/>
        </p:nvCxnSpPr>
        <p:spPr>
          <a:xfrm flipV="1">
            <a:off x="9567954" y="2331538"/>
            <a:ext cx="305885" cy="25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: Rounded Corners 175"/>
          <p:cNvSpPr/>
          <p:nvPr/>
        </p:nvSpPr>
        <p:spPr>
          <a:xfrm>
            <a:off x="11059650" y="3380876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Predictions &amp; Results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sp>
        <p:nvSpPr>
          <p:cNvPr id="181" name="Rectangle: Diagonal Corners Snipped 180"/>
          <p:cNvSpPr/>
          <p:nvPr/>
        </p:nvSpPr>
        <p:spPr>
          <a:xfrm>
            <a:off x="6336086" y="1118799"/>
            <a:ext cx="1271924" cy="530820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Pipeline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Hyperparameters</a:t>
            </a:r>
          </a:p>
        </p:txBody>
      </p:sp>
      <p:sp>
        <p:nvSpPr>
          <p:cNvPr id="318" name="Oval 317"/>
          <p:cNvSpPr/>
          <p:nvPr/>
        </p:nvSpPr>
        <p:spPr>
          <a:xfrm>
            <a:off x="1361652" y="338087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23" name="Straight Arrow Connector 322"/>
          <p:cNvCxnSpPr>
            <a:cxnSpLocks/>
            <a:stCxn id="4" idx="3"/>
            <a:endCxn id="318" idx="2"/>
          </p:cNvCxnSpPr>
          <p:nvPr/>
        </p:nvCxnSpPr>
        <p:spPr>
          <a:xfrm>
            <a:off x="1190374" y="3835789"/>
            <a:ext cx="171278" cy="22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Oval 325"/>
          <p:cNvSpPr/>
          <p:nvPr/>
        </p:nvSpPr>
        <p:spPr>
          <a:xfrm>
            <a:off x="1358010" y="420666"/>
            <a:ext cx="914400" cy="914400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Collect Data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  <p:cxnSp>
        <p:nvCxnSpPr>
          <p:cNvPr id="329" name="Straight Arrow Connector 328"/>
          <p:cNvCxnSpPr>
            <a:cxnSpLocks/>
            <a:stCxn id="8" idx="3"/>
            <a:endCxn id="326" idx="2"/>
          </p:cNvCxnSpPr>
          <p:nvPr/>
        </p:nvCxnSpPr>
        <p:spPr>
          <a:xfrm>
            <a:off x="1192772" y="877866"/>
            <a:ext cx="1652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Diagonal Corners Snipped 60"/>
          <p:cNvSpPr/>
          <p:nvPr/>
        </p:nvSpPr>
        <p:spPr>
          <a:xfrm>
            <a:off x="5178398" y="379600"/>
            <a:ext cx="2672900" cy="429000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Number of Dataset Slices</a:t>
            </a:r>
          </a:p>
        </p:txBody>
      </p:sp>
      <p:sp>
        <p:nvSpPr>
          <p:cNvPr id="71" name="Rectangle: Diagonal Corners Snipped 70"/>
          <p:cNvSpPr/>
          <p:nvPr/>
        </p:nvSpPr>
        <p:spPr>
          <a:xfrm>
            <a:off x="7018001" y="6025879"/>
            <a:ext cx="3020815" cy="575672"/>
          </a:xfrm>
          <a:prstGeom prst="snip2DiagRect">
            <a:avLst/>
          </a:prstGeom>
          <a:solidFill>
            <a:schemeClr val="accent6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Efficiency: Number of Observations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Robustness: Number of Dataset Slices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Power: Period of Forecast Window</a:t>
            </a:r>
          </a:p>
        </p:txBody>
      </p:sp>
      <p:cxnSp>
        <p:nvCxnSpPr>
          <p:cNvPr id="72" name="Straight Arrow Connector 71"/>
          <p:cNvCxnSpPr>
            <a:cxnSpLocks/>
            <a:stCxn id="181" idx="1"/>
            <a:endCxn id="14" idx="0"/>
          </p:cNvCxnSpPr>
          <p:nvPr/>
        </p:nvCxnSpPr>
        <p:spPr>
          <a:xfrm>
            <a:off x="6972048" y="1649619"/>
            <a:ext cx="0" cy="224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/>
          <p:cNvSpPr/>
          <p:nvPr/>
        </p:nvSpPr>
        <p:spPr>
          <a:xfrm>
            <a:off x="7576510" y="1877626"/>
            <a:ext cx="914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Candidate Models</a:t>
            </a:r>
            <a:endParaRPr lang="en-AU" sz="1000" b="1" dirty="0">
              <a:solidFill>
                <a:schemeClr val="tx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65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224</Words>
  <Application>Microsoft Office PowerPoint</Application>
  <PresentationFormat>Widescreen</PresentationFormat>
  <Paragraphs>102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CMU Serif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Shelton</dc:creator>
  <cp:lastModifiedBy>Mark Shelton</cp:lastModifiedBy>
  <cp:revision>28</cp:revision>
  <dcterms:created xsi:type="dcterms:W3CDTF">2017-04-17T03:01:31Z</dcterms:created>
  <dcterms:modified xsi:type="dcterms:W3CDTF">2017-04-24T05:07:12Z</dcterms:modified>
</cp:coreProperties>
</file>