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7" r:id="rId3"/>
    <p:sldId id="276" r:id="rId4"/>
    <p:sldId id="272" r:id="rId5"/>
    <p:sldId id="258" r:id="rId6"/>
    <p:sldId id="259" r:id="rId7"/>
    <p:sldId id="298" r:id="rId8"/>
    <p:sldId id="260" r:id="rId9"/>
    <p:sldId id="275" r:id="rId10"/>
    <p:sldId id="262" r:id="rId11"/>
    <p:sldId id="273" r:id="rId12"/>
    <p:sldId id="261" r:id="rId13"/>
    <p:sldId id="284" r:id="rId14"/>
    <p:sldId id="285" r:id="rId15"/>
    <p:sldId id="286" r:id="rId16"/>
    <p:sldId id="274" r:id="rId17"/>
    <p:sldId id="287" r:id="rId18"/>
    <p:sldId id="288" r:id="rId19"/>
    <p:sldId id="289" r:id="rId20"/>
    <p:sldId id="290" r:id="rId21"/>
    <p:sldId id="277" r:id="rId22"/>
    <p:sldId id="296" r:id="rId23"/>
    <p:sldId id="291" r:id="rId24"/>
    <p:sldId id="295" r:id="rId25"/>
    <p:sldId id="293" r:id="rId26"/>
    <p:sldId id="294" r:id="rId27"/>
    <p:sldId id="278" r:id="rId28"/>
    <p:sldId id="265" r:id="rId29"/>
    <p:sldId id="264" r:id="rId30"/>
    <p:sldId id="263" r:id="rId31"/>
    <p:sldId id="279" r:id="rId32"/>
    <p:sldId id="297" r:id="rId33"/>
    <p:sldId id="280" r:id="rId34"/>
    <p:sldId id="271" r:id="rId35"/>
    <p:sldId id="281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397"/>
    <a:srgbClr val="DCAF2A"/>
    <a:srgbClr val="273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0224" autoAdjust="0"/>
  </p:normalViewPr>
  <p:slideViewPr>
    <p:cSldViewPr snapToGrid="0">
      <p:cViewPr varScale="1">
        <p:scale>
          <a:sx n="65" d="100"/>
          <a:sy n="65" d="100"/>
        </p:scale>
        <p:origin x="4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6B51F-AF24-48E6-AE2F-72013C43C569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40FD-42B5-4DB9-A28E-845EDE09B1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41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D40FD-42B5-4DB9-A28E-845EDE09B10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13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D40FD-42B5-4DB9-A28E-845EDE09B104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49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39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4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149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59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07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71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95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2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5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5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89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C4D0-E837-439A-BDF9-1B91203F5694}" type="datetimeFigureOut">
              <a:rPr lang="en-AU" smtClean="0"/>
              <a:t>25/05/2017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0D71-4ED4-4176-819E-AF26F58CEF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62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931" y="2301200"/>
            <a:ext cx="90194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Minion Pro" panose="02040503050306020203" pitchFamily="18" charset="0"/>
              </a:rPr>
              <a:t>Towards Automated </a:t>
            </a:r>
          </a:p>
          <a:p>
            <a:r>
              <a:rPr lang="en-US" sz="6600" dirty="0">
                <a:latin typeface="Minion Pro" panose="02040503050306020203" pitchFamily="18" charset="0"/>
              </a:rPr>
              <a:t>Venture Capital Screening</a:t>
            </a:r>
            <a:endParaRPr lang="en-AU" sz="6600" dirty="0">
              <a:latin typeface="Minion Pro" panose="020405030503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31" y="5524500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Author: </a:t>
            </a:r>
            <a:r>
              <a:rPr lang="en-US" dirty="0">
                <a:latin typeface="Minion Pro" panose="02040503050306020203" pitchFamily="18" charset="0"/>
              </a:rPr>
              <a:t>Mark Shelton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931" y="5893832"/>
            <a:ext cx="455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Supervisors:</a:t>
            </a:r>
            <a:r>
              <a:rPr lang="en-US" dirty="0">
                <a:latin typeface="Minion Pro" panose="02040503050306020203" pitchFamily="18" charset="0"/>
              </a:rPr>
              <a:t> Melinda Hodkiewicz, Tim French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931" y="6263164"/>
            <a:ext cx="442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Program:</a:t>
            </a:r>
            <a:r>
              <a:rPr lang="en-US" dirty="0">
                <a:latin typeface="Minion Pro" panose="02040503050306020203" pitchFamily="18" charset="0"/>
              </a:rPr>
              <a:t> Bachelor of Philosophy (Honours)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5591" y="6262688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Minion Pro" panose="02040503050306020203" pitchFamily="18" charset="0"/>
              </a:rPr>
              <a:t>Date: </a:t>
            </a:r>
            <a:r>
              <a:rPr lang="en-US" dirty="0">
                <a:latin typeface="Minion Pro" panose="02040503050306020203" pitchFamily="18" charset="0"/>
              </a:rPr>
              <a:t>01 June 2017</a:t>
            </a:r>
            <a:endParaRPr lang="en-AU" dirty="0">
              <a:latin typeface="Minion Pro" panose="02040503050306020203" pitchFamily="18" charset="0"/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11" name="Rectangle 1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212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We developed a set of criteria for what VC firms </a:t>
            </a:r>
            <a:b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</a:br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actually want from an investment screening system: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31" name="Group 30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32" name="Rectangle 31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7634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nion Pro" panose="02040503050306020203" pitchFamily="18" charset="0"/>
              </a:rPr>
              <a:t>System Design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06922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We developed a multi-stage VC screening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6" name="Group 5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7" name="Rectangle 6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89997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27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Optimisation…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056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&amp; Efficiency…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2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nion Pro" panose="02040503050306020203" pitchFamily="18" charset="0"/>
              </a:rPr>
              <a:t>System Performance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56044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slices…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41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window…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974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Developmental stage…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57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This project makes three significant contributions: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199" y="1825625"/>
            <a:ext cx="10986371" cy="4351338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2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AU" sz="3200" dirty="0">
                <a:latin typeface="Minion Pro" panose="02040503050306020203" pitchFamily="18" charset="0"/>
              </a:rPr>
              <a:t>A VC investment screening system ready for industry: </a:t>
            </a:r>
            <a:br>
              <a:rPr lang="en-AU" sz="3200" dirty="0">
                <a:latin typeface="Minion Pro" panose="02040503050306020203" pitchFamily="18" charset="0"/>
              </a:rPr>
            </a:br>
            <a:r>
              <a:rPr lang="en-AU" sz="3200" dirty="0">
                <a:latin typeface="Minion Pro" panose="02040503050306020203" pitchFamily="18" charset="0"/>
              </a:rPr>
              <a:t>near-autonomous, adaptable, and leveraging public data.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AU" sz="3200" dirty="0">
                <a:latin typeface="Minion Pro" panose="02040503050306020203" pitchFamily="18" charset="0"/>
              </a:rPr>
              <a:t>A VC investment screening system with better performance than previous studies across a large domain of tasks.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AU" sz="3200" dirty="0">
                <a:latin typeface="Minion Pro" panose="02040503050306020203" pitchFamily="18" charset="0"/>
              </a:rPr>
              <a:t>An empirical study of startup performance more comprehensive than any from the literature.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7" name="Rectangle 16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25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outcome 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72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nion Pro" panose="02040503050306020203" pitchFamily="18" charset="0"/>
              </a:rPr>
              <a:t>Model Evaluation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2597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framework…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5127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slices 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13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window…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32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Developmental stage…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238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outcome 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515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nion Pro" panose="02040503050306020203" pitchFamily="18" charset="0"/>
              </a:rPr>
              <a:t>Evaluation of Criteria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0993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The system is </a:t>
            </a:r>
            <a:r>
              <a:rPr lang="en-AU" sz="3600" b="1" u="sng" dirty="0">
                <a:latin typeface="Minion Pro" panose="02040503050306020203" pitchFamily="18" charset="0"/>
              </a:rPr>
              <a:t>efficient</a:t>
            </a:r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 in that it is near-autonomous</a:t>
            </a:r>
            <a:b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</a:br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and adapts to changes in dataset and prediction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028855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0415" cy="1325563"/>
          </a:xfrm>
        </p:spPr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The system is </a:t>
            </a:r>
            <a:r>
              <a:rPr lang="en-AU" sz="3600" b="1" u="sng" dirty="0">
                <a:latin typeface="Minion Pro" panose="02040503050306020203" pitchFamily="18" charset="0"/>
              </a:rPr>
              <a:t>robust</a:t>
            </a:r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 in that it has minimal variance </a:t>
            </a:r>
            <a:b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</a:br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in performance when trained across historical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22831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15743"/>
            <a:ext cx="11548872" cy="6134438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29777"/>
            <a:ext cx="0" cy="27063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9" name="Rectangle 8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0936"/>
            <a:ext cx="3494362" cy="4864052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This seminar </a:t>
            </a:r>
            <a:br>
              <a:rPr lang="en-US" sz="3600" b="1" dirty="0">
                <a:solidFill>
                  <a:srgbClr val="244397"/>
                </a:solidFill>
                <a:latin typeface="Minion Pro" panose="02040503050306020203" pitchFamily="18" charset="0"/>
              </a:rPr>
            </a:br>
            <a:r>
              <a:rPr lang="en-US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is organised </a:t>
            </a:r>
            <a:br>
              <a:rPr lang="en-US" sz="3600" b="1" dirty="0">
                <a:solidFill>
                  <a:srgbClr val="244397"/>
                </a:solidFill>
                <a:latin typeface="Minion Pro" panose="02040503050306020203" pitchFamily="18" charset="0"/>
              </a:rPr>
            </a:br>
            <a:r>
              <a:rPr lang="en-US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as follows:</a:t>
            </a:r>
            <a:endParaRPr lang="en-AU" sz="3600" b="1" dirty="0">
              <a:solidFill>
                <a:srgbClr val="244397"/>
              </a:solidFill>
              <a:latin typeface="Minion Pro" panose="020405030503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50936"/>
            <a:ext cx="6377769" cy="486405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inion Pro" panose="02040503050306020203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inion Pro" panose="02040503050306020203" pitchFamily="18" charset="0"/>
              </a:rPr>
              <a:t>Aims &amp; Criteria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inion Pro" panose="02040503050306020203" pitchFamily="18" charset="0"/>
              </a:rPr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inion Pro" panose="02040503050306020203" pitchFamily="18" charset="0"/>
              </a:rPr>
              <a:t>System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inion Pro" panose="02040503050306020203" pitchFamily="18" charset="0"/>
              </a:rPr>
              <a:t>Model Evaluation</a:t>
            </a:r>
            <a:endParaRPr lang="en-AU" sz="3200" dirty="0">
              <a:latin typeface="Minion Pro" panose="020405030503060202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inion Pro" panose="02040503050306020203" pitchFamily="18" charset="0"/>
              </a:rPr>
              <a:t>Evaluation of Criteria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inion Pro" panose="02040503050306020203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544937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0415" cy="1325563"/>
          </a:xfrm>
        </p:spPr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The system has greater </a:t>
            </a:r>
            <a:r>
              <a:rPr lang="en-AU" sz="3600" b="1" u="sng" dirty="0">
                <a:latin typeface="Minion Pro" panose="02040503050306020203" pitchFamily="18" charset="0"/>
              </a:rPr>
              <a:t>predictive power </a:t>
            </a:r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than previous studies across a larger domain of prediction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834384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nion Pro" panose="02040503050306020203" pitchFamily="18" charset="0"/>
              </a:rPr>
              <a:t>Conclusions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36479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This project makes three primary contributions: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8199" y="1825625"/>
            <a:ext cx="10986371" cy="4351338"/>
          </a:xfrm>
        </p:spPr>
        <p:txBody>
          <a:bodyPr>
            <a:normAutofit/>
          </a:bodyPr>
          <a:lstStyle/>
          <a:p>
            <a:pPr marL="742950" indent="-742950">
              <a:spcBef>
                <a:spcPts val="2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AU" sz="3200" dirty="0">
                <a:latin typeface="Minion Pro" panose="02040503050306020203" pitchFamily="18" charset="0"/>
              </a:rPr>
              <a:t>A VC investment screening system ready for industry: </a:t>
            </a:r>
            <a:br>
              <a:rPr lang="en-AU" sz="3200" dirty="0">
                <a:latin typeface="Minion Pro" panose="02040503050306020203" pitchFamily="18" charset="0"/>
              </a:rPr>
            </a:br>
            <a:r>
              <a:rPr lang="en-AU" sz="3200" dirty="0">
                <a:latin typeface="Minion Pro" panose="02040503050306020203" pitchFamily="18" charset="0"/>
              </a:rPr>
              <a:t>near-autonomous, adaptable, and leveraging public data.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AU" sz="3200" dirty="0">
                <a:latin typeface="Minion Pro" panose="02040503050306020203" pitchFamily="18" charset="0"/>
              </a:rPr>
              <a:t>A VC investment screening system with better performance than previous studies across a large domain of tasks.</a:t>
            </a:r>
          </a:p>
          <a:p>
            <a:pPr marL="742950" indent="-742950">
              <a:spcAft>
                <a:spcPts val="1200"/>
              </a:spcAft>
              <a:buFont typeface="+mj-lt"/>
              <a:buAutoNum type="arabicPeriod"/>
            </a:pPr>
            <a:r>
              <a:rPr lang="en-AU" sz="3200" dirty="0">
                <a:latin typeface="Minion Pro" panose="02040503050306020203" pitchFamily="18" charset="0"/>
              </a:rPr>
              <a:t>An empirical study of startup performance more comprehensive than any from the literature.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17" name="Rectangle 16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021603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370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4931" y="2301200"/>
            <a:ext cx="74144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Minion Pro" panose="02040503050306020203" pitchFamily="18" charset="0"/>
              </a:rPr>
              <a:t>Towards Automated </a:t>
            </a:r>
          </a:p>
          <a:p>
            <a:r>
              <a:rPr lang="en-US" sz="5400" dirty="0">
                <a:latin typeface="Minion Pro" panose="02040503050306020203" pitchFamily="18" charset="0"/>
              </a:rPr>
              <a:t>Venture Capital Screening</a:t>
            </a:r>
            <a:endParaRPr lang="en-AU" sz="5400" dirty="0">
              <a:latin typeface="Minion Pro" panose="020405030503060202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4931" y="5524500"/>
            <a:ext cx="22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Author: </a:t>
            </a:r>
            <a:r>
              <a:rPr lang="en-US" dirty="0">
                <a:latin typeface="Minion Pro" panose="02040503050306020203" pitchFamily="18" charset="0"/>
              </a:rPr>
              <a:t>Mark Shelton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931" y="5893832"/>
            <a:ext cx="455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Supervisors:</a:t>
            </a:r>
            <a:r>
              <a:rPr lang="en-US" dirty="0">
                <a:latin typeface="Minion Pro" panose="02040503050306020203" pitchFamily="18" charset="0"/>
              </a:rPr>
              <a:t> Melinda Hodkiewicz, Tim French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931" y="6263164"/>
            <a:ext cx="4425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inion Pro" panose="02040503050306020203" pitchFamily="18" charset="0"/>
              </a:rPr>
              <a:t>Program:</a:t>
            </a:r>
            <a:r>
              <a:rPr lang="en-US" dirty="0">
                <a:latin typeface="Minion Pro" panose="02040503050306020203" pitchFamily="18" charset="0"/>
              </a:rPr>
              <a:t> Bachelor of Philosophy (Honours)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5591" y="6262688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Minion Pro" panose="02040503050306020203" pitchFamily="18" charset="0"/>
              </a:rPr>
              <a:t>Date: </a:t>
            </a:r>
            <a:r>
              <a:rPr lang="en-US" dirty="0">
                <a:latin typeface="Minion Pro" panose="02040503050306020203" pitchFamily="18" charset="0"/>
              </a:rPr>
              <a:t>01 June 2017</a:t>
            </a:r>
            <a:endParaRPr lang="en-AU" dirty="0">
              <a:latin typeface="Minion Pro" panose="02040503050306020203" pitchFamily="18" charset="0"/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11" name="Rectangle 1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037289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11" name="Rectangle 1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813148" y="298072"/>
            <a:ext cx="8255696" cy="759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37217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nion Pro" panose="02040503050306020203" pitchFamily="18" charset="0"/>
              </a:rPr>
              <a:t>Appendices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26175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nion Pro" panose="02040503050306020203" pitchFamily="18" charset="0"/>
              </a:rPr>
              <a:t>Introduction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97192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VC firms face the challenge of identifying a few outstanding investments from a sea of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7617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The VC industry requires better systems to manage labour-intensive tasks like investment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316164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Many VC firms are sceptical, reticent to involve predictive technologies in their investment decisions…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5" name="Rectangle 4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54770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AU" sz="3600" b="1" dirty="0">
                <a:solidFill>
                  <a:srgbClr val="244397"/>
                </a:solidFill>
                <a:latin typeface="Minion Pro" panose="02040503050306020203" pitchFamily="18" charset="0"/>
              </a:rPr>
              <a:t>… which is fair, because previous approaches to improve investment screening have had limitations: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20" name="Group 19"/>
          <p:cNvGrpSpPr/>
          <p:nvPr/>
        </p:nvGrpSpPr>
        <p:grpSpPr>
          <a:xfrm>
            <a:off x="0" y="6766560"/>
            <a:ext cx="12192000" cy="91440"/>
            <a:chOff x="0" y="1319693"/>
            <a:chExt cx="12192000" cy="91440"/>
          </a:xfrm>
        </p:grpSpPr>
        <p:sp>
          <p:nvSpPr>
            <p:cNvPr id="21" name="Rectangle 20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1319693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60675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nion Pro" panose="02040503050306020203" pitchFamily="18" charset="0"/>
              </a:rPr>
              <a:t>Aims &amp; Criteria</a:t>
            </a:r>
            <a:endParaRPr lang="en-AU" dirty="0">
              <a:latin typeface="Minion Pro" panose="02040503050306020203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6189" y="298072"/>
            <a:ext cx="2310009" cy="75958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1319692"/>
            <a:ext cx="12192000" cy="91441"/>
            <a:chOff x="0" y="1319692"/>
            <a:chExt cx="12192000" cy="91441"/>
          </a:xfrm>
        </p:grpSpPr>
        <p:sp>
          <p:nvSpPr>
            <p:cNvPr id="8" name="Rectangle 7"/>
            <p:cNvSpPr/>
            <p:nvPr/>
          </p:nvSpPr>
          <p:spPr>
            <a:xfrm>
              <a:off x="0" y="1319693"/>
              <a:ext cx="12192000" cy="91440"/>
            </a:xfrm>
            <a:prstGeom prst="rect">
              <a:avLst/>
            </a:prstGeom>
            <a:solidFill>
              <a:srgbClr val="244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1319692"/>
              <a:ext cx="9336189" cy="91440"/>
            </a:xfrm>
            <a:prstGeom prst="rect">
              <a:avLst/>
            </a:prstGeom>
            <a:solidFill>
              <a:srgbClr val="DCAF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105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278</Words>
  <Application>Microsoft Office PowerPoint</Application>
  <PresentationFormat>Widescreen</PresentationFormat>
  <Paragraphs>61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Minion Pro</vt:lpstr>
      <vt:lpstr>Office Theme</vt:lpstr>
      <vt:lpstr>PowerPoint Presentation</vt:lpstr>
      <vt:lpstr>This project makes three significant contributions:</vt:lpstr>
      <vt:lpstr>This seminar  is organised  as follows:</vt:lpstr>
      <vt:lpstr>Introduction</vt:lpstr>
      <vt:lpstr>VC firms face the challenge of identifying a few outstanding investments from a sea of opportunities</vt:lpstr>
      <vt:lpstr>The VC industry requires better systems to manage labour-intensive tasks like investment screening</vt:lpstr>
      <vt:lpstr>Many VC firms are sceptical, reticent to involve predictive technologies in their investment decisions…</vt:lpstr>
      <vt:lpstr>… which is fair, because previous approaches to improve investment screening have had limitations:</vt:lpstr>
      <vt:lpstr>Aims &amp; Criteria</vt:lpstr>
      <vt:lpstr>We developed a set of criteria for what VC firms  actually want from an investment screening system:</vt:lpstr>
      <vt:lpstr>System Design</vt:lpstr>
      <vt:lpstr>We developed a multi-stage VC screening system:</vt:lpstr>
      <vt:lpstr>Data collection…</vt:lpstr>
      <vt:lpstr>Pipeline Optimisation…</vt:lpstr>
      <vt:lpstr>Automation &amp; Efficiency…</vt:lpstr>
      <vt:lpstr>System Performance</vt:lpstr>
      <vt:lpstr>Time slices…</vt:lpstr>
      <vt:lpstr>Forecast window…</vt:lpstr>
      <vt:lpstr>Developmental stage…</vt:lpstr>
      <vt:lpstr>Target outcome …</vt:lpstr>
      <vt:lpstr>Model Evaluation</vt:lpstr>
      <vt:lpstr>Conceptual framework…</vt:lpstr>
      <vt:lpstr>Time slices …</vt:lpstr>
      <vt:lpstr>Forecast window…</vt:lpstr>
      <vt:lpstr>Developmental stage…</vt:lpstr>
      <vt:lpstr>Target outcome …</vt:lpstr>
      <vt:lpstr>Evaluation of Criteria</vt:lpstr>
      <vt:lpstr>The system is efficient in that it is near-autonomous and adapts to changes in dataset and prediction task</vt:lpstr>
      <vt:lpstr>The system is robust in that it has minimal variance  in performance when trained across historical datasets</vt:lpstr>
      <vt:lpstr>The system has greater predictive power than previous studies across a larger domain of prediction tasks</vt:lpstr>
      <vt:lpstr>Conclusions</vt:lpstr>
      <vt:lpstr>This project makes three primary contributions:</vt:lpstr>
      <vt:lpstr>Future work…</vt:lpstr>
      <vt:lpstr>PowerPoint Presentation</vt:lpstr>
      <vt:lpstr>PowerPoint Presentation</vt:lpstr>
      <vt:lpstr>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14</cp:revision>
  <dcterms:created xsi:type="dcterms:W3CDTF">2017-05-25T02:28:31Z</dcterms:created>
  <dcterms:modified xsi:type="dcterms:W3CDTF">2017-05-25T15:19:56Z</dcterms:modified>
</cp:coreProperties>
</file>