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65" r:id="rId3"/>
    <p:sldId id="259" r:id="rId4"/>
    <p:sldId id="260" r:id="rId5"/>
    <p:sldId id="261" r:id="rId6"/>
    <p:sldId id="262" r:id="rId7"/>
    <p:sldId id="263" r:id="rId8"/>
    <p:sldId id="264" r:id="rId9"/>
    <p:sldId id="257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1" autoAdjust="0"/>
    <p:restoredTop sz="94658" autoAdjust="0"/>
  </p:normalViewPr>
  <p:slideViewPr>
    <p:cSldViewPr snapToGrid="0" snapToObjects="1">
      <p:cViewPr varScale="1">
        <p:scale>
          <a:sx n="153" d="100"/>
          <a:sy n="153" d="100"/>
        </p:scale>
        <p:origin x="730" y="11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62DC1-1327-4107-9261-2DCC63BE9B5C}" type="datetimeFigureOut">
              <a:rPr lang="en-AU" smtClean="0"/>
              <a:t>12/02/2018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0735B-FC0D-4F91-BD1C-CB2B11F4D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4845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Overall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39E2B-DF88-45CB-8E97-1882329FDCB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8195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Convert Metadata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39E2B-DF88-45CB-8E97-1882329FDCB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659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Face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39E2B-DF88-45CB-8E97-1882329FDCB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7226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Face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39E2B-DF88-45CB-8E97-1882329FDCB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4471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21112"/>
            <a:ext cx="8018423" cy="611312"/>
          </a:xfrm>
          <a:solidFill>
            <a:srgbClr val="A47C18">
              <a:alpha val="75000"/>
            </a:srgbClr>
          </a:solidFill>
        </p:spPr>
        <p:txBody>
          <a:bodyPr wrap="none" lIns="216000" tIns="36000" rIns="216000" bIns="36000">
            <a:spAutoFit/>
          </a:bodyPr>
          <a:lstStyle>
            <a:lvl1pPr algn="l">
              <a:defRPr sz="3500" cap="all">
                <a:solidFill>
                  <a:schemeClr val="bg1"/>
                </a:solidFill>
                <a:latin typeface="SansaSoft Pro Normal" panose="02000603080000020004" pitchFamily="50" charset="0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32424"/>
            <a:ext cx="3497580" cy="323165"/>
          </a:xfrm>
          <a:solidFill>
            <a:schemeClr val="bg1">
              <a:lumMod val="50000"/>
            </a:schemeClr>
          </a:solidFill>
        </p:spPr>
        <p:txBody>
          <a:bodyPr wrap="square" lIns="216000" rIns="216000">
            <a:sp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SansaSoft Pro Normal" panose="02000603080000020004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28242" y="4474565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1B7A26C1-E59A-7847-A836-157AB4516029}" type="datetime1">
              <a:rPr lang="en-AU" smtClean="0">
                <a:solidFill>
                  <a:prstClr val="white"/>
                </a:solidFill>
              </a:rPr>
              <a:pPr/>
              <a:t>12/02/2018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27115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effectLst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00323" y="4057692"/>
            <a:ext cx="1761519" cy="243373"/>
          </a:xfrm>
          <a:prstGeom prst="rect">
            <a:avLst/>
          </a:prstGeom>
        </p:spPr>
        <p:txBody>
          <a:bodyPr anchor="ctr" anchorCtr="0"/>
          <a:lstStyle>
            <a:lvl1pPr algn="r">
              <a:defRPr/>
            </a:lvl1pPr>
          </a:lstStyle>
          <a:p>
            <a:fld id="{CEBCB597-9930-514D-94A4-DB7E6FA0831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 descr="MasterLogoCMYKKeylin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9906" y="279431"/>
            <a:ext cx="2714479" cy="478656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5037099" y="4858988"/>
            <a:ext cx="4128311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aseline="30000" dirty="0">
                <a:solidFill>
                  <a:prstClr val="black"/>
                </a:solidFill>
              </a:rPr>
              <a:t>CRICOS Provider code 00301J</a:t>
            </a:r>
          </a:p>
          <a:p>
            <a:pPr algn="r"/>
            <a:r>
              <a:rPr lang="en-GB" sz="1000" baseline="30000" dirty="0">
                <a:solidFill>
                  <a:prstClr val="black"/>
                </a:solidFill>
              </a:rPr>
              <a:t>Curtin University is a trademark of Curtin University of Technology.</a:t>
            </a:r>
            <a:endParaRPr lang="en-US" sz="1000" baseline="30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4544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539058"/>
            <a:ext cx="2133600" cy="273844"/>
          </a:xfrm>
          <a:prstGeom prst="rect">
            <a:avLst/>
          </a:prstGeom>
        </p:spPr>
        <p:txBody>
          <a:bodyPr/>
          <a:lstStyle/>
          <a:p>
            <a:fld id="{22EEB626-40C4-E345-BABE-26CA3BBF6BE1}" type="datetime1">
              <a:rPr lang="en-AU" smtClean="0">
                <a:solidFill>
                  <a:prstClr val="white"/>
                </a:solidFill>
              </a:rPr>
              <a:pPr/>
              <a:t>12/02/2018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53905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4816750"/>
            <a:ext cx="2895600" cy="243373"/>
          </a:xfrm>
          <a:prstGeom prst="rect">
            <a:avLst/>
          </a:prstGeom>
        </p:spPr>
        <p:txBody>
          <a:bodyPr anchor="ctr" anchorCtr="1"/>
          <a:lstStyle/>
          <a:p>
            <a:fld id="{CEBCB597-9930-514D-94A4-DB7E6FA0831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73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539058"/>
            <a:ext cx="2133600" cy="273844"/>
          </a:xfrm>
          <a:prstGeom prst="rect">
            <a:avLst/>
          </a:prstGeom>
        </p:spPr>
        <p:txBody>
          <a:bodyPr/>
          <a:lstStyle/>
          <a:p>
            <a:fld id="{D1044C79-3557-034C-A5BF-2514701EF4EA}" type="datetime1">
              <a:rPr lang="en-AU" smtClean="0">
                <a:solidFill>
                  <a:prstClr val="white"/>
                </a:solidFill>
              </a:rPr>
              <a:pPr/>
              <a:t>12/02/2018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53905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4816750"/>
            <a:ext cx="2895600" cy="243373"/>
          </a:xfrm>
          <a:prstGeom prst="rect">
            <a:avLst/>
          </a:prstGeom>
        </p:spPr>
        <p:txBody>
          <a:bodyPr anchor="ctr" anchorCtr="1"/>
          <a:lstStyle/>
          <a:p>
            <a:fld id="{CEBCB597-9930-514D-94A4-DB7E6FA0831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270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539058"/>
            <a:ext cx="2133600" cy="273844"/>
          </a:xfrm>
          <a:prstGeom prst="rect">
            <a:avLst/>
          </a:prstGeom>
        </p:spPr>
        <p:txBody>
          <a:bodyPr/>
          <a:lstStyle/>
          <a:p>
            <a:fld id="{1A5B5050-CDE2-324F-982C-EDC80B7D07F7}" type="datetime1">
              <a:rPr lang="en-AU" smtClean="0">
                <a:solidFill>
                  <a:prstClr val="white"/>
                </a:solidFill>
              </a:rPr>
              <a:pPr/>
              <a:t>12/02/2018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53905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4816750"/>
            <a:ext cx="2895600" cy="243373"/>
          </a:xfrm>
          <a:prstGeom prst="rect">
            <a:avLst/>
          </a:prstGeom>
        </p:spPr>
        <p:txBody>
          <a:bodyPr anchor="ctr" anchorCtr="1"/>
          <a:lstStyle/>
          <a:p>
            <a:fld id="{CEBCB597-9930-514D-94A4-DB7E6FA0831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13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tw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0" y="2384866"/>
            <a:ext cx="4671352" cy="611312"/>
          </a:xfrm>
          <a:solidFill>
            <a:srgbClr val="A47C18">
              <a:alpha val="75000"/>
            </a:srgbClr>
          </a:solidFill>
        </p:spPr>
        <p:txBody>
          <a:bodyPr wrap="none" lIns="216000" tIns="36000" rIns="216000" bIns="36000">
            <a:spAutoFit/>
          </a:bodyPr>
          <a:lstStyle>
            <a:lvl1pPr algn="l">
              <a:defRPr sz="3500" cap="all">
                <a:solidFill>
                  <a:schemeClr val="bg1"/>
                </a:solidFill>
                <a:latin typeface="SansaSoft Pro Normal" panose="02000603080000020004" pitchFamily="50" charset="0"/>
              </a:defRPr>
            </a:lvl1pPr>
          </a:lstStyle>
          <a:p>
            <a:r>
              <a:rPr lang="en-AU" dirty="0"/>
              <a:t>Across two lines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0" y="2996178"/>
            <a:ext cx="3453070" cy="323165"/>
          </a:xfrm>
          <a:solidFill>
            <a:schemeClr val="bg1">
              <a:lumMod val="50000"/>
            </a:schemeClr>
          </a:solidFill>
        </p:spPr>
        <p:txBody>
          <a:bodyPr wrap="none" lIns="216000" rIns="216000">
            <a:sp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SansaSoft Pro Normal" panose="02000603080000020004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928242" y="4474565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3AC2B21-7179-B84F-8A56-AA54DAF9A1E3}" type="datetime1">
              <a:rPr lang="en-AU" smtClean="0">
                <a:solidFill>
                  <a:prstClr val="white"/>
                </a:solidFill>
              </a:rPr>
              <a:pPr/>
              <a:t>12/02/2018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27115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effectLst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00323" y="4057692"/>
            <a:ext cx="1761519" cy="243373"/>
          </a:xfrm>
          <a:prstGeom prst="rect">
            <a:avLst/>
          </a:prstGeom>
        </p:spPr>
        <p:txBody>
          <a:bodyPr anchor="ctr" anchorCtr="0"/>
          <a:lstStyle>
            <a:lvl1pPr algn="r">
              <a:defRPr/>
            </a:lvl1pPr>
          </a:lstStyle>
          <a:p>
            <a:fld id="{CEBCB597-9930-514D-94A4-DB7E6FA0831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0" y="1773554"/>
            <a:ext cx="8018423" cy="611312"/>
          </a:xfrm>
          <a:prstGeom prst="rect">
            <a:avLst/>
          </a:prstGeom>
          <a:solidFill>
            <a:srgbClr val="A47C18">
              <a:alpha val="75000"/>
            </a:srgbClr>
          </a:solidFill>
        </p:spPr>
        <p:txBody>
          <a:bodyPr vert="horz" wrap="none" lIns="216000" tIns="36000" rIns="216000" bIns="36000" rtlCol="0" anchor="ctr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50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prstClr val="white"/>
                </a:solidFill>
                <a:latin typeface="SansaSoft Pro Normal" panose="02000603080000020004" pitchFamily="50" charset="0"/>
              </a:rPr>
              <a:t>Click to edit Master title style</a:t>
            </a:r>
            <a:endParaRPr lang="en-US" dirty="0">
              <a:solidFill>
                <a:prstClr val="white"/>
              </a:solidFill>
              <a:latin typeface="SansaSoft Pro Normal" panose="02000603080000020004" pitchFamily="50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5037099" y="4858988"/>
            <a:ext cx="4128311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aseline="30000" dirty="0">
                <a:solidFill>
                  <a:prstClr val="black"/>
                </a:solidFill>
              </a:rPr>
              <a:t>CRICOS Provider code 00301J</a:t>
            </a:r>
          </a:p>
          <a:p>
            <a:pPr algn="r"/>
            <a:r>
              <a:rPr lang="en-GB" sz="1000" baseline="30000" dirty="0">
                <a:solidFill>
                  <a:prstClr val="black"/>
                </a:solidFill>
              </a:rPr>
              <a:t>Curtin University is a trademark of Curtin University of Technology.</a:t>
            </a:r>
            <a:endParaRPr lang="en-US" sz="1000" baseline="30000" dirty="0">
              <a:solidFill>
                <a:prstClr val="black"/>
              </a:solidFill>
            </a:endParaRPr>
          </a:p>
        </p:txBody>
      </p:sp>
      <p:pic>
        <p:nvPicPr>
          <p:cNvPr id="14" name="Picture 13" descr="MasterLogoCMYKKeylin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2246" y="279431"/>
            <a:ext cx="3080239" cy="54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3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2847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539058"/>
            <a:ext cx="2133600" cy="273844"/>
          </a:xfrm>
          <a:prstGeom prst="rect">
            <a:avLst/>
          </a:prstGeom>
        </p:spPr>
        <p:txBody>
          <a:bodyPr/>
          <a:lstStyle/>
          <a:p>
            <a:fld id="{78A70E00-6810-E945-94CC-82705A1C88C1}" type="datetime1">
              <a:rPr lang="en-AU" smtClean="0">
                <a:solidFill>
                  <a:prstClr val="white"/>
                </a:solidFill>
              </a:rPr>
              <a:pPr/>
              <a:t>12/02/2018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53905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4816750"/>
            <a:ext cx="2895600" cy="243373"/>
          </a:xfrm>
          <a:prstGeom prst="rect">
            <a:avLst/>
          </a:prstGeom>
        </p:spPr>
        <p:txBody>
          <a:bodyPr anchor="ctr" anchorCtr="1"/>
          <a:lstStyle/>
          <a:p>
            <a:fld id="{CEBCB597-9930-514D-94A4-DB7E6FA0831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40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116659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Calibri" panose="020F0502020204030204" pitchFamily="34" charset="0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91518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539058"/>
            <a:ext cx="2133600" cy="273844"/>
          </a:xfrm>
          <a:prstGeom prst="rect">
            <a:avLst/>
          </a:prstGeom>
        </p:spPr>
        <p:txBody>
          <a:bodyPr/>
          <a:lstStyle/>
          <a:p>
            <a:fld id="{36C01B52-A9FE-874E-92D4-7C96A11A1ABE}" type="datetime1">
              <a:rPr lang="en-AU" smtClean="0">
                <a:solidFill>
                  <a:prstClr val="white"/>
                </a:solidFill>
              </a:rPr>
              <a:pPr/>
              <a:t>12/02/2018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53905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4816750"/>
            <a:ext cx="2895600" cy="243373"/>
          </a:xfrm>
          <a:prstGeom prst="rect">
            <a:avLst/>
          </a:prstGeom>
        </p:spPr>
        <p:txBody>
          <a:bodyPr anchor="ctr" anchorCtr="1"/>
          <a:lstStyle/>
          <a:p>
            <a:fld id="{CEBCB597-9930-514D-94A4-DB7E6FA0831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77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ansaSoft Pro Normal" panose="02000603080000020004" pitchFamily="50" charset="0"/>
              </a:defRPr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3670"/>
            <a:ext cx="4038600" cy="3386349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3670"/>
            <a:ext cx="4038600" cy="3386349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539058"/>
            <a:ext cx="2133600" cy="273844"/>
          </a:xfrm>
          <a:prstGeom prst="rect">
            <a:avLst/>
          </a:prstGeom>
        </p:spPr>
        <p:txBody>
          <a:bodyPr/>
          <a:lstStyle/>
          <a:p>
            <a:fld id="{F9A558FF-94C2-EB45-9400-2614B09E592F}" type="datetime1">
              <a:rPr lang="en-AU" smtClean="0">
                <a:solidFill>
                  <a:prstClr val="white"/>
                </a:solidFill>
              </a:rPr>
              <a:pPr/>
              <a:t>12/02/2018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53905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4816750"/>
            <a:ext cx="2895600" cy="243373"/>
          </a:xfrm>
          <a:prstGeom prst="rect">
            <a:avLst/>
          </a:prstGeom>
        </p:spPr>
        <p:txBody>
          <a:bodyPr anchor="ctr" anchorCtr="1"/>
          <a:lstStyle/>
          <a:p>
            <a:fld id="{CEBCB597-9930-514D-94A4-DB7E6FA0831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33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38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54704"/>
            <a:ext cx="4040188" cy="25059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39938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954704"/>
            <a:ext cx="4041775" cy="25059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539058"/>
            <a:ext cx="2133600" cy="273844"/>
          </a:xfrm>
          <a:prstGeom prst="rect">
            <a:avLst/>
          </a:prstGeom>
        </p:spPr>
        <p:txBody>
          <a:bodyPr/>
          <a:lstStyle/>
          <a:p>
            <a:fld id="{D8C52312-AA7D-B547-8C8F-F50379A1788F}" type="datetime1">
              <a:rPr lang="en-AU" smtClean="0">
                <a:solidFill>
                  <a:prstClr val="white"/>
                </a:solidFill>
              </a:rPr>
              <a:pPr/>
              <a:t>12/02/2018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53905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4816750"/>
            <a:ext cx="2895600" cy="243373"/>
          </a:xfrm>
          <a:prstGeom prst="rect">
            <a:avLst/>
          </a:prstGeom>
        </p:spPr>
        <p:txBody>
          <a:bodyPr anchor="ctr" anchorCtr="1"/>
          <a:lstStyle/>
          <a:p>
            <a:fld id="{CEBCB597-9930-514D-94A4-DB7E6FA0831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19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539058"/>
            <a:ext cx="2133600" cy="273844"/>
          </a:xfrm>
          <a:prstGeom prst="rect">
            <a:avLst/>
          </a:prstGeom>
        </p:spPr>
        <p:txBody>
          <a:bodyPr/>
          <a:lstStyle/>
          <a:p>
            <a:fld id="{9ED68C50-B935-1E40-B107-C75F70D19DA8}" type="datetime1">
              <a:rPr lang="en-AU" smtClean="0">
                <a:solidFill>
                  <a:prstClr val="white"/>
                </a:solidFill>
              </a:rPr>
              <a:pPr/>
              <a:t>12/02/2018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53905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4816750"/>
            <a:ext cx="2895600" cy="243373"/>
          </a:xfrm>
          <a:prstGeom prst="rect">
            <a:avLst/>
          </a:prstGeom>
        </p:spPr>
        <p:txBody>
          <a:bodyPr anchor="ctr" anchorCtr="1"/>
          <a:lstStyle/>
          <a:p>
            <a:fld id="{CEBCB597-9930-514D-94A4-DB7E6FA0831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44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539058"/>
            <a:ext cx="2133600" cy="273844"/>
          </a:xfrm>
          <a:prstGeom prst="rect">
            <a:avLst/>
          </a:prstGeom>
        </p:spPr>
        <p:txBody>
          <a:bodyPr/>
          <a:lstStyle/>
          <a:p>
            <a:fld id="{F025617C-F3F6-9F49-B219-A942B4843820}" type="datetime1">
              <a:rPr lang="en-AU" smtClean="0">
                <a:solidFill>
                  <a:prstClr val="white"/>
                </a:solidFill>
              </a:rPr>
              <a:pPr/>
              <a:t>12/02/2018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53905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4816750"/>
            <a:ext cx="2895600" cy="243373"/>
          </a:xfrm>
          <a:prstGeom prst="rect">
            <a:avLst/>
          </a:prstGeom>
        </p:spPr>
        <p:txBody>
          <a:bodyPr anchor="ctr" anchorCtr="1"/>
          <a:lstStyle/>
          <a:p>
            <a:fld id="{CEBCB597-9930-514D-94A4-DB7E6FA0831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49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2653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4184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539058"/>
            <a:ext cx="2133600" cy="273844"/>
          </a:xfrm>
          <a:prstGeom prst="rect">
            <a:avLst/>
          </a:prstGeom>
        </p:spPr>
        <p:txBody>
          <a:bodyPr/>
          <a:lstStyle/>
          <a:p>
            <a:fld id="{0DA2ED6E-A207-7143-9608-8270443A7835}" type="datetime1">
              <a:rPr lang="en-AU" smtClean="0">
                <a:solidFill>
                  <a:prstClr val="white"/>
                </a:solidFill>
              </a:rPr>
              <a:pPr/>
              <a:t>12/02/2018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53905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4816750"/>
            <a:ext cx="2895600" cy="243373"/>
          </a:xfrm>
          <a:prstGeom prst="rect">
            <a:avLst/>
          </a:prstGeom>
        </p:spPr>
        <p:txBody>
          <a:bodyPr anchor="ctr" anchorCtr="1"/>
          <a:lstStyle/>
          <a:p>
            <a:fld id="{CEBCB597-9930-514D-94A4-DB7E6FA0831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6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254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53905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0FDA82EF-8A8A-1644-A0B6-076C1972E3FA}" type="datetime1">
              <a:rPr lang="en-AU" smtClean="0">
                <a:solidFill>
                  <a:prstClr val="white"/>
                </a:solidFill>
              </a:rPr>
              <a:pPr/>
              <a:t>12/02/2018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539058"/>
            <a:ext cx="2895600" cy="273844"/>
          </a:xfrm>
          <a:prstGeom prst="rect">
            <a:avLst/>
          </a:prstGeom>
        </p:spPr>
        <p:txBody>
          <a:bodyPr anchor="ctr" anchorCtr="1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24200" y="4816750"/>
            <a:ext cx="2895600" cy="243373"/>
          </a:xfrm>
          <a:prstGeom prst="rect">
            <a:avLst/>
          </a:prstGeom>
        </p:spPr>
        <p:txBody>
          <a:bodyPr anchor="ctr" anchorCtr="1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CEBCB597-9930-514D-94A4-DB7E6FA0831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laceholder 3" descr="1000020100000D990000053C7ACA8EDD.png"/>
          <p:cNvPicPr>
            <a:picLocks noGrp="1" noChangeAspect="1"/>
          </p:cNvPicPr>
          <p:nvPr userDrawn="1"/>
        </p:nvPicPr>
        <p:blipFill>
          <a:blip r:embed="rId14">
            <a:lum/>
          </a:blip>
          <a:stretch>
            <a:fillRect/>
          </a:stretch>
        </p:blipFill>
        <p:spPr>
          <a:xfrm>
            <a:off x="7509125" y="3277708"/>
            <a:ext cx="4846881" cy="1865792"/>
          </a:xfrm>
          <a:prstGeom prst="rect">
            <a:avLst/>
          </a:prstGeom>
          <a:ln/>
        </p:spPr>
      </p:pic>
      <p:pic>
        <p:nvPicPr>
          <p:cNvPr id="12" name="Placeholder 3" descr="10000201000005A70000062EBB493327.png"/>
          <p:cNvPicPr>
            <a:picLocks noGrp="1" noChangeAspect="1"/>
          </p:cNvPicPr>
          <p:nvPr userDrawn="1"/>
        </p:nvPicPr>
        <p:blipFill>
          <a:blip r:embed="rId15">
            <a:lum/>
          </a:blip>
          <a:stretch>
            <a:fillRect/>
          </a:stretch>
        </p:blipFill>
        <p:spPr>
          <a:xfrm>
            <a:off x="7186436" y="-95248"/>
            <a:ext cx="1954634" cy="2136995"/>
          </a:xfrm>
          <a:prstGeom prst="rect">
            <a:avLst/>
          </a:prstGeom>
          <a:ln/>
        </p:spPr>
      </p:pic>
      <p:pic>
        <p:nvPicPr>
          <p:cNvPr id="13" name="Placeholder 3" descr="1000020100000D990000053C7ACA8EDD.png"/>
          <p:cNvPicPr>
            <a:picLocks noGrp="1" noChangeAspect="1"/>
          </p:cNvPicPr>
          <p:nvPr userDrawn="1"/>
        </p:nvPicPr>
        <p:blipFill>
          <a:blip r:embed="rId14">
            <a:lum/>
          </a:blip>
          <a:stretch>
            <a:fillRect/>
          </a:stretch>
        </p:blipFill>
        <p:spPr>
          <a:xfrm rot="10800000">
            <a:off x="-2514600" y="-552450"/>
            <a:ext cx="4846881" cy="1865792"/>
          </a:xfrm>
          <a:prstGeom prst="rect">
            <a:avLst/>
          </a:prstGeom>
          <a:ln/>
        </p:spPr>
      </p:pic>
      <p:pic>
        <p:nvPicPr>
          <p:cNvPr id="14" name="Placeholder 3" descr="10000201000005A70000062EBB493327.png"/>
          <p:cNvPicPr>
            <a:picLocks noGrp="1" noChangeAspect="1"/>
          </p:cNvPicPr>
          <p:nvPr userDrawn="1"/>
        </p:nvPicPr>
        <p:blipFill>
          <a:blip r:embed="rId15">
            <a:lum/>
          </a:blip>
          <a:stretch>
            <a:fillRect/>
          </a:stretch>
        </p:blipFill>
        <p:spPr>
          <a:xfrm rot="10800000">
            <a:off x="-76200" y="3486152"/>
            <a:ext cx="1954634" cy="2136995"/>
          </a:xfrm>
          <a:prstGeom prst="rect">
            <a:avLst/>
          </a:prstGeom>
          <a:ln/>
        </p:spPr>
      </p:pic>
      <p:pic>
        <p:nvPicPr>
          <p:cNvPr id="15" name="Picture 14" descr="MasterLogoCMYKKeyline.eps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1442" y="4640371"/>
            <a:ext cx="1741982" cy="30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5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SansaSoft Pro Normal" panose="02000603080000020004" pitchFamily="50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A47C18"/>
        </a:buClr>
        <a:buFont typeface="Arial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A47C18"/>
        </a:buClr>
        <a:buFont typeface="Arial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A47C18"/>
        </a:buClr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A47C18"/>
        </a:buClr>
        <a:buFont typeface="Arial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A47C18"/>
        </a:buClr>
        <a:buFont typeface="Arial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13" Type="http://schemas.openxmlformats.org/officeDocument/2006/relationships/image" Target="../media/image20.jpg"/><Relationship Id="rId18" Type="http://schemas.openxmlformats.org/officeDocument/2006/relationships/image" Target="../media/image25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12" Type="http://schemas.openxmlformats.org/officeDocument/2006/relationships/image" Target="../media/image19.jpg"/><Relationship Id="rId17" Type="http://schemas.openxmlformats.org/officeDocument/2006/relationships/image" Target="../media/image24.jpg"/><Relationship Id="rId2" Type="http://schemas.openxmlformats.org/officeDocument/2006/relationships/image" Target="../media/image9.jpg"/><Relationship Id="rId16" Type="http://schemas.openxmlformats.org/officeDocument/2006/relationships/image" Target="../media/image2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g"/><Relationship Id="rId11" Type="http://schemas.openxmlformats.org/officeDocument/2006/relationships/image" Target="../media/image18.jpg"/><Relationship Id="rId5" Type="http://schemas.openxmlformats.org/officeDocument/2006/relationships/image" Target="../media/image12.jpg"/><Relationship Id="rId15" Type="http://schemas.openxmlformats.org/officeDocument/2006/relationships/image" Target="../media/image22.jpg"/><Relationship Id="rId10" Type="http://schemas.openxmlformats.org/officeDocument/2006/relationships/image" Target="../media/image17.jpg"/><Relationship Id="rId19" Type="http://schemas.openxmlformats.org/officeDocument/2006/relationships/image" Target="../media/image26.jpg"/><Relationship Id="rId4" Type="http://schemas.openxmlformats.org/officeDocument/2006/relationships/image" Target="../media/image11.jpg"/><Relationship Id="rId9" Type="http://schemas.openxmlformats.org/officeDocument/2006/relationships/image" Target="../media/image16.jpg"/><Relationship Id="rId14" Type="http://schemas.openxmlformats.org/officeDocument/2006/relationships/image" Target="../media/image2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13335"/>
            <a:ext cx="5044468" cy="919089"/>
          </a:xfrm>
        </p:spPr>
        <p:txBody>
          <a:bodyPr/>
          <a:lstStyle/>
          <a:p>
            <a:r>
              <a:rPr lang="en-US" dirty="0" err="1"/>
              <a:t>Thickshake</a:t>
            </a:r>
            <a:br>
              <a:rPr lang="en-US" dirty="0"/>
            </a:br>
            <a:r>
              <a:rPr lang="en-US" sz="2000" dirty="0"/>
              <a:t>Historical Image Classification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32424"/>
            <a:ext cx="3497580" cy="323165"/>
          </a:xfrm>
          <a:solidFill>
            <a:schemeClr val="tx2">
              <a:lumMod val="50000"/>
            </a:schemeClr>
          </a:solidFill>
        </p:spPr>
        <p:txBody>
          <a:bodyPr/>
          <a:lstStyle/>
          <a:p>
            <a:r>
              <a:rPr lang="en-US" dirty="0"/>
              <a:t>Mark Shelton</a:t>
            </a:r>
          </a:p>
        </p:txBody>
      </p:sp>
    </p:spTree>
    <p:extLst>
      <p:ext uri="{BB962C8B-B14F-4D97-AF65-F5344CB8AC3E}">
        <p14:creationId xmlns:p14="http://schemas.microsoft.com/office/powerpoint/2010/main" val="42825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411DA3-5EAE-49F7-932B-70C3750F3594}"/>
              </a:ext>
            </a:extLst>
          </p:cNvPr>
          <p:cNvSpPr/>
          <p:nvPr/>
        </p:nvSpPr>
        <p:spPr>
          <a:xfrm>
            <a:off x="6794870" y="3780116"/>
            <a:ext cx="810000" cy="675000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Partial MARC</a:t>
            </a:r>
            <a:br>
              <a:rPr lang="en-AU" sz="12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AU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Record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93656A-AC83-4EDA-AAA8-60A7810411AC}"/>
              </a:ext>
            </a:extLst>
          </p:cNvPr>
          <p:cNvSpPr/>
          <p:nvPr/>
        </p:nvSpPr>
        <p:spPr>
          <a:xfrm>
            <a:off x="1478406" y="3137679"/>
            <a:ext cx="810000" cy="675000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MARC</a:t>
            </a:r>
            <a:br>
              <a:rPr lang="en-AU" sz="12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AU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Record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5C2939-790D-4027-979F-6FA740AEBF16}"/>
              </a:ext>
            </a:extLst>
          </p:cNvPr>
          <p:cNvSpPr/>
          <p:nvPr/>
        </p:nvSpPr>
        <p:spPr>
          <a:xfrm>
            <a:off x="2811903" y="3137679"/>
            <a:ext cx="810000" cy="675000"/>
          </a:xfrm>
          <a:prstGeom prst="roundRect">
            <a:avLst/>
          </a:prstGeom>
          <a:solidFill>
            <a:srgbClr val="DAA6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MARC</a:t>
            </a:r>
            <a:br>
              <a:rPr lang="en-AU" sz="12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AU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Reader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941C49-E846-4F28-B17C-A345F018C903}"/>
              </a:ext>
            </a:extLst>
          </p:cNvPr>
          <p:cNvSpPr/>
          <p:nvPr/>
        </p:nvSpPr>
        <p:spPr>
          <a:xfrm>
            <a:off x="5436185" y="3780116"/>
            <a:ext cx="810000" cy="675000"/>
          </a:xfrm>
          <a:prstGeom prst="roundRect">
            <a:avLst/>
          </a:prstGeom>
          <a:solidFill>
            <a:srgbClr val="DAA6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MARC</a:t>
            </a:r>
            <a:br>
              <a:rPr lang="en-AU" sz="12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AU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Writer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C6C-B79A-4809-BF89-C26F7ED95C0B}"/>
              </a:ext>
            </a:extLst>
          </p:cNvPr>
          <p:cNvSpPr/>
          <p:nvPr/>
        </p:nvSpPr>
        <p:spPr>
          <a:xfrm>
            <a:off x="1477881" y="757190"/>
            <a:ext cx="810000" cy="675000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Image</a:t>
            </a:r>
            <a:br>
              <a:rPr lang="en-AU" sz="12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AU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File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7D33533-A4C3-470A-AF61-D3786A35EA57}"/>
              </a:ext>
            </a:extLst>
          </p:cNvPr>
          <p:cNvSpPr/>
          <p:nvPr/>
        </p:nvSpPr>
        <p:spPr>
          <a:xfrm>
            <a:off x="2811903" y="757190"/>
            <a:ext cx="810000" cy="675000"/>
          </a:xfrm>
          <a:prstGeom prst="roundRect">
            <a:avLst/>
          </a:prstGeom>
          <a:solidFill>
            <a:srgbClr val="DAA6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sz="1050" b="1" dirty="0">
                <a:latin typeface="Helvetica" panose="020B0604020202020204" pitchFamily="34" charset="0"/>
                <a:cs typeface="Helvetica" panose="020B0604020202020204" pitchFamily="34" charset="0"/>
              </a:rPr>
              <a:t>Image Processors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4ED5BE6-ABAE-42FD-9044-3D66A54AABF7}"/>
              </a:ext>
            </a:extLst>
          </p:cNvPr>
          <p:cNvSpPr/>
          <p:nvPr/>
        </p:nvSpPr>
        <p:spPr>
          <a:xfrm>
            <a:off x="2423358" y="3407616"/>
            <a:ext cx="270000" cy="20250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AU" sz="1200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1C29FD1-0E49-4FA7-B053-23FBFA076F07}"/>
              </a:ext>
            </a:extLst>
          </p:cNvPr>
          <p:cNvSpPr/>
          <p:nvPr/>
        </p:nvSpPr>
        <p:spPr>
          <a:xfrm rot="2700000">
            <a:off x="5057821" y="3683897"/>
            <a:ext cx="270000" cy="20250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AU" sz="1200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BBB72B5-7BF6-43A5-A4C5-CDB6DB9F7145}"/>
              </a:ext>
            </a:extLst>
          </p:cNvPr>
          <p:cNvSpPr/>
          <p:nvPr/>
        </p:nvSpPr>
        <p:spPr>
          <a:xfrm>
            <a:off x="3740448" y="3407616"/>
            <a:ext cx="270000" cy="20250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AU" sz="1200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F3E7FDF-95DC-4FC2-BF5A-DDACD6FE0DE3}"/>
              </a:ext>
            </a:extLst>
          </p:cNvPr>
          <p:cNvSpPr/>
          <p:nvPr/>
        </p:nvSpPr>
        <p:spPr>
          <a:xfrm>
            <a:off x="6376751" y="4016366"/>
            <a:ext cx="270000" cy="20250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AU" sz="1200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C7AA753-EC6A-4660-BA9C-7997358BF07C}"/>
              </a:ext>
            </a:extLst>
          </p:cNvPr>
          <p:cNvSpPr/>
          <p:nvPr/>
        </p:nvSpPr>
        <p:spPr>
          <a:xfrm>
            <a:off x="2423358" y="1001277"/>
            <a:ext cx="270000" cy="20250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AU" sz="1200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1C2A047-95F6-43FD-98A3-EE4B3DC76E54}"/>
              </a:ext>
            </a:extLst>
          </p:cNvPr>
          <p:cNvSpPr/>
          <p:nvPr/>
        </p:nvSpPr>
        <p:spPr>
          <a:xfrm>
            <a:off x="5448121" y="751040"/>
            <a:ext cx="784930" cy="675000"/>
          </a:xfrm>
          <a:prstGeom prst="roundRect">
            <a:avLst/>
          </a:prstGeom>
          <a:solidFill>
            <a:srgbClr val="DAA6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Machine</a:t>
            </a:r>
            <a:br>
              <a:rPr lang="en-AU" sz="11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AU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Learning</a:t>
            </a:r>
            <a:br>
              <a:rPr lang="en-AU" sz="11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AU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Classifiers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A6654D4C-C5FF-49F3-99D5-0F20C4382738}"/>
              </a:ext>
            </a:extLst>
          </p:cNvPr>
          <p:cNvSpPr/>
          <p:nvPr/>
        </p:nvSpPr>
        <p:spPr>
          <a:xfrm>
            <a:off x="3718466" y="1001277"/>
            <a:ext cx="270000" cy="20250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AU" sz="1200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59C199-9883-4385-952B-CFDC5E1EEDD6}"/>
              </a:ext>
            </a:extLst>
          </p:cNvPr>
          <p:cNvSpPr txBox="1"/>
          <p:nvPr/>
        </p:nvSpPr>
        <p:spPr>
          <a:xfrm>
            <a:off x="2341441" y="165343"/>
            <a:ext cx="1779839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lIns="27000" rIns="27000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AU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Face Detection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AU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Text Recognition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60C258-7672-435F-9EF1-051FA812F9FB}"/>
              </a:ext>
            </a:extLst>
          </p:cNvPr>
          <p:cNvCxnSpPr>
            <a:cxnSpLocks/>
          </p:cNvCxnSpPr>
          <p:nvPr/>
        </p:nvCxnSpPr>
        <p:spPr>
          <a:xfrm flipV="1">
            <a:off x="0" y="1727540"/>
            <a:ext cx="9144000" cy="11514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86DD8D4-2F79-47A7-BF99-46C39894D5B2}"/>
              </a:ext>
            </a:extLst>
          </p:cNvPr>
          <p:cNvSpPr txBox="1"/>
          <p:nvPr/>
        </p:nvSpPr>
        <p:spPr>
          <a:xfrm>
            <a:off x="4876054" y="164641"/>
            <a:ext cx="1939980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lIns="27000" rIns="27000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AU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Subject Recognition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AU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Landmark Recognition</a:t>
            </a: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E02F0F01-E88F-43E2-9B22-A4961F1F7BAE}"/>
              </a:ext>
            </a:extLst>
          </p:cNvPr>
          <p:cNvSpPr/>
          <p:nvPr/>
        </p:nvSpPr>
        <p:spPr>
          <a:xfrm>
            <a:off x="4092136" y="3040964"/>
            <a:ext cx="868289" cy="903530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Relational</a:t>
            </a:r>
            <a:br>
              <a:rPr lang="en-AU" sz="12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AU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Database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AABF0D-5E3E-4CDA-AF82-AE7A628E329B}"/>
              </a:ext>
            </a:extLst>
          </p:cNvPr>
          <p:cNvSpPr/>
          <p:nvPr/>
        </p:nvSpPr>
        <p:spPr>
          <a:xfrm>
            <a:off x="4121280" y="4356874"/>
            <a:ext cx="810000" cy="675000"/>
          </a:xfrm>
          <a:prstGeom prst="roundRect">
            <a:avLst/>
          </a:prstGeom>
          <a:solidFill>
            <a:srgbClr val="DAA6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Metadata</a:t>
            </a:r>
            <a:br>
              <a:rPr lang="en-AU" sz="12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AU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Parsers</a:t>
            </a:r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847A0848-BCE0-4FA3-9D9E-F05F2B6F3218}"/>
              </a:ext>
            </a:extLst>
          </p:cNvPr>
          <p:cNvSpPr/>
          <p:nvPr/>
        </p:nvSpPr>
        <p:spPr>
          <a:xfrm rot="16200000">
            <a:off x="4391280" y="4049434"/>
            <a:ext cx="270000" cy="202500"/>
          </a:xfrm>
          <a:prstGeom prst="leftRightArrow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AU" sz="1200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C54EF91E-1DB1-4E44-AE9F-B1AAA73C63FF}"/>
              </a:ext>
            </a:extLst>
          </p:cNvPr>
          <p:cNvSpPr/>
          <p:nvPr/>
        </p:nvSpPr>
        <p:spPr>
          <a:xfrm>
            <a:off x="4092136" y="662050"/>
            <a:ext cx="868289" cy="848679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Parallel </a:t>
            </a:r>
            <a:br>
              <a:rPr lang="en-AU" sz="12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AU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Store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565E3FF-55EA-4503-979C-BA20B646764A}"/>
              </a:ext>
            </a:extLst>
          </p:cNvPr>
          <p:cNvSpPr/>
          <p:nvPr/>
        </p:nvSpPr>
        <p:spPr>
          <a:xfrm>
            <a:off x="5448121" y="2382938"/>
            <a:ext cx="810000" cy="675000"/>
          </a:xfrm>
          <a:prstGeom prst="roundRect">
            <a:avLst/>
          </a:prstGeom>
          <a:solidFill>
            <a:srgbClr val="DAA6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Report</a:t>
            </a:r>
            <a:br>
              <a:rPr lang="en-AU" sz="12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AU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Writer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A9E9CDA7-5C96-4C90-8D78-0108F7525377}"/>
              </a:ext>
            </a:extLst>
          </p:cNvPr>
          <p:cNvSpPr/>
          <p:nvPr/>
        </p:nvSpPr>
        <p:spPr>
          <a:xfrm>
            <a:off x="6401989" y="2620749"/>
            <a:ext cx="270000" cy="20250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AU" sz="1200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8AEB0BC-EB08-4739-AF37-58ECD8843259}"/>
              </a:ext>
            </a:extLst>
          </p:cNvPr>
          <p:cNvSpPr/>
          <p:nvPr/>
        </p:nvSpPr>
        <p:spPr>
          <a:xfrm>
            <a:off x="6798326" y="2381924"/>
            <a:ext cx="810000" cy="675000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Report / Dump</a:t>
            </a:r>
          </a:p>
        </p:txBody>
      </p:sp>
      <p:sp>
        <p:nvSpPr>
          <p:cNvPr id="69" name="Arrow: Left-Right 68">
            <a:extLst>
              <a:ext uri="{FF2B5EF4-FFF2-40B4-BE49-F238E27FC236}">
                <a16:creationId xmlns:a16="http://schemas.microsoft.com/office/drawing/2014/main" id="{91554E0E-AD39-41B2-8B93-7EE1711AD8D4}"/>
              </a:ext>
            </a:extLst>
          </p:cNvPr>
          <p:cNvSpPr/>
          <p:nvPr/>
        </p:nvSpPr>
        <p:spPr>
          <a:xfrm>
            <a:off x="5057821" y="1008483"/>
            <a:ext cx="270000" cy="202500"/>
          </a:xfrm>
          <a:prstGeom prst="leftRightArrow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AU" sz="1200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0" name="Arrow: Left 69">
            <a:extLst>
              <a:ext uri="{FF2B5EF4-FFF2-40B4-BE49-F238E27FC236}">
                <a16:creationId xmlns:a16="http://schemas.microsoft.com/office/drawing/2014/main" id="{FF4E342F-0AB6-4ADC-8B5A-BD155C6E84A5}"/>
              </a:ext>
            </a:extLst>
          </p:cNvPr>
          <p:cNvSpPr/>
          <p:nvPr/>
        </p:nvSpPr>
        <p:spPr>
          <a:xfrm rot="8100000">
            <a:off x="5026301" y="2948439"/>
            <a:ext cx="270000" cy="202500"/>
          </a:xfrm>
          <a:prstGeom prst="leftArrow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AU" sz="1200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9C76FB5C-ABF3-461D-9B94-A358403A33A0}"/>
              </a:ext>
            </a:extLst>
          </p:cNvPr>
          <p:cNvSpPr/>
          <p:nvPr/>
        </p:nvSpPr>
        <p:spPr>
          <a:xfrm>
            <a:off x="4097915" y="1953259"/>
            <a:ext cx="810000" cy="675000"/>
          </a:xfrm>
          <a:prstGeom prst="roundRect">
            <a:avLst/>
          </a:prstGeom>
          <a:solidFill>
            <a:srgbClr val="DAA6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Storage Interface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93D3EE0-E7AB-42A7-BEBA-615D23E27C47}"/>
              </a:ext>
            </a:extLst>
          </p:cNvPr>
          <p:cNvSpPr/>
          <p:nvPr/>
        </p:nvSpPr>
        <p:spPr>
          <a:xfrm>
            <a:off x="8153555" y="3717623"/>
            <a:ext cx="810000" cy="810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Library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6DB674C-326A-44A1-B854-4C5A95EEF6A3}"/>
              </a:ext>
            </a:extLst>
          </p:cNvPr>
          <p:cNvSpPr/>
          <p:nvPr/>
        </p:nvSpPr>
        <p:spPr>
          <a:xfrm>
            <a:off x="140724" y="3101461"/>
            <a:ext cx="810000" cy="810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Library</a:t>
            </a:r>
          </a:p>
        </p:txBody>
      </p:sp>
      <p:sp>
        <p:nvSpPr>
          <p:cNvPr id="83" name="Arrow: Left-Right 82">
            <a:extLst>
              <a:ext uri="{FF2B5EF4-FFF2-40B4-BE49-F238E27FC236}">
                <a16:creationId xmlns:a16="http://schemas.microsoft.com/office/drawing/2014/main" id="{7126A28D-88E0-4537-BD8D-BA170B24545D}"/>
              </a:ext>
            </a:extLst>
          </p:cNvPr>
          <p:cNvSpPr/>
          <p:nvPr/>
        </p:nvSpPr>
        <p:spPr>
          <a:xfrm rot="16200000">
            <a:off x="4386645" y="2726549"/>
            <a:ext cx="270000" cy="202500"/>
          </a:xfrm>
          <a:prstGeom prst="leftRightArrow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AU" sz="1200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4" name="Arrow: Left-Right 83">
            <a:extLst>
              <a:ext uri="{FF2B5EF4-FFF2-40B4-BE49-F238E27FC236}">
                <a16:creationId xmlns:a16="http://schemas.microsoft.com/office/drawing/2014/main" id="{67E393C8-B9D3-4FEF-887D-1D46ED7ACA28}"/>
              </a:ext>
            </a:extLst>
          </p:cNvPr>
          <p:cNvSpPr/>
          <p:nvPr/>
        </p:nvSpPr>
        <p:spPr>
          <a:xfrm rot="16200000">
            <a:off x="4350773" y="1631931"/>
            <a:ext cx="335374" cy="202500"/>
          </a:xfrm>
          <a:prstGeom prst="leftRightArrow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AU" sz="1200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41E763-1FA6-4E4B-83AD-0795826EEE6F}"/>
              </a:ext>
            </a:extLst>
          </p:cNvPr>
          <p:cNvSpPr txBox="1"/>
          <p:nvPr/>
        </p:nvSpPr>
        <p:spPr>
          <a:xfrm>
            <a:off x="2440889" y="4498167"/>
            <a:ext cx="1543127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lIns="27000" rIns="27000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AU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Geolocation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AU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 Extraction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072BEA7E-962E-4FBE-AD13-A88D7A727F01}"/>
              </a:ext>
            </a:extLst>
          </p:cNvPr>
          <p:cNvSpPr/>
          <p:nvPr/>
        </p:nvSpPr>
        <p:spPr>
          <a:xfrm>
            <a:off x="1074773" y="3405211"/>
            <a:ext cx="270000" cy="20250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AU" sz="1200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CC1F98F-1660-43EA-99BC-5CBAB55F0891}"/>
              </a:ext>
            </a:extLst>
          </p:cNvPr>
          <p:cNvSpPr/>
          <p:nvPr/>
        </p:nvSpPr>
        <p:spPr>
          <a:xfrm>
            <a:off x="140724" y="693469"/>
            <a:ext cx="810000" cy="810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Library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3BF1EC7E-7FA2-4584-B069-7DDAA612B1BB}"/>
              </a:ext>
            </a:extLst>
          </p:cNvPr>
          <p:cNvSpPr/>
          <p:nvPr/>
        </p:nvSpPr>
        <p:spPr>
          <a:xfrm>
            <a:off x="7761377" y="4021373"/>
            <a:ext cx="270000" cy="20250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AU" sz="1200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22F3592-1F35-4308-9DC7-6FC3896EBAEE}"/>
              </a:ext>
            </a:extLst>
          </p:cNvPr>
          <p:cNvSpPr/>
          <p:nvPr/>
        </p:nvSpPr>
        <p:spPr>
          <a:xfrm>
            <a:off x="8153555" y="2314424"/>
            <a:ext cx="810000" cy="810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sz="1050" b="1" dirty="0">
                <a:latin typeface="Helvetica" panose="020B0604020202020204" pitchFamily="34" charset="0"/>
                <a:cs typeface="Helvetica" panose="020B0604020202020204" pitchFamily="34" charset="0"/>
              </a:rPr>
              <a:t>Other Systems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42C6F00-5E1B-4465-8FB5-15481F93EA7D}"/>
              </a:ext>
            </a:extLst>
          </p:cNvPr>
          <p:cNvSpPr/>
          <p:nvPr/>
        </p:nvSpPr>
        <p:spPr>
          <a:xfrm>
            <a:off x="7741289" y="2629976"/>
            <a:ext cx="270000" cy="20250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AU" sz="1200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FF9E4018-1A30-42DD-ABCA-D427C04C0488}"/>
              </a:ext>
            </a:extLst>
          </p:cNvPr>
          <p:cNvSpPr/>
          <p:nvPr/>
        </p:nvSpPr>
        <p:spPr>
          <a:xfrm>
            <a:off x="1047287" y="1001277"/>
            <a:ext cx="270000" cy="20250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AU" sz="1200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1" name="Flowchart: Extract 60">
            <a:extLst>
              <a:ext uri="{FF2B5EF4-FFF2-40B4-BE49-F238E27FC236}">
                <a16:creationId xmlns:a16="http://schemas.microsoft.com/office/drawing/2014/main" id="{0F79B8AC-2BCD-4E22-88FF-4FD418D04600}"/>
              </a:ext>
            </a:extLst>
          </p:cNvPr>
          <p:cNvSpPr/>
          <p:nvPr/>
        </p:nvSpPr>
        <p:spPr>
          <a:xfrm>
            <a:off x="7053840" y="1379207"/>
            <a:ext cx="1351836" cy="119480"/>
          </a:xfrm>
          <a:prstGeom prst="flowChartExtra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AU" sz="1200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513765-0DCA-4BE6-A9B9-D843AFE6C98C}"/>
              </a:ext>
            </a:extLst>
          </p:cNvPr>
          <p:cNvSpPr txBox="1"/>
          <p:nvPr/>
        </p:nvSpPr>
        <p:spPr>
          <a:xfrm>
            <a:off x="6511751" y="1589697"/>
            <a:ext cx="2436014" cy="27699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txBody>
          <a:bodyPr wrap="square" lIns="27000" rIns="27000" rtlCol="0">
            <a:spAutoFit/>
          </a:bodyPr>
          <a:lstStyle/>
          <a:p>
            <a:pPr algn="ctr"/>
            <a:r>
              <a:rPr lang="en-AU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Pawsey Supercomputing Centre</a:t>
            </a:r>
          </a:p>
        </p:txBody>
      </p:sp>
    </p:spTree>
    <p:extLst>
      <p:ext uri="{BB962C8B-B14F-4D97-AF65-F5344CB8AC3E}">
        <p14:creationId xmlns:p14="http://schemas.microsoft.com/office/powerpoint/2010/main" val="416919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F28523-9DC5-4A67-8240-959E0D933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838" y="0"/>
            <a:ext cx="4194163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C6D60C-88EE-4BE6-AFA7-F1C2BA1B5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549" y="0"/>
            <a:ext cx="5118386" cy="514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C15386-ECA5-432B-AF62-4BB3CA9E432B}"/>
              </a:ext>
            </a:extLst>
          </p:cNvPr>
          <p:cNvSpPr txBox="1"/>
          <p:nvPr/>
        </p:nvSpPr>
        <p:spPr>
          <a:xfrm>
            <a:off x="6063401" y="1"/>
            <a:ext cx="3080599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AU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L: Detects principle subjects</a:t>
            </a:r>
            <a:br>
              <a:rPr lang="en-AU" sz="12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AU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 (at some distance)</a:t>
            </a:r>
          </a:p>
          <a:p>
            <a:pPr algn="r"/>
            <a:r>
              <a:rPr lang="en-AU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R: Misses one principle subject because face is at too extreme an angle</a:t>
            </a:r>
          </a:p>
        </p:txBody>
      </p:sp>
    </p:spTree>
    <p:extLst>
      <p:ext uri="{BB962C8B-B14F-4D97-AF65-F5344CB8AC3E}">
        <p14:creationId xmlns:p14="http://schemas.microsoft.com/office/powerpoint/2010/main" val="267512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8FE72F-6F61-4C8C-8284-708A05D16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887" y="-165582"/>
            <a:ext cx="9274887" cy="69742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77C4B8-5E4F-4A12-A48E-DABD5FF68019}"/>
              </a:ext>
            </a:extLst>
          </p:cNvPr>
          <p:cNvSpPr txBox="1"/>
          <p:nvPr/>
        </p:nvSpPr>
        <p:spPr>
          <a:xfrm>
            <a:off x="7095744" y="1"/>
            <a:ext cx="204825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AU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Detects principle subjects</a:t>
            </a:r>
          </a:p>
        </p:txBody>
      </p:sp>
    </p:spTree>
    <p:extLst>
      <p:ext uri="{BB962C8B-B14F-4D97-AF65-F5344CB8AC3E}">
        <p14:creationId xmlns:p14="http://schemas.microsoft.com/office/powerpoint/2010/main" val="332606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ED3769-1191-4E0B-93E9-BEFF38903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308" y="0"/>
            <a:ext cx="6575461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8C34C4-322E-4010-A35B-4168E617E2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518" y="0"/>
            <a:ext cx="3566294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B307AD-01EF-424C-91E4-DBB04184EE7E}"/>
              </a:ext>
            </a:extLst>
          </p:cNvPr>
          <p:cNvSpPr txBox="1"/>
          <p:nvPr/>
        </p:nvSpPr>
        <p:spPr>
          <a:xfrm>
            <a:off x="6156308" y="0"/>
            <a:ext cx="2987692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AU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L: Detects face from old photo</a:t>
            </a:r>
          </a:p>
          <a:p>
            <a:pPr algn="r"/>
            <a:r>
              <a:rPr lang="en-AU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R: Misses some faces because they are too small – will be addressed with larger images</a:t>
            </a:r>
          </a:p>
        </p:txBody>
      </p:sp>
    </p:spTree>
    <p:extLst>
      <p:ext uri="{BB962C8B-B14F-4D97-AF65-F5344CB8AC3E}">
        <p14:creationId xmlns:p14="http://schemas.microsoft.com/office/powerpoint/2010/main" val="28540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Picture 212">
            <a:extLst>
              <a:ext uri="{FF2B5EF4-FFF2-40B4-BE49-F238E27FC236}">
                <a16:creationId xmlns:a16="http://schemas.microsoft.com/office/drawing/2014/main" id="{258C40F5-7DFF-4FDD-A985-6A9D82A5C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782" y="3278124"/>
            <a:ext cx="1428750" cy="1428750"/>
          </a:xfrm>
          <a:prstGeom prst="rect">
            <a:avLst/>
          </a:prstGeom>
        </p:spPr>
      </p:pic>
      <p:pic>
        <p:nvPicPr>
          <p:cNvPr id="219" name="Picture 218">
            <a:extLst>
              <a:ext uri="{FF2B5EF4-FFF2-40B4-BE49-F238E27FC236}">
                <a16:creationId xmlns:a16="http://schemas.microsoft.com/office/drawing/2014/main" id="{07A28B93-DC9B-4FE0-9C30-B34AE22C6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3278124"/>
            <a:ext cx="1428750" cy="1428750"/>
          </a:xfrm>
          <a:prstGeom prst="rect">
            <a:avLst/>
          </a:prstGeom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CCFDC316-B8F7-4FCF-BA09-175163B48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782" y="1849374"/>
            <a:ext cx="1428750" cy="1428750"/>
          </a:xfrm>
          <a:prstGeom prst="rect">
            <a:avLst/>
          </a:prstGeom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8D7330D7-E52D-490F-9ADF-53FC22B5F8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032" y="1849374"/>
            <a:ext cx="1428750" cy="1428750"/>
          </a:xfrm>
          <a:prstGeom prst="rect">
            <a:avLst/>
          </a:prstGeom>
        </p:spPr>
      </p:pic>
      <p:pic>
        <p:nvPicPr>
          <p:cNvPr id="225" name="Picture 224">
            <a:extLst>
              <a:ext uri="{FF2B5EF4-FFF2-40B4-BE49-F238E27FC236}">
                <a16:creationId xmlns:a16="http://schemas.microsoft.com/office/drawing/2014/main" id="{568AC1F1-4123-4B16-A4AA-7EAEF9B666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282" y="1849374"/>
            <a:ext cx="1428750" cy="1428750"/>
          </a:xfrm>
          <a:prstGeom prst="rect">
            <a:avLst/>
          </a:prstGeom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485875A7-2BD4-4679-8E28-3F4D045C62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532" y="1849374"/>
            <a:ext cx="1428750" cy="1428750"/>
          </a:xfrm>
          <a:prstGeom prst="rect">
            <a:avLst/>
          </a:prstGeom>
        </p:spPr>
      </p:pic>
      <p:pic>
        <p:nvPicPr>
          <p:cNvPr id="229" name="Picture 228">
            <a:extLst>
              <a:ext uri="{FF2B5EF4-FFF2-40B4-BE49-F238E27FC236}">
                <a16:creationId xmlns:a16="http://schemas.microsoft.com/office/drawing/2014/main" id="{CA79C3B4-95EE-463B-B4BF-05C2820612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782" y="1849374"/>
            <a:ext cx="1428750" cy="1428750"/>
          </a:xfrm>
          <a:prstGeom prst="rect">
            <a:avLst/>
          </a:prstGeom>
        </p:spPr>
      </p:pic>
      <p:pic>
        <p:nvPicPr>
          <p:cNvPr id="231" name="Picture 230">
            <a:extLst>
              <a:ext uri="{FF2B5EF4-FFF2-40B4-BE49-F238E27FC236}">
                <a16:creationId xmlns:a16="http://schemas.microsoft.com/office/drawing/2014/main" id="{CBDEAD92-AA34-4657-87AF-F61CECC285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1849374"/>
            <a:ext cx="1428750" cy="1428750"/>
          </a:xfrm>
          <a:prstGeom prst="rect">
            <a:avLst/>
          </a:prstGeom>
        </p:spPr>
      </p:pic>
      <p:pic>
        <p:nvPicPr>
          <p:cNvPr id="233" name="Picture 232">
            <a:extLst>
              <a:ext uri="{FF2B5EF4-FFF2-40B4-BE49-F238E27FC236}">
                <a16:creationId xmlns:a16="http://schemas.microsoft.com/office/drawing/2014/main" id="{52F1B945-A0F5-4633-A6D2-9C1FCEBEAB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782" y="420624"/>
            <a:ext cx="1428750" cy="1428750"/>
          </a:xfrm>
          <a:prstGeom prst="rect">
            <a:avLst/>
          </a:prstGeom>
        </p:spPr>
      </p:pic>
      <p:pic>
        <p:nvPicPr>
          <p:cNvPr id="235" name="Picture 234">
            <a:extLst>
              <a:ext uri="{FF2B5EF4-FFF2-40B4-BE49-F238E27FC236}">
                <a16:creationId xmlns:a16="http://schemas.microsoft.com/office/drawing/2014/main" id="{5A75EFC3-6008-4001-8DB9-710E74D59E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032" y="420624"/>
            <a:ext cx="1428750" cy="1428750"/>
          </a:xfrm>
          <a:prstGeom prst="rect">
            <a:avLst/>
          </a:prstGeom>
        </p:spPr>
      </p:pic>
      <p:pic>
        <p:nvPicPr>
          <p:cNvPr id="237" name="Picture 236">
            <a:extLst>
              <a:ext uri="{FF2B5EF4-FFF2-40B4-BE49-F238E27FC236}">
                <a16:creationId xmlns:a16="http://schemas.microsoft.com/office/drawing/2014/main" id="{4FD22E98-E47E-461B-BA0E-577F4A2482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282" y="420624"/>
            <a:ext cx="1428750" cy="1428750"/>
          </a:xfrm>
          <a:prstGeom prst="rect">
            <a:avLst/>
          </a:prstGeom>
        </p:spPr>
      </p:pic>
      <p:pic>
        <p:nvPicPr>
          <p:cNvPr id="239" name="Picture 238">
            <a:extLst>
              <a:ext uri="{FF2B5EF4-FFF2-40B4-BE49-F238E27FC236}">
                <a16:creationId xmlns:a16="http://schemas.microsoft.com/office/drawing/2014/main" id="{4F76A824-B596-4CA3-9F5F-6B4A35EA596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532" y="420624"/>
            <a:ext cx="1428750" cy="1428750"/>
          </a:xfrm>
          <a:prstGeom prst="rect">
            <a:avLst/>
          </a:prstGeom>
        </p:spPr>
      </p:pic>
      <p:pic>
        <p:nvPicPr>
          <p:cNvPr id="241" name="Picture 240">
            <a:extLst>
              <a:ext uri="{FF2B5EF4-FFF2-40B4-BE49-F238E27FC236}">
                <a16:creationId xmlns:a16="http://schemas.microsoft.com/office/drawing/2014/main" id="{2339605A-D5E3-4D34-BDA9-04A552840CF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782" y="420624"/>
            <a:ext cx="1428750" cy="1428750"/>
          </a:xfrm>
          <a:prstGeom prst="rect">
            <a:avLst/>
          </a:prstGeom>
        </p:spPr>
      </p:pic>
      <p:pic>
        <p:nvPicPr>
          <p:cNvPr id="243" name="Picture 242">
            <a:extLst>
              <a:ext uri="{FF2B5EF4-FFF2-40B4-BE49-F238E27FC236}">
                <a16:creationId xmlns:a16="http://schemas.microsoft.com/office/drawing/2014/main" id="{F38D81C8-8D36-4134-AD14-E67BB8981C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20624"/>
            <a:ext cx="1428750" cy="1428750"/>
          </a:xfrm>
          <a:prstGeom prst="rect">
            <a:avLst/>
          </a:prstGeom>
        </p:spPr>
      </p:pic>
      <p:pic>
        <p:nvPicPr>
          <p:cNvPr id="246" name="Picture 245" descr="An old photo of a person&#10;&#10;Description generated with high confidence">
            <a:extLst>
              <a:ext uri="{FF2B5EF4-FFF2-40B4-BE49-F238E27FC236}">
                <a16:creationId xmlns:a16="http://schemas.microsoft.com/office/drawing/2014/main" id="{0D53DB03-DF26-4F23-BD79-3C18C99D9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032" y="3278124"/>
            <a:ext cx="1428750" cy="1428750"/>
          </a:xfrm>
          <a:prstGeom prst="rect">
            <a:avLst/>
          </a:prstGeom>
        </p:spPr>
      </p:pic>
      <p:pic>
        <p:nvPicPr>
          <p:cNvPr id="248" name="Picture 247" descr="A person wearing a suit and tie looking at the camera&#10;&#10;Description generated with very high confidence">
            <a:extLst>
              <a:ext uri="{FF2B5EF4-FFF2-40B4-BE49-F238E27FC236}">
                <a16:creationId xmlns:a16="http://schemas.microsoft.com/office/drawing/2014/main" id="{DF36D0A1-D89D-4FCD-A816-D65D211F336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282" y="3278124"/>
            <a:ext cx="1428750" cy="1428750"/>
          </a:xfrm>
          <a:prstGeom prst="rect">
            <a:avLst/>
          </a:prstGeom>
        </p:spPr>
      </p:pic>
      <p:pic>
        <p:nvPicPr>
          <p:cNvPr id="250" name="Picture 249" descr="A close up of a person&#10;&#10;Description generated with very high confidence">
            <a:extLst>
              <a:ext uri="{FF2B5EF4-FFF2-40B4-BE49-F238E27FC236}">
                <a16:creationId xmlns:a16="http://schemas.microsoft.com/office/drawing/2014/main" id="{785792FE-3132-4C60-921D-51AF62150F8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532" y="3278124"/>
            <a:ext cx="1428750" cy="1428750"/>
          </a:xfrm>
          <a:prstGeom prst="rect">
            <a:avLst/>
          </a:prstGeom>
        </p:spPr>
      </p:pic>
      <p:pic>
        <p:nvPicPr>
          <p:cNvPr id="252" name="Picture 251" descr="A blurry close up of a person&#10;&#10;Description generated with very high confidence">
            <a:extLst>
              <a:ext uri="{FF2B5EF4-FFF2-40B4-BE49-F238E27FC236}">
                <a16:creationId xmlns:a16="http://schemas.microsoft.com/office/drawing/2014/main" id="{995C1B76-17EB-4911-A146-0EB934EC07D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782" y="3278124"/>
            <a:ext cx="1428750" cy="1428750"/>
          </a:xfrm>
          <a:prstGeom prst="rect">
            <a:avLst/>
          </a:prstGeom>
        </p:spPr>
      </p:pic>
      <p:sp>
        <p:nvSpPr>
          <p:cNvPr id="253" name="TextBox 252">
            <a:extLst>
              <a:ext uri="{FF2B5EF4-FFF2-40B4-BE49-F238E27FC236}">
                <a16:creationId xmlns:a16="http://schemas.microsoft.com/office/drawing/2014/main" id="{D4A8812E-895B-4C1C-9ADC-6415C0F1418A}"/>
              </a:ext>
            </a:extLst>
          </p:cNvPr>
          <p:cNvSpPr txBox="1"/>
          <p:nvPr/>
        </p:nvSpPr>
        <p:spPr>
          <a:xfrm>
            <a:off x="6638544" y="1"/>
            <a:ext cx="2505456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AU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Photo distortion is caused by normalisation – all eyes and lips are moved to the same place.</a:t>
            </a:r>
          </a:p>
        </p:txBody>
      </p:sp>
    </p:spTree>
    <p:extLst>
      <p:ext uri="{BB962C8B-B14F-4D97-AF65-F5344CB8AC3E}">
        <p14:creationId xmlns:p14="http://schemas.microsoft.com/office/powerpoint/2010/main" val="379487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and black truck parked in front of a building&#10;&#10;Description generated with very high confidence">
            <a:extLst>
              <a:ext uri="{FF2B5EF4-FFF2-40B4-BE49-F238E27FC236}">
                <a16:creationId xmlns:a16="http://schemas.microsoft.com/office/drawing/2014/main" id="{9EBC69AD-C46B-46EE-84F4-8AD6D2AB46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" t="3219" r="3148" b="5977"/>
          <a:stretch/>
        </p:blipFill>
        <p:spPr>
          <a:xfrm>
            <a:off x="-1058527" y="0"/>
            <a:ext cx="6523780" cy="5143500"/>
          </a:xfrm>
          <a:prstGeom prst="rect">
            <a:avLst/>
          </a:prstGeom>
        </p:spPr>
      </p:pic>
      <p:pic>
        <p:nvPicPr>
          <p:cNvPr id="6" name="Picture 5" descr="A picture containing photo, indoor, monitor, wall&#10;&#10;Description generated with high confidence">
            <a:extLst>
              <a:ext uri="{FF2B5EF4-FFF2-40B4-BE49-F238E27FC236}">
                <a16:creationId xmlns:a16="http://schemas.microsoft.com/office/drawing/2014/main" id="{A396410E-5234-43B5-BFCD-EF7B64F57F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4" t="1731" r="2451" b="3468"/>
          <a:stretch/>
        </p:blipFill>
        <p:spPr>
          <a:xfrm>
            <a:off x="5193297" y="0"/>
            <a:ext cx="3950703" cy="5143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5706EF-C40E-4B2E-9AE5-25A61E5E7FC6}"/>
              </a:ext>
            </a:extLst>
          </p:cNvPr>
          <p:cNvSpPr txBox="1"/>
          <p:nvPr/>
        </p:nvSpPr>
        <p:spPr>
          <a:xfrm>
            <a:off x="0" y="0"/>
            <a:ext cx="2377440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L: Has difficulty detecting </a:t>
            </a:r>
            <a:br>
              <a:rPr lang="en-AU" sz="12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AU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low contrast text</a:t>
            </a:r>
          </a:p>
          <a:p>
            <a:r>
              <a:rPr lang="en-AU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R: Detects main headings, individual names are too small</a:t>
            </a:r>
          </a:p>
        </p:txBody>
      </p:sp>
    </p:spTree>
    <p:extLst>
      <p:ext uri="{BB962C8B-B14F-4D97-AF65-F5344CB8AC3E}">
        <p14:creationId xmlns:p14="http://schemas.microsoft.com/office/powerpoint/2010/main" val="250781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A6BCC7B-78A6-4D8E-8D34-503ACFE0D286}"/>
              </a:ext>
            </a:extLst>
          </p:cNvPr>
          <p:cNvGrpSpPr/>
          <p:nvPr/>
        </p:nvGrpSpPr>
        <p:grpSpPr>
          <a:xfrm>
            <a:off x="2240280" y="2452878"/>
            <a:ext cx="4034298" cy="237744"/>
            <a:chOff x="2987040" y="3270504"/>
            <a:chExt cx="5379064" cy="316992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223CDE11-E172-4B79-B28A-AD5F475B9BCD}"/>
                </a:ext>
              </a:extLst>
            </p:cNvPr>
            <p:cNvSpPr/>
            <p:nvPr/>
          </p:nvSpPr>
          <p:spPr>
            <a:xfrm>
              <a:off x="2987040" y="3270504"/>
              <a:ext cx="766784" cy="316992"/>
            </a:xfrm>
            <a:prstGeom prst="rightArrow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b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6F076767-E8ED-4283-B559-98C21172D6D6}"/>
                </a:ext>
              </a:extLst>
            </p:cNvPr>
            <p:cNvSpPr/>
            <p:nvPr/>
          </p:nvSpPr>
          <p:spPr>
            <a:xfrm>
              <a:off x="7599320" y="3270504"/>
              <a:ext cx="766784" cy="316992"/>
            </a:xfrm>
            <a:prstGeom prst="rightArrow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b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EF2772B-AA58-4424-A44C-8A7FBDAC98AC}"/>
              </a:ext>
            </a:extLst>
          </p:cNvPr>
          <p:cNvSpPr/>
          <p:nvPr/>
        </p:nvSpPr>
        <p:spPr>
          <a:xfrm>
            <a:off x="213741" y="1973024"/>
            <a:ext cx="19202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311688PD: Durham House building premises of Wrightson Dance Studios, The Inn Trim hairdressers, Galore House (no. 842) and Marjorie Young Antiques (no. 836) Hay Street, Perth, December 1982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44EC6F-8719-4C31-BE5D-482C6EC16A9E}"/>
              </a:ext>
            </a:extLst>
          </p:cNvPr>
          <p:cNvSpPr/>
          <p:nvPr/>
        </p:nvSpPr>
        <p:spPr>
          <a:xfrm>
            <a:off x="213741" y="1078644"/>
            <a:ext cx="19202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100" b="1" u="sng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Image</a:t>
            </a:r>
            <a:br>
              <a:rPr lang="en-AU" sz="2100" b="1" u="sng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AU" sz="2100" b="1" u="sng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22F41B-5C75-4BF4-A84F-258E315C0842}"/>
              </a:ext>
            </a:extLst>
          </p:cNvPr>
          <p:cNvSpPr/>
          <p:nvPr/>
        </p:nvSpPr>
        <p:spPr>
          <a:xfrm>
            <a:off x="3269877" y="1973024"/>
            <a:ext cx="20848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building_name</a:t>
            </a:r>
            <a:r>
              <a:rPr lang="en-AU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AU" sz="1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None</a:t>
            </a:r>
          </a:p>
          <a:p>
            <a:r>
              <a:rPr lang="en-AU" sz="12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street_number</a:t>
            </a:r>
            <a:r>
              <a:rPr lang="en-AU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r>
              <a:rPr lang="en-AU" sz="1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‘836-842’</a:t>
            </a:r>
          </a:p>
          <a:p>
            <a:r>
              <a:rPr lang="en-AU" sz="12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street_name</a:t>
            </a:r>
            <a:r>
              <a:rPr lang="en-AU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r>
              <a:rPr lang="en-AU" sz="1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'Hay’</a:t>
            </a:r>
          </a:p>
          <a:p>
            <a:r>
              <a:rPr lang="en-AU" sz="12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street_type</a:t>
            </a:r>
            <a:r>
              <a:rPr lang="en-AU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AU" sz="1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'Street'</a:t>
            </a:r>
          </a:p>
          <a:p>
            <a:r>
              <a:rPr lang="en-AU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suburb: </a:t>
            </a:r>
            <a:r>
              <a:rPr lang="en-AU" sz="1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'Perth’</a:t>
            </a:r>
          </a:p>
          <a:p>
            <a:r>
              <a:rPr lang="en-AU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state:</a:t>
            </a:r>
            <a:r>
              <a:rPr lang="en-AU" sz="1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'WA'</a:t>
            </a:r>
          </a:p>
          <a:p>
            <a:r>
              <a:rPr lang="en-AU" sz="12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location_type</a:t>
            </a:r>
            <a:r>
              <a:rPr lang="en-AU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AU" sz="1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‘parsed’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FF6DD9-A28B-425A-9416-E090BD6E4B97}"/>
              </a:ext>
            </a:extLst>
          </p:cNvPr>
          <p:cNvSpPr/>
          <p:nvPr/>
        </p:nvSpPr>
        <p:spPr>
          <a:xfrm>
            <a:off x="3092466" y="1070674"/>
            <a:ext cx="24396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100" b="1" u="sng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Parsed </a:t>
            </a:r>
            <a:br>
              <a:rPr lang="en-AU" sz="2100" b="1" u="sng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AU" sz="2100" b="1" u="sng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Address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5692F5-B7AC-4618-88D4-4F431ADE567F}"/>
              </a:ext>
            </a:extLst>
          </p:cNvPr>
          <p:cNvSpPr/>
          <p:nvPr/>
        </p:nvSpPr>
        <p:spPr>
          <a:xfrm>
            <a:off x="6706878" y="1973023"/>
            <a:ext cx="200710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building_name</a:t>
            </a:r>
            <a:r>
              <a:rPr lang="en-AU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AU" sz="1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None</a:t>
            </a:r>
          </a:p>
          <a:p>
            <a:r>
              <a:rPr lang="en-AU" sz="12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street_number</a:t>
            </a:r>
            <a:r>
              <a:rPr lang="en-AU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r>
              <a:rPr lang="en-AU" sz="1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'838-842’</a:t>
            </a:r>
          </a:p>
          <a:p>
            <a:r>
              <a:rPr lang="en-AU" sz="12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street_name</a:t>
            </a:r>
            <a:r>
              <a:rPr lang="en-AU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r>
              <a:rPr lang="en-AU" sz="1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'Hay’</a:t>
            </a:r>
          </a:p>
          <a:p>
            <a:r>
              <a:rPr lang="en-AU" sz="12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street_type</a:t>
            </a:r>
            <a:r>
              <a:rPr lang="en-AU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AU" sz="1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'Street'</a:t>
            </a:r>
          </a:p>
          <a:p>
            <a:r>
              <a:rPr lang="en-AU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suburb: </a:t>
            </a:r>
            <a:r>
              <a:rPr lang="en-AU" sz="1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'Perth’</a:t>
            </a:r>
          </a:p>
          <a:p>
            <a:r>
              <a:rPr lang="en-AU" sz="12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post_code</a:t>
            </a:r>
            <a:r>
              <a:rPr lang="en-AU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AU" sz="1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'6000’</a:t>
            </a:r>
          </a:p>
          <a:p>
            <a:r>
              <a:rPr lang="en-AU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state:</a:t>
            </a:r>
            <a:r>
              <a:rPr lang="en-AU" sz="1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'WA'</a:t>
            </a:r>
          </a:p>
          <a:p>
            <a:r>
              <a:rPr lang="en-AU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longitude:</a:t>
            </a:r>
            <a:r>
              <a:rPr lang="en-AU" sz="1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115.85448</a:t>
            </a:r>
          </a:p>
          <a:p>
            <a:r>
              <a:rPr lang="en-AU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latitude:</a:t>
            </a:r>
            <a:r>
              <a:rPr lang="en-AU" sz="1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-31.95236,</a:t>
            </a:r>
          </a:p>
          <a:p>
            <a:r>
              <a:rPr lang="en-AU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confidence:</a:t>
            </a:r>
            <a:r>
              <a:rPr lang="en-AU" sz="1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0.05,</a:t>
            </a:r>
          </a:p>
          <a:p>
            <a:r>
              <a:rPr lang="en-AU" sz="12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location_type</a:t>
            </a:r>
            <a:r>
              <a:rPr lang="en-AU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AU" sz="1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'geocoded’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FB87A4-CB95-45CC-B448-00685B94017A}"/>
              </a:ext>
            </a:extLst>
          </p:cNvPr>
          <p:cNvSpPr/>
          <p:nvPr/>
        </p:nvSpPr>
        <p:spPr>
          <a:xfrm>
            <a:off x="6490605" y="1069902"/>
            <a:ext cx="24396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100" b="1" u="sng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Geocoded Address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04887B-2017-4D82-A118-18D49DA657DA}"/>
              </a:ext>
            </a:extLst>
          </p:cNvPr>
          <p:cNvSpPr txBox="1"/>
          <p:nvPr/>
        </p:nvSpPr>
        <p:spPr>
          <a:xfrm>
            <a:off x="6601316" y="1"/>
            <a:ext cx="254268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AU" sz="1200" b="1" u="sng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Mappify</a:t>
            </a:r>
            <a:r>
              <a:rPr lang="en-AU" sz="1200" b="1" u="sng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API</a:t>
            </a:r>
          </a:p>
          <a:p>
            <a:pPr algn="r"/>
            <a:r>
              <a:rPr lang="en-AU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2,500 request limit per day (free)</a:t>
            </a:r>
          </a:p>
          <a:p>
            <a:pPr algn="r"/>
            <a:r>
              <a:rPr lang="en-AU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Based on PSMA G-NAF dataset</a:t>
            </a:r>
          </a:p>
        </p:txBody>
      </p:sp>
    </p:spTree>
    <p:extLst>
      <p:ext uri="{BB962C8B-B14F-4D97-AF65-F5344CB8AC3E}">
        <p14:creationId xmlns:p14="http://schemas.microsoft.com/office/powerpoint/2010/main" val="3887589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Helvetica" panose="020B0604020202020204" pitchFamily="34" charset="0"/>
                <a:cs typeface="Helvetica" panose="020B0604020202020204" pitchFamily="34" charset="0"/>
              </a:rPr>
              <a:t>Thank you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7037882" cy="3656663"/>
          </a:xfrm>
        </p:spPr>
        <p:txBody>
          <a:bodyPr>
            <a:normAutofit lnSpcReduction="10000"/>
          </a:bodyPr>
          <a:lstStyle/>
          <a:p>
            <a:r>
              <a:rPr lang="en-AU" sz="2400" dirty="0">
                <a:latin typeface="Helvetica" panose="020B0604020202020204" pitchFamily="34" charset="0"/>
                <a:cs typeface="Helvetica" panose="020B0604020202020204" pitchFamily="34" charset="0"/>
              </a:rPr>
              <a:t>Joshua </a:t>
            </a:r>
            <a:r>
              <a:rPr lang="en-AU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Hollick</a:t>
            </a:r>
            <a:r>
              <a:rPr lang="en-AU" sz="2400" dirty="0">
                <a:latin typeface="Helvetica" panose="020B0604020202020204" pitchFamily="34" charset="0"/>
                <a:cs typeface="Helvetica" panose="020B0604020202020204" pitchFamily="34" charset="0"/>
              </a:rPr>
              <a:t> (Curtin HIVE, Lead Supervisor)</a:t>
            </a:r>
          </a:p>
          <a:p>
            <a:r>
              <a:rPr lang="en-AU" sz="2400" dirty="0">
                <a:latin typeface="Helvetica" panose="020B0604020202020204" pitchFamily="34" charset="0"/>
                <a:cs typeface="Helvetica" panose="020B0604020202020204" pitchFamily="34" charset="0"/>
              </a:rPr>
              <a:t>Andrew Woods (Curtin HIVE, Supervisor)</a:t>
            </a:r>
          </a:p>
          <a:p>
            <a:r>
              <a:rPr lang="en-AU" sz="2400" dirty="0">
                <a:latin typeface="Helvetica" panose="020B0604020202020204" pitchFamily="34" charset="0"/>
                <a:cs typeface="Helvetica" panose="020B0604020202020204" pitchFamily="34" charset="0"/>
              </a:rPr>
              <a:t>Debra Jones (SLWA, Supervisor)</a:t>
            </a:r>
          </a:p>
          <a:p>
            <a:r>
              <a:rPr lang="en-AU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Sussanah</a:t>
            </a:r>
            <a:r>
              <a:rPr lang="en-AU" sz="2400" dirty="0">
                <a:latin typeface="Helvetica" panose="020B0604020202020204" pitchFamily="34" charset="0"/>
                <a:cs typeface="Helvetica" panose="020B0604020202020204" pitchFamily="34" charset="0"/>
              </a:rPr>
              <a:t> Soon (Curtin HIVE, Collaborator)</a:t>
            </a:r>
          </a:p>
          <a:p>
            <a:r>
              <a:rPr lang="en-AU" sz="2400" dirty="0">
                <a:latin typeface="Helvetica" panose="020B0604020202020204" pitchFamily="34" charset="0"/>
                <a:cs typeface="Helvetica" panose="020B0604020202020204" pitchFamily="34" charset="0"/>
              </a:rPr>
              <a:t>Barbara </a:t>
            </a:r>
            <a:r>
              <a:rPr lang="en-AU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Patison</a:t>
            </a:r>
            <a:r>
              <a:rPr lang="en-AU" sz="2400" dirty="0">
                <a:latin typeface="Helvetica" panose="020B0604020202020204" pitchFamily="34" charset="0"/>
                <a:cs typeface="Helvetica" panose="020B0604020202020204" pitchFamily="34" charset="0"/>
              </a:rPr>
              <a:t> (SLWA, Advisor)</a:t>
            </a:r>
          </a:p>
          <a:p>
            <a:r>
              <a:rPr lang="en-AU" sz="2400" dirty="0">
                <a:latin typeface="Helvetica" panose="020B0604020202020204" pitchFamily="34" charset="0"/>
                <a:cs typeface="Helvetica" panose="020B0604020202020204" pitchFamily="34" charset="0"/>
              </a:rPr>
              <a:t>Adrian Bowen (SLWA, Advisor)</a:t>
            </a:r>
          </a:p>
          <a:p>
            <a:r>
              <a:rPr lang="en-AU" sz="2400" dirty="0">
                <a:latin typeface="Helvetica" panose="020B0604020202020204" pitchFamily="34" charset="0"/>
                <a:cs typeface="Helvetica" panose="020B0604020202020204" pitchFamily="34" charset="0"/>
              </a:rPr>
              <a:t>Catherine Kelso (SLWA, Advisor)</a:t>
            </a:r>
          </a:p>
          <a:p>
            <a:r>
              <a:rPr lang="en-AU" sz="2400" dirty="0">
                <a:latin typeface="Helvetica" panose="020B0604020202020204" pitchFamily="34" charset="0"/>
                <a:cs typeface="Helvetica" panose="020B0604020202020204" pitchFamily="34" charset="0"/>
              </a:rPr>
              <a:t>David Ong (SLWA, Advisor)</a:t>
            </a:r>
          </a:p>
          <a:p>
            <a:r>
              <a:rPr lang="en-AU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Maciej</a:t>
            </a:r>
            <a:r>
              <a:rPr lang="en-AU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AU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Cytowski</a:t>
            </a:r>
            <a:r>
              <a:rPr lang="en-AU" sz="2400" dirty="0">
                <a:latin typeface="Helvetica" panose="020B0604020202020204" pitchFamily="34" charset="0"/>
                <a:cs typeface="Helvetica" panose="020B0604020202020204" pitchFamily="34" charset="0"/>
              </a:rPr>
              <a:t> (</a:t>
            </a:r>
            <a:r>
              <a:rPr lang="en-AU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Pawsey</a:t>
            </a:r>
            <a:r>
              <a:rPr lang="en-AU" sz="2400" dirty="0">
                <a:latin typeface="Helvetica" panose="020B0604020202020204" pitchFamily="34" charset="0"/>
                <a:cs typeface="Helvetica" panose="020B0604020202020204" pitchFamily="34" charset="0"/>
              </a:rPr>
              <a:t>, Advisor)</a:t>
            </a:r>
          </a:p>
        </p:txBody>
      </p:sp>
    </p:spTree>
    <p:extLst>
      <p:ext uri="{BB962C8B-B14F-4D97-AF65-F5344CB8AC3E}">
        <p14:creationId xmlns:p14="http://schemas.microsoft.com/office/powerpoint/2010/main" val="2360080891"/>
      </p:ext>
    </p:extLst>
  </p:cSld>
  <p:clrMapOvr>
    <a:masterClrMapping/>
  </p:clrMapOvr>
</p:sld>
</file>

<file path=ppt/theme/theme1.xml><?xml version="1.0" encoding="utf-8"?>
<a:theme xmlns:a="http://schemas.openxmlformats.org/drawingml/2006/main" name="1_test theme options">
  <a:themeElements>
    <a:clrScheme name="Curtin Colours">
      <a:dk1>
        <a:sysClr val="windowText" lastClr="000000"/>
      </a:dk1>
      <a:lt1>
        <a:sysClr val="window" lastClr="FFFFFF"/>
      </a:lt1>
      <a:dk2>
        <a:srgbClr val="808080"/>
      </a:dk2>
      <a:lt2>
        <a:srgbClr val="EEECE1"/>
      </a:lt2>
      <a:accent1>
        <a:srgbClr val="A47C18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 theme options.thmx</Template>
  <TotalTime>170</TotalTime>
  <Words>330</Words>
  <Application>Microsoft Office PowerPoint</Application>
  <PresentationFormat>On-screen Show (16:9)</PresentationFormat>
  <Paragraphs>77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SansaSoft Pro Normal</vt:lpstr>
      <vt:lpstr>Arial</vt:lpstr>
      <vt:lpstr>Calibri</vt:lpstr>
      <vt:lpstr>Helvetica</vt:lpstr>
      <vt:lpstr>1_test theme options</vt:lpstr>
      <vt:lpstr>Thickshake Historical Image Classification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…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Reid</dc:creator>
  <cp:lastModifiedBy>Mark Shelton</cp:lastModifiedBy>
  <cp:revision>26</cp:revision>
  <dcterms:created xsi:type="dcterms:W3CDTF">2015-08-11T05:31:55Z</dcterms:created>
  <dcterms:modified xsi:type="dcterms:W3CDTF">2018-02-12T09:06:30Z</dcterms:modified>
</cp:coreProperties>
</file>