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6"/>
  </p:notesMasterIdLst>
  <p:sldIdLst>
    <p:sldId id="256" r:id="rId2"/>
    <p:sldId id="294" r:id="rId3"/>
    <p:sldId id="295" r:id="rId4"/>
    <p:sldId id="297" r:id="rId5"/>
    <p:sldId id="298" r:id="rId6"/>
    <p:sldId id="300" r:id="rId7"/>
    <p:sldId id="301" r:id="rId8"/>
    <p:sldId id="303" r:id="rId9"/>
    <p:sldId id="304" r:id="rId10"/>
    <p:sldId id="305" r:id="rId11"/>
    <p:sldId id="306" r:id="rId12"/>
    <p:sldId id="307" r:id="rId13"/>
    <p:sldId id="308" r:id="rId14"/>
    <p:sldId id="309"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1" autoAdjust="0"/>
    <p:restoredTop sz="72643" autoAdjust="0"/>
  </p:normalViewPr>
  <p:slideViewPr>
    <p:cSldViewPr snapToGrid="0" snapToObjects="1">
      <p:cViewPr varScale="1">
        <p:scale>
          <a:sx n="108" d="100"/>
          <a:sy n="108" d="100"/>
        </p:scale>
        <p:origin x="76" y="84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62DC1-1327-4107-9261-2DCC63BE9B5C}" type="datetimeFigureOut">
              <a:rPr lang="en-AU" smtClean="0"/>
              <a:t>18-Mar-18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0735B-FC0D-4F91-BD1C-CB2B11F4D304}" type="slidenum">
              <a:rPr lang="en-AU" smtClean="0"/>
              <a:t>‹#›</a:t>
            </a:fld>
            <a:endParaRPr lang="en-AU"/>
          </a:p>
        </p:txBody>
      </p:sp>
    </p:spTree>
    <p:extLst>
      <p:ext uri="{BB962C8B-B14F-4D97-AF65-F5344CB8AC3E}">
        <p14:creationId xmlns:p14="http://schemas.microsoft.com/office/powerpoint/2010/main" val="3094845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Green – complete</a:t>
            </a:r>
          </a:p>
          <a:p>
            <a:r>
              <a:rPr lang="en-AU" dirty="0"/>
              <a:t>Yellow – in progress</a:t>
            </a:r>
          </a:p>
          <a:p>
            <a:r>
              <a:rPr lang="en-AU" dirty="0"/>
              <a:t>Blue – future projects</a:t>
            </a:r>
          </a:p>
        </p:txBody>
      </p:sp>
      <p:sp>
        <p:nvSpPr>
          <p:cNvPr id="4" name="Slide Number Placeholder 3"/>
          <p:cNvSpPr>
            <a:spLocks noGrp="1"/>
          </p:cNvSpPr>
          <p:nvPr>
            <p:ph type="sldNum" sz="quarter" idx="10"/>
          </p:nvPr>
        </p:nvSpPr>
        <p:spPr/>
        <p:txBody>
          <a:bodyPr/>
          <a:lstStyle/>
          <a:p>
            <a:fld id="{3990735B-FC0D-4F91-BD1C-CB2B11F4D304}" type="slidenum">
              <a:rPr lang="en-AU" smtClean="0"/>
              <a:t>2</a:t>
            </a:fld>
            <a:endParaRPr lang="en-AU"/>
          </a:p>
        </p:txBody>
      </p:sp>
    </p:spTree>
    <p:extLst>
      <p:ext uri="{BB962C8B-B14F-4D97-AF65-F5344CB8AC3E}">
        <p14:creationId xmlns:p14="http://schemas.microsoft.com/office/powerpoint/2010/main" val="1050550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Mappify</a:t>
            </a:r>
            <a:r>
              <a:rPr lang="en-US" dirty="0"/>
              <a:t> API</a:t>
            </a:r>
          </a:p>
          <a:p>
            <a:r>
              <a:rPr lang="en-US" dirty="0"/>
              <a:t>2,500 request limit per day (free)</a:t>
            </a:r>
          </a:p>
          <a:p>
            <a:r>
              <a:rPr lang="en-US" dirty="0"/>
              <a:t>Based on PSMA G-NAF dataset</a:t>
            </a:r>
          </a:p>
        </p:txBody>
      </p:sp>
      <p:sp>
        <p:nvSpPr>
          <p:cNvPr id="4" name="Slide Number Placeholder 3"/>
          <p:cNvSpPr>
            <a:spLocks noGrp="1"/>
          </p:cNvSpPr>
          <p:nvPr>
            <p:ph type="sldNum" sz="quarter" idx="10"/>
          </p:nvPr>
        </p:nvSpPr>
        <p:spPr/>
        <p:txBody>
          <a:bodyPr/>
          <a:lstStyle/>
          <a:p>
            <a:fld id="{3990735B-FC0D-4F91-BD1C-CB2B11F4D304}" type="slidenum">
              <a:rPr lang="en-AU" smtClean="0"/>
              <a:t>4</a:t>
            </a:fld>
            <a:endParaRPr lang="en-AU"/>
          </a:p>
        </p:txBody>
      </p:sp>
    </p:spTree>
    <p:extLst>
      <p:ext uri="{BB962C8B-B14F-4D97-AF65-F5344CB8AC3E}">
        <p14:creationId xmlns:p14="http://schemas.microsoft.com/office/powerpoint/2010/main" val="3689847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pre-process the image, 2. identify facial bounding boxes 3. identify facial landmarks, 4. generate facial encodings, 5. combine metadata and facial encodings, 6. train the neural network, 7. apply the trained neural network to make predictions.</a:t>
            </a:r>
            <a:endParaRPr lang="en-AU" dirty="0"/>
          </a:p>
        </p:txBody>
      </p:sp>
      <p:sp>
        <p:nvSpPr>
          <p:cNvPr id="4" name="Slide Number Placeholder 3"/>
          <p:cNvSpPr>
            <a:spLocks noGrp="1"/>
          </p:cNvSpPr>
          <p:nvPr>
            <p:ph type="sldNum" sz="quarter" idx="10"/>
          </p:nvPr>
        </p:nvSpPr>
        <p:spPr/>
        <p:txBody>
          <a:bodyPr/>
          <a:lstStyle/>
          <a:p>
            <a:fld id="{3990735B-FC0D-4F91-BD1C-CB2B11F4D304}" type="slidenum">
              <a:rPr lang="en-AU" smtClean="0"/>
              <a:t>7</a:t>
            </a:fld>
            <a:endParaRPr lang="en-AU"/>
          </a:p>
        </p:txBody>
      </p:sp>
    </p:spTree>
    <p:extLst>
      <p:ext uri="{BB962C8B-B14F-4D97-AF65-F5344CB8AC3E}">
        <p14:creationId xmlns:p14="http://schemas.microsoft.com/office/powerpoint/2010/main" val="1268621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Green – complete</a:t>
            </a:r>
          </a:p>
          <a:p>
            <a:r>
              <a:rPr lang="en-AU" dirty="0"/>
              <a:t>Yellow – in progress</a:t>
            </a:r>
          </a:p>
          <a:p>
            <a:r>
              <a:rPr lang="en-AU" dirty="0"/>
              <a:t>Blue – future projects</a:t>
            </a:r>
          </a:p>
        </p:txBody>
      </p:sp>
      <p:sp>
        <p:nvSpPr>
          <p:cNvPr id="4" name="Slide Number Placeholder 3"/>
          <p:cNvSpPr>
            <a:spLocks noGrp="1"/>
          </p:cNvSpPr>
          <p:nvPr>
            <p:ph type="sldNum" sz="quarter" idx="10"/>
          </p:nvPr>
        </p:nvSpPr>
        <p:spPr/>
        <p:txBody>
          <a:bodyPr/>
          <a:lstStyle/>
          <a:p>
            <a:fld id="{3990735B-FC0D-4F91-BD1C-CB2B11F4D304}" type="slidenum">
              <a:rPr lang="en-AU" smtClean="0"/>
              <a:t>13</a:t>
            </a:fld>
            <a:endParaRPr lang="en-AU"/>
          </a:p>
        </p:txBody>
      </p:sp>
    </p:spTree>
    <p:extLst>
      <p:ext uri="{BB962C8B-B14F-4D97-AF65-F5344CB8AC3E}">
        <p14:creationId xmlns:p14="http://schemas.microsoft.com/office/powerpoint/2010/main" val="260875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21112"/>
            <a:ext cx="8018423" cy="611312"/>
          </a:xfrm>
          <a:solidFill>
            <a:srgbClr val="A47C18">
              <a:alpha val="75000"/>
            </a:srgbClr>
          </a:solidFill>
        </p:spPr>
        <p:txBody>
          <a:bodyPr wrap="none" lIns="216000" tIns="36000" rIns="216000" bIns="36000">
            <a:spAutoFit/>
          </a:bodyPr>
          <a:lstStyle>
            <a:lvl1pPr algn="l">
              <a:defRPr sz="3500" cap="all">
                <a:solidFill>
                  <a:schemeClr val="bg1"/>
                </a:solidFill>
                <a:latin typeface="SansaSoft Pro Normal" panose="02000603080000020004" pitchFamily="50" charset="0"/>
              </a:defRPr>
            </a:lvl1pPr>
          </a:lstStyle>
          <a:p>
            <a:r>
              <a:rPr lang="en-AU" dirty="0"/>
              <a:t>Click to edit Master title style</a:t>
            </a:r>
            <a:endParaRPr lang="en-US" dirty="0"/>
          </a:p>
        </p:txBody>
      </p:sp>
      <p:sp>
        <p:nvSpPr>
          <p:cNvPr id="3" name="Subtitle 2"/>
          <p:cNvSpPr>
            <a:spLocks noGrp="1"/>
          </p:cNvSpPr>
          <p:nvPr>
            <p:ph type="subTitle" idx="1"/>
          </p:nvPr>
        </p:nvSpPr>
        <p:spPr>
          <a:xfrm>
            <a:off x="0" y="2932424"/>
            <a:ext cx="3497580" cy="323165"/>
          </a:xfrm>
          <a:solidFill>
            <a:schemeClr val="bg1">
              <a:lumMod val="50000"/>
            </a:schemeClr>
          </a:solidFill>
        </p:spPr>
        <p:txBody>
          <a:bodyPr wrap="square" lIns="216000" rIns="216000">
            <a:spAutoFit/>
          </a:bodyPr>
          <a:lstStyle>
            <a:lvl1pPr marL="0" indent="0" algn="l">
              <a:buNone/>
              <a:defRPr sz="1500">
                <a:solidFill>
                  <a:schemeClr val="bg1"/>
                </a:solidFill>
                <a:latin typeface="SansaSoft Pro Normal" panose="02000603080000020004" pitchFamily="50"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dirty="0"/>
          </a:p>
        </p:txBody>
      </p:sp>
      <p:sp>
        <p:nvSpPr>
          <p:cNvPr id="4" name="Date Placeholder 3"/>
          <p:cNvSpPr>
            <a:spLocks noGrp="1"/>
          </p:cNvSpPr>
          <p:nvPr>
            <p:ph type="dt" sz="half" idx="10"/>
          </p:nvPr>
        </p:nvSpPr>
        <p:spPr>
          <a:xfrm>
            <a:off x="6928242" y="4474565"/>
            <a:ext cx="2133600" cy="273844"/>
          </a:xfrm>
          <a:prstGeom prst="rect">
            <a:avLst/>
          </a:prstGeom>
        </p:spPr>
        <p:txBody>
          <a:bodyPr/>
          <a:lstStyle>
            <a:lvl1pPr algn="r">
              <a:defRPr/>
            </a:lvl1pPr>
          </a:lstStyle>
          <a:p>
            <a:fld id="{1B7A26C1-E59A-7847-A836-157AB4516029}" type="datetime1">
              <a:rPr lang="en-AU" smtClean="0">
                <a:solidFill>
                  <a:prstClr val="white"/>
                </a:solidFill>
              </a:rPr>
              <a:pPr/>
              <a:t>18-Mar-18</a:t>
            </a:fld>
            <a:endParaRPr lang="en-US" dirty="0">
              <a:solidFill>
                <a:prstClr val="white"/>
              </a:solidFill>
            </a:endParaRPr>
          </a:p>
        </p:txBody>
      </p:sp>
      <p:sp>
        <p:nvSpPr>
          <p:cNvPr id="5" name="Footer Placeholder 4"/>
          <p:cNvSpPr>
            <a:spLocks noGrp="1"/>
          </p:cNvSpPr>
          <p:nvPr>
            <p:ph type="ftr" sz="quarter" idx="11"/>
          </p:nvPr>
        </p:nvSpPr>
        <p:spPr>
          <a:xfrm>
            <a:off x="3124200" y="4271158"/>
            <a:ext cx="2895600" cy="273844"/>
          </a:xfrm>
          <a:prstGeom prst="rect">
            <a:avLst/>
          </a:prstGeom>
        </p:spPr>
        <p:txBody>
          <a:bodyPr/>
          <a:lstStyle>
            <a:lvl1pPr>
              <a:defRPr sz="1600">
                <a:solidFill>
                  <a:schemeClr val="bg1"/>
                </a:solidFill>
                <a:effectLst/>
              </a:defRPr>
            </a:lvl1pPr>
          </a:lstStyle>
          <a:p>
            <a:endParaRPr lang="en-US" dirty="0">
              <a:solidFill>
                <a:prstClr val="white"/>
              </a:solidFill>
            </a:endParaRPr>
          </a:p>
        </p:txBody>
      </p:sp>
      <p:sp>
        <p:nvSpPr>
          <p:cNvPr id="6" name="Slide Number Placeholder 5"/>
          <p:cNvSpPr>
            <a:spLocks noGrp="1"/>
          </p:cNvSpPr>
          <p:nvPr>
            <p:ph type="sldNum" sz="quarter" idx="12"/>
          </p:nvPr>
        </p:nvSpPr>
        <p:spPr>
          <a:xfrm>
            <a:off x="7300323" y="4057692"/>
            <a:ext cx="1761519" cy="243373"/>
          </a:xfrm>
          <a:prstGeom prst="rect">
            <a:avLst/>
          </a:prstGeom>
        </p:spPr>
        <p:txBody>
          <a:bodyPr anchor="ctr" anchorCtr="0"/>
          <a:lstStyle>
            <a:lvl1pPr algn="r">
              <a:defRPr/>
            </a:lvl1pPr>
          </a:lstStyle>
          <a:p>
            <a:fld id="{CEBCB597-9930-514D-94A4-DB7E6FA08318}" type="slidenum">
              <a:rPr lang="en-US" smtClean="0">
                <a:solidFill>
                  <a:prstClr val="white"/>
                </a:solidFill>
              </a:rPr>
              <a:pPr/>
              <a:t>‹#›</a:t>
            </a:fld>
            <a:endParaRPr lang="en-US" dirty="0">
              <a:solidFill>
                <a:prstClr val="white"/>
              </a:solidFill>
            </a:endParaRPr>
          </a:p>
        </p:txBody>
      </p:sp>
      <p:pic>
        <p:nvPicPr>
          <p:cNvPr id="7" name="Picture 6" descr="MasterLogoCMYKKeyline.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469906" y="279431"/>
            <a:ext cx="2714479" cy="478656"/>
          </a:xfrm>
          <a:prstGeom prst="rect">
            <a:avLst/>
          </a:prstGeom>
        </p:spPr>
      </p:pic>
      <p:sp>
        <p:nvSpPr>
          <p:cNvPr id="8" name="TextBox 7"/>
          <p:cNvSpPr txBox="1"/>
          <p:nvPr userDrawn="1"/>
        </p:nvSpPr>
        <p:spPr>
          <a:xfrm>
            <a:off x="5037099" y="4858988"/>
            <a:ext cx="4128311" cy="297517"/>
          </a:xfrm>
          <a:prstGeom prst="rect">
            <a:avLst/>
          </a:prstGeom>
          <a:noFill/>
        </p:spPr>
        <p:txBody>
          <a:bodyPr wrap="square" rtlCol="0">
            <a:spAutoFit/>
          </a:bodyPr>
          <a:lstStyle/>
          <a:p>
            <a:pPr algn="r"/>
            <a:r>
              <a:rPr lang="en-GB" sz="1000" baseline="30000" dirty="0">
                <a:solidFill>
                  <a:prstClr val="black"/>
                </a:solidFill>
              </a:rPr>
              <a:t>CRICOS Provider code 00301J</a:t>
            </a:r>
          </a:p>
          <a:p>
            <a:pPr algn="r"/>
            <a:r>
              <a:rPr lang="en-GB" sz="1000" baseline="30000" dirty="0">
                <a:solidFill>
                  <a:prstClr val="black"/>
                </a:solidFill>
              </a:rPr>
              <a:t>Curtin University is a trademark of Curtin University of Technology.</a:t>
            </a:r>
            <a:endParaRPr lang="en-US" sz="1000" baseline="30000" dirty="0">
              <a:solidFill>
                <a:prstClr val="black"/>
              </a:solidFill>
            </a:endParaRPr>
          </a:p>
        </p:txBody>
      </p:sp>
    </p:spTree>
    <p:extLst>
      <p:ext uri="{BB962C8B-B14F-4D97-AF65-F5344CB8AC3E}">
        <p14:creationId xmlns:p14="http://schemas.microsoft.com/office/powerpoint/2010/main" val="2166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AU"/>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endParaRPr lang="en-US"/>
          </a:p>
        </p:txBody>
      </p:sp>
      <p:sp>
        <p:nvSpPr>
          <p:cNvPr id="4" name="Text Placeholder 3"/>
          <p:cNvSpPr>
            <a:spLocks noGrp="1"/>
          </p:cNvSpPr>
          <p:nvPr>
            <p:ph type="body" sz="half" idx="2"/>
          </p:nvPr>
        </p:nvSpPr>
        <p:spPr>
          <a:xfrm>
            <a:off x="1792288" y="4025504"/>
            <a:ext cx="5486400" cy="4544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8" name="Date Placeholder 3"/>
          <p:cNvSpPr>
            <a:spLocks noGrp="1"/>
          </p:cNvSpPr>
          <p:nvPr>
            <p:ph type="dt" sz="half" idx="10"/>
          </p:nvPr>
        </p:nvSpPr>
        <p:spPr>
          <a:xfrm>
            <a:off x="457200" y="4539058"/>
            <a:ext cx="2133600" cy="273844"/>
          </a:xfrm>
          <a:prstGeom prst="rect">
            <a:avLst/>
          </a:prstGeom>
        </p:spPr>
        <p:txBody>
          <a:bodyPr/>
          <a:lstStyle/>
          <a:p>
            <a:fld id="{22EEB626-40C4-E345-BABE-26CA3BBF6BE1}" type="datetime1">
              <a:rPr lang="en-AU" smtClean="0">
                <a:solidFill>
                  <a:prstClr val="white"/>
                </a:solidFill>
              </a:rPr>
              <a:pPr/>
              <a:t>18-Mar-18</a:t>
            </a:fld>
            <a:endParaRPr lang="en-US">
              <a:solidFill>
                <a:prstClr val="white"/>
              </a:solidFill>
            </a:endParaRPr>
          </a:p>
        </p:txBody>
      </p:sp>
      <p:sp>
        <p:nvSpPr>
          <p:cNvPr id="9" name="Footer Placeholder 4"/>
          <p:cNvSpPr>
            <a:spLocks noGrp="1"/>
          </p:cNvSpPr>
          <p:nvPr>
            <p:ph type="ftr" sz="quarter" idx="11"/>
          </p:nvPr>
        </p:nvSpPr>
        <p:spPr>
          <a:xfrm>
            <a:off x="3124200" y="4539058"/>
            <a:ext cx="2895600" cy="273844"/>
          </a:xfrm>
          <a:prstGeom prst="rect">
            <a:avLst/>
          </a:prstGeom>
        </p:spPr>
        <p:txBody>
          <a:bodyPr/>
          <a:lstStyle/>
          <a:p>
            <a:endParaRPr lang="en-US" dirty="0">
              <a:solidFill>
                <a:prstClr val="white"/>
              </a:solidFill>
            </a:endParaRPr>
          </a:p>
        </p:txBody>
      </p:sp>
      <p:sp>
        <p:nvSpPr>
          <p:cNvPr id="10" name="Slide Number Placeholder 5"/>
          <p:cNvSpPr>
            <a:spLocks noGrp="1"/>
          </p:cNvSpPr>
          <p:nvPr>
            <p:ph type="sldNum" sz="quarter" idx="12"/>
          </p:nvPr>
        </p:nvSpPr>
        <p:spPr>
          <a:xfrm>
            <a:off x="3124200" y="4816750"/>
            <a:ext cx="2895600" cy="243373"/>
          </a:xfrm>
          <a:prstGeom prst="rect">
            <a:avLst/>
          </a:prstGeom>
        </p:spPr>
        <p:txBody>
          <a:bodyPr anchor="ctr" anchorCtr="1"/>
          <a:lstStyle/>
          <a:p>
            <a:fld id="{CEBCB597-9930-514D-94A4-DB7E6FA0831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59773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3"/>
          <p:cNvSpPr>
            <a:spLocks noGrp="1"/>
          </p:cNvSpPr>
          <p:nvPr>
            <p:ph type="dt" sz="half" idx="10"/>
          </p:nvPr>
        </p:nvSpPr>
        <p:spPr>
          <a:xfrm>
            <a:off x="457200" y="4539058"/>
            <a:ext cx="2133600" cy="273844"/>
          </a:xfrm>
          <a:prstGeom prst="rect">
            <a:avLst/>
          </a:prstGeom>
        </p:spPr>
        <p:txBody>
          <a:bodyPr/>
          <a:lstStyle/>
          <a:p>
            <a:fld id="{D1044C79-3557-034C-A5BF-2514701EF4EA}" type="datetime1">
              <a:rPr lang="en-AU" smtClean="0">
                <a:solidFill>
                  <a:prstClr val="white"/>
                </a:solidFill>
              </a:rPr>
              <a:pPr/>
              <a:t>18-Mar-18</a:t>
            </a:fld>
            <a:endParaRPr lang="en-US">
              <a:solidFill>
                <a:prstClr val="white"/>
              </a:solidFill>
            </a:endParaRPr>
          </a:p>
        </p:txBody>
      </p:sp>
      <p:sp>
        <p:nvSpPr>
          <p:cNvPr id="8" name="Footer Placeholder 4"/>
          <p:cNvSpPr>
            <a:spLocks noGrp="1"/>
          </p:cNvSpPr>
          <p:nvPr>
            <p:ph type="ftr" sz="quarter" idx="11"/>
          </p:nvPr>
        </p:nvSpPr>
        <p:spPr>
          <a:xfrm>
            <a:off x="3124200" y="4539058"/>
            <a:ext cx="2895600" cy="273844"/>
          </a:xfrm>
          <a:prstGeom prst="rect">
            <a:avLst/>
          </a:prstGeom>
        </p:spPr>
        <p:txBody>
          <a:bodyPr/>
          <a:lstStyle/>
          <a:p>
            <a:endParaRPr lang="en-US" dirty="0">
              <a:solidFill>
                <a:prstClr val="white"/>
              </a:solidFill>
            </a:endParaRPr>
          </a:p>
        </p:txBody>
      </p:sp>
      <p:sp>
        <p:nvSpPr>
          <p:cNvPr id="9" name="Slide Number Placeholder 5"/>
          <p:cNvSpPr>
            <a:spLocks noGrp="1"/>
          </p:cNvSpPr>
          <p:nvPr>
            <p:ph type="sldNum" sz="quarter" idx="12"/>
          </p:nvPr>
        </p:nvSpPr>
        <p:spPr>
          <a:xfrm>
            <a:off x="3124200" y="4816750"/>
            <a:ext cx="2895600" cy="243373"/>
          </a:xfrm>
          <a:prstGeom prst="rect">
            <a:avLst/>
          </a:prstGeom>
        </p:spPr>
        <p:txBody>
          <a:bodyPr anchor="ctr" anchorCtr="1"/>
          <a:lstStyle/>
          <a:p>
            <a:fld id="{CEBCB597-9930-514D-94A4-DB7E6FA0831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114270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3"/>
          <p:cNvSpPr>
            <a:spLocks noGrp="1"/>
          </p:cNvSpPr>
          <p:nvPr>
            <p:ph type="dt" sz="half" idx="10"/>
          </p:nvPr>
        </p:nvSpPr>
        <p:spPr>
          <a:xfrm>
            <a:off x="457200" y="4539058"/>
            <a:ext cx="2133600" cy="273844"/>
          </a:xfrm>
          <a:prstGeom prst="rect">
            <a:avLst/>
          </a:prstGeom>
        </p:spPr>
        <p:txBody>
          <a:bodyPr/>
          <a:lstStyle/>
          <a:p>
            <a:fld id="{1A5B5050-CDE2-324F-982C-EDC80B7D07F7}" type="datetime1">
              <a:rPr lang="en-AU" smtClean="0">
                <a:solidFill>
                  <a:prstClr val="white"/>
                </a:solidFill>
              </a:rPr>
              <a:pPr/>
              <a:t>18-Mar-18</a:t>
            </a:fld>
            <a:endParaRPr lang="en-US">
              <a:solidFill>
                <a:prstClr val="white"/>
              </a:solidFill>
            </a:endParaRPr>
          </a:p>
        </p:txBody>
      </p:sp>
      <p:sp>
        <p:nvSpPr>
          <p:cNvPr id="8" name="Footer Placeholder 4"/>
          <p:cNvSpPr>
            <a:spLocks noGrp="1"/>
          </p:cNvSpPr>
          <p:nvPr>
            <p:ph type="ftr" sz="quarter" idx="11"/>
          </p:nvPr>
        </p:nvSpPr>
        <p:spPr>
          <a:xfrm>
            <a:off x="3124200" y="4539058"/>
            <a:ext cx="2895600" cy="273844"/>
          </a:xfrm>
          <a:prstGeom prst="rect">
            <a:avLst/>
          </a:prstGeom>
        </p:spPr>
        <p:txBody>
          <a:bodyPr/>
          <a:lstStyle/>
          <a:p>
            <a:endParaRPr lang="en-US" dirty="0">
              <a:solidFill>
                <a:prstClr val="white"/>
              </a:solidFill>
            </a:endParaRPr>
          </a:p>
        </p:txBody>
      </p:sp>
      <p:sp>
        <p:nvSpPr>
          <p:cNvPr id="9" name="Slide Number Placeholder 5"/>
          <p:cNvSpPr>
            <a:spLocks noGrp="1"/>
          </p:cNvSpPr>
          <p:nvPr>
            <p:ph type="sldNum" sz="quarter" idx="12"/>
          </p:nvPr>
        </p:nvSpPr>
        <p:spPr>
          <a:xfrm>
            <a:off x="3124200" y="4816750"/>
            <a:ext cx="2895600" cy="243373"/>
          </a:xfrm>
          <a:prstGeom prst="rect">
            <a:avLst/>
          </a:prstGeom>
        </p:spPr>
        <p:txBody>
          <a:bodyPr anchor="ctr" anchorCtr="1"/>
          <a:lstStyle/>
          <a:p>
            <a:fld id="{CEBCB597-9930-514D-94A4-DB7E6FA0831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752136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two lin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0" y="2384866"/>
            <a:ext cx="4671352" cy="611312"/>
          </a:xfrm>
          <a:solidFill>
            <a:srgbClr val="A47C18">
              <a:alpha val="75000"/>
            </a:srgbClr>
          </a:solidFill>
        </p:spPr>
        <p:txBody>
          <a:bodyPr wrap="none" lIns="216000" tIns="36000" rIns="216000" bIns="36000">
            <a:spAutoFit/>
          </a:bodyPr>
          <a:lstStyle>
            <a:lvl1pPr algn="l">
              <a:defRPr sz="3500" cap="all">
                <a:solidFill>
                  <a:schemeClr val="bg1"/>
                </a:solidFill>
                <a:latin typeface="SansaSoft Pro Normal" panose="02000603080000020004" pitchFamily="50" charset="0"/>
              </a:defRPr>
            </a:lvl1pPr>
          </a:lstStyle>
          <a:p>
            <a:r>
              <a:rPr lang="en-AU" dirty="0"/>
              <a:t>Across two lines</a:t>
            </a:r>
            <a:endParaRPr lang="en-US" dirty="0"/>
          </a:p>
        </p:txBody>
      </p:sp>
      <p:sp>
        <p:nvSpPr>
          <p:cNvPr id="7" name="Subtitle 2"/>
          <p:cNvSpPr>
            <a:spLocks noGrp="1"/>
          </p:cNvSpPr>
          <p:nvPr>
            <p:ph type="subTitle" idx="1"/>
          </p:nvPr>
        </p:nvSpPr>
        <p:spPr>
          <a:xfrm>
            <a:off x="0" y="2996178"/>
            <a:ext cx="3453070" cy="323165"/>
          </a:xfrm>
          <a:solidFill>
            <a:schemeClr val="bg1">
              <a:lumMod val="50000"/>
            </a:schemeClr>
          </a:solidFill>
        </p:spPr>
        <p:txBody>
          <a:bodyPr wrap="none" lIns="216000" rIns="216000">
            <a:spAutoFit/>
          </a:bodyPr>
          <a:lstStyle>
            <a:lvl1pPr marL="0" indent="0" algn="l">
              <a:buNone/>
              <a:defRPr sz="1500">
                <a:solidFill>
                  <a:schemeClr val="bg1"/>
                </a:solidFill>
                <a:latin typeface="SansaSoft Pro Normal" panose="02000603080000020004" pitchFamily="50"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dirty="0"/>
          </a:p>
        </p:txBody>
      </p:sp>
      <p:sp>
        <p:nvSpPr>
          <p:cNvPr id="8" name="Date Placeholder 3"/>
          <p:cNvSpPr>
            <a:spLocks noGrp="1"/>
          </p:cNvSpPr>
          <p:nvPr>
            <p:ph type="dt" sz="half" idx="10"/>
          </p:nvPr>
        </p:nvSpPr>
        <p:spPr>
          <a:xfrm>
            <a:off x="6928242" y="4474565"/>
            <a:ext cx="2133600" cy="273844"/>
          </a:xfrm>
          <a:prstGeom prst="rect">
            <a:avLst/>
          </a:prstGeom>
        </p:spPr>
        <p:txBody>
          <a:bodyPr/>
          <a:lstStyle>
            <a:lvl1pPr algn="r">
              <a:defRPr/>
            </a:lvl1pPr>
          </a:lstStyle>
          <a:p>
            <a:fld id="{73AC2B21-7179-B84F-8A56-AA54DAF9A1E3}" type="datetime1">
              <a:rPr lang="en-AU" smtClean="0">
                <a:solidFill>
                  <a:prstClr val="white"/>
                </a:solidFill>
              </a:rPr>
              <a:pPr/>
              <a:t>18-Mar-18</a:t>
            </a:fld>
            <a:endParaRPr lang="en-US" dirty="0">
              <a:solidFill>
                <a:prstClr val="white"/>
              </a:solidFill>
            </a:endParaRPr>
          </a:p>
        </p:txBody>
      </p:sp>
      <p:sp>
        <p:nvSpPr>
          <p:cNvPr id="9" name="Footer Placeholder 4"/>
          <p:cNvSpPr>
            <a:spLocks noGrp="1"/>
          </p:cNvSpPr>
          <p:nvPr>
            <p:ph type="ftr" sz="quarter" idx="11"/>
          </p:nvPr>
        </p:nvSpPr>
        <p:spPr>
          <a:xfrm>
            <a:off x="3124200" y="4271158"/>
            <a:ext cx="2895600" cy="273844"/>
          </a:xfrm>
          <a:prstGeom prst="rect">
            <a:avLst/>
          </a:prstGeom>
        </p:spPr>
        <p:txBody>
          <a:bodyPr/>
          <a:lstStyle>
            <a:lvl1pPr>
              <a:defRPr sz="1600">
                <a:solidFill>
                  <a:schemeClr val="bg1"/>
                </a:solidFill>
                <a:effectLst/>
              </a:defRPr>
            </a:lvl1pPr>
          </a:lstStyle>
          <a:p>
            <a:endParaRPr lang="en-US" dirty="0">
              <a:solidFill>
                <a:prstClr val="white"/>
              </a:solidFill>
            </a:endParaRPr>
          </a:p>
        </p:txBody>
      </p:sp>
      <p:sp>
        <p:nvSpPr>
          <p:cNvPr id="10" name="Slide Number Placeholder 5"/>
          <p:cNvSpPr>
            <a:spLocks noGrp="1"/>
          </p:cNvSpPr>
          <p:nvPr>
            <p:ph type="sldNum" sz="quarter" idx="12"/>
          </p:nvPr>
        </p:nvSpPr>
        <p:spPr>
          <a:xfrm>
            <a:off x="7300323" y="4057692"/>
            <a:ext cx="1761519" cy="243373"/>
          </a:xfrm>
          <a:prstGeom prst="rect">
            <a:avLst/>
          </a:prstGeom>
        </p:spPr>
        <p:txBody>
          <a:bodyPr anchor="ctr" anchorCtr="0"/>
          <a:lstStyle>
            <a:lvl1pPr algn="r">
              <a:defRPr/>
            </a:lvl1pPr>
          </a:lstStyle>
          <a:p>
            <a:fld id="{CEBCB597-9930-514D-94A4-DB7E6FA08318}" type="slidenum">
              <a:rPr lang="en-US" smtClean="0">
                <a:solidFill>
                  <a:prstClr val="white"/>
                </a:solidFill>
              </a:rPr>
              <a:pPr/>
              <a:t>‹#›</a:t>
            </a:fld>
            <a:endParaRPr lang="en-US" dirty="0">
              <a:solidFill>
                <a:prstClr val="white"/>
              </a:solidFill>
            </a:endParaRPr>
          </a:p>
        </p:txBody>
      </p:sp>
      <p:sp>
        <p:nvSpPr>
          <p:cNvPr id="11" name="Title 1"/>
          <p:cNvSpPr txBox="1">
            <a:spLocks/>
          </p:cNvSpPr>
          <p:nvPr userDrawn="1"/>
        </p:nvSpPr>
        <p:spPr>
          <a:xfrm>
            <a:off x="0" y="1773554"/>
            <a:ext cx="8018423" cy="611312"/>
          </a:xfrm>
          <a:prstGeom prst="rect">
            <a:avLst/>
          </a:prstGeom>
          <a:solidFill>
            <a:srgbClr val="A47C18">
              <a:alpha val="75000"/>
            </a:srgbClr>
          </a:solidFill>
        </p:spPr>
        <p:txBody>
          <a:bodyPr vert="horz" wrap="none" lIns="216000" tIns="36000" rIns="216000" bIns="36000" rtlCol="0" anchor="ctr">
            <a:spAutoFit/>
          </a:bodyPr>
          <a:lstStyle>
            <a:lvl1pPr algn="l" defTabSz="457200" rtl="0" eaLnBrk="1" latinLnBrk="0" hangingPunct="1">
              <a:spcBef>
                <a:spcPct val="0"/>
              </a:spcBef>
              <a:buNone/>
              <a:defRPr sz="3500" kern="1200" cap="all">
                <a:solidFill>
                  <a:schemeClr val="bg1"/>
                </a:solidFill>
                <a:latin typeface="+mj-lt"/>
                <a:ea typeface="+mj-ea"/>
                <a:cs typeface="+mj-cs"/>
              </a:defRPr>
            </a:lvl1pPr>
          </a:lstStyle>
          <a:p>
            <a:r>
              <a:rPr lang="en-AU" dirty="0">
                <a:solidFill>
                  <a:prstClr val="white"/>
                </a:solidFill>
                <a:latin typeface="SansaSoft Pro Normal" panose="02000603080000020004" pitchFamily="50" charset="0"/>
              </a:rPr>
              <a:t>Click to edit Master title style</a:t>
            </a:r>
            <a:endParaRPr lang="en-US" dirty="0">
              <a:solidFill>
                <a:prstClr val="white"/>
              </a:solidFill>
              <a:latin typeface="SansaSoft Pro Normal" panose="02000603080000020004" pitchFamily="50" charset="0"/>
            </a:endParaRPr>
          </a:p>
        </p:txBody>
      </p:sp>
      <p:sp>
        <p:nvSpPr>
          <p:cNvPr id="13" name="TextBox 12"/>
          <p:cNvSpPr txBox="1"/>
          <p:nvPr userDrawn="1"/>
        </p:nvSpPr>
        <p:spPr>
          <a:xfrm>
            <a:off x="5037099" y="4858988"/>
            <a:ext cx="4128311" cy="297517"/>
          </a:xfrm>
          <a:prstGeom prst="rect">
            <a:avLst/>
          </a:prstGeom>
          <a:noFill/>
        </p:spPr>
        <p:txBody>
          <a:bodyPr wrap="square" rtlCol="0">
            <a:spAutoFit/>
          </a:bodyPr>
          <a:lstStyle/>
          <a:p>
            <a:pPr algn="r"/>
            <a:r>
              <a:rPr lang="en-GB" sz="1000" baseline="30000" dirty="0">
                <a:solidFill>
                  <a:prstClr val="black"/>
                </a:solidFill>
              </a:rPr>
              <a:t>CRICOS Provider code 00301J</a:t>
            </a:r>
          </a:p>
          <a:p>
            <a:pPr algn="r"/>
            <a:r>
              <a:rPr lang="en-GB" sz="1000" baseline="30000" dirty="0">
                <a:solidFill>
                  <a:prstClr val="black"/>
                </a:solidFill>
              </a:rPr>
              <a:t>Curtin University is a trademark of Curtin University of Technology.</a:t>
            </a:r>
            <a:endParaRPr lang="en-US" sz="1000" baseline="30000" dirty="0">
              <a:solidFill>
                <a:prstClr val="black"/>
              </a:solidFill>
            </a:endParaRPr>
          </a:p>
        </p:txBody>
      </p:sp>
      <p:pic>
        <p:nvPicPr>
          <p:cNvPr id="14" name="Picture 13" descr="MasterLogoCMYKKeyline.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142246" y="279431"/>
            <a:ext cx="3080239" cy="543152"/>
          </a:xfrm>
          <a:prstGeom prst="rect">
            <a:avLst/>
          </a:prstGeom>
        </p:spPr>
      </p:pic>
    </p:spTree>
    <p:extLst>
      <p:ext uri="{BB962C8B-B14F-4D97-AF65-F5344CB8AC3E}">
        <p14:creationId xmlns:p14="http://schemas.microsoft.com/office/powerpoint/2010/main" val="2824630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AU" dirty="0"/>
              <a:t>Click to edit Master title style</a:t>
            </a:r>
            <a:endParaRPr lang="en-US" dirty="0"/>
          </a:p>
        </p:txBody>
      </p:sp>
      <p:sp>
        <p:nvSpPr>
          <p:cNvPr id="3" name="Content Placeholder 2"/>
          <p:cNvSpPr>
            <a:spLocks noGrp="1"/>
          </p:cNvSpPr>
          <p:nvPr>
            <p:ph idx="1"/>
          </p:nvPr>
        </p:nvSpPr>
        <p:spPr>
          <a:xfrm>
            <a:off x="457200" y="1200150"/>
            <a:ext cx="8229600" cy="3284753"/>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10"/>
          </p:nvPr>
        </p:nvSpPr>
        <p:spPr>
          <a:xfrm>
            <a:off x="457200" y="4539058"/>
            <a:ext cx="2133600" cy="273844"/>
          </a:xfrm>
          <a:prstGeom prst="rect">
            <a:avLst/>
          </a:prstGeom>
        </p:spPr>
        <p:txBody>
          <a:bodyPr/>
          <a:lstStyle/>
          <a:p>
            <a:fld id="{78A70E00-6810-E945-94CC-82705A1C88C1}" type="datetime1">
              <a:rPr lang="en-AU" smtClean="0">
                <a:solidFill>
                  <a:prstClr val="white"/>
                </a:solidFill>
              </a:rPr>
              <a:pPr/>
              <a:t>18-Mar-18</a:t>
            </a:fld>
            <a:endParaRPr lang="en-US">
              <a:solidFill>
                <a:prstClr val="white"/>
              </a:solidFill>
            </a:endParaRPr>
          </a:p>
        </p:txBody>
      </p:sp>
      <p:sp>
        <p:nvSpPr>
          <p:cNvPr id="5" name="Footer Placeholder 4"/>
          <p:cNvSpPr>
            <a:spLocks noGrp="1"/>
          </p:cNvSpPr>
          <p:nvPr>
            <p:ph type="ftr" sz="quarter" idx="11"/>
          </p:nvPr>
        </p:nvSpPr>
        <p:spPr>
          <a:xfrm>
            <a:off x="3124200" y="4539058"/>
            <a:ext cx="2895600" cy="273844"/>
          </a:xfrm>
          <a:prstGeom prst="rect">
            <a:avLst/>
          </a:prstGeom>
        </p:spPr>
        <p:txBody>
          <a:bodyPr/>
          <a:lstStyle/>
          <a:p>
            <a:endParaRPr lang="en-US" dirty="0">
              <a:solidFill>
                <a:prstClr val="white"/>
              </a:solidFill>
            </a:endParaRPr>
          </a:p>
        </p:txBody>
      </p:sp>
      <p:sp>
        <p:nvSpPr>
          <p:cNvPr id="6" name="Slide Number Placeholder 5"/>
          <p:cNvSpPr>
            <a:spLocks noGrp="1"/>
          </p:cNvSpPr>
          <p:nvPr>
            <p:ph type="sldNum" sz="quarter" idx="12"/>
          </p:nvPr>
        </p:nvSpPr>
        <p:spPr>
          <a:xfrm>
            <a:off x="3124200" y="4816750"/>
            <a:ext cx="2895600" cy="243373"/>
          </a:xfrm>
          <a:prstGeom prst="rect">
            <a:avLst/>
          </a:prstGeom>
        </p:spPr>
        <p:txBody>
          <a:bodyPr anchor="ctr" anchorCtr="1"/>
          <a:lstStyle/>
          <a:p>
            <a:fld id="{CEBCB597-9930-514D-94A4-DB7E6FA0831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2940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116659"/>
            <a:ext cx="7772400" cy="1021556"/>
          </a:xfrm>
        </p:spPr>
        <p:txBody>
          <a:bodyPr anchor="t"/>
          <a:lstStyle>
            <a:lvl1pPr algn="l">
              <a:defRPr sz="4000" b="1" cap="all">
                <a:latin typeface="Calibri" panose="020F0502020204030204" pitchFamily="34" charset="0"/>
              </a:defRPr>
            </a:lvl1pPr>
          </a:lstStyle>
          <a:p>
            <a:r>
              <a:rPr lang="en-AU" dirty="0"/>
              <a:t>Click to edit Master title style</a:t>
            </a:r>
            <a:endParaRPr lang="en-US" dirty="0"/>
          </a:p>
        </p:txBody>
      </p:sp>
      <p:sp>
        <p:nvSpPr>
          <p:cNvPr id="3" name="Text Placeholder 2"/>
          <p:cNvSpPr>
            <a:spLocks noGrp="1"/>
          </p:cNvSpPr>
          <p:nvPr>
            <p:ph type="body" idx="1"/>
          </p:nvPr>
        </p:nvSpPr>
        <p:spPr>
          <a:xfrm>
            <a:off x="722313" y="1991518"/>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7" name="Date Placeholder 3"/>
          <p:cNvSpPr>
            <a:spLocks noGrp="1"/>
          </p:cNvSpPr>
          <p:nvPr>
            <p:ph type="dt" sz="half" idx="10"/>
          </p:nvPr>
        </p:nvSpPr>
        <p:spPr>
          <a:xfrm>
            <a:off x="457200" y="4539058"/>
            <a:ext cx="2133600" cy="273844"/>
          </a:xfrm>
          <a:prstGeom prst="rect">
            <a:avLst/>
          </a:prstGeom>
        </p:spPr>
        <p:txBody>
          <a:bodyPr/>
          <a:lstStyle/>
          <a:p>
            <a:fld id="{36C01B52-A9FE-874E-92D4-7C96A11A1ABE}" type="datetime1">
              <a:rPr lang="en-AU" smtClean="0">
                <a:solidFill>
                  <a:prstClr val="white"/>
                </a:solidFill>
              </a:rPr>
              <a:pPr/>
              <a:t>18-Mar-18</a:t>
            </a:fld>
            <a:endParaRPr lang="en-US">
              <a:solidFill>
                <a:prstClr val="white"/>
              </a:solidFill>
            </a:endParaRPr>
          </a:p>
        </p:txBody>
      </p:sp>
      <p:sp>
        <p:nvSpPr>
          <p:cNvPr id="8" name="Footer Placeholder 4"/>
          <p:cNvSpPr>
            <a:spLocks noGrp="1"/>
          </p:cNvSpPr>
          <p:nvPr>
            <p:ph type="ftr" sz="quarter" idx="11"/>
          </p:nvPr>
        </p:nvSpPr>
        <p:spPr>
          <a:xfrm>
            <a:off x="3124200" y="4539058"/>
            <a:ext cx="2895600" cy="273844"/>
          </a:xfrm>
          <a:prstGeom prst="rect">
            <a:avLst/>
          </a:prstGeom>
        </p:spPr>
        <p:txBody>
          <a:bodyPr/>
          <a:lstStyle/>
          <a:p>
            <a:endParaRPr lang="en-US" dirty="0">
              <a:solidFill>
                <a:prstClr val="white"/>
              </a:solidFill>
            </a:endParaRPr>
          </a:p>
        </p:txBody>
      </p:sp>
      <p:sp>
        <p:nvSpPr>
          <p:cNvPr id="9" name="Slide Number Placeholder 5"/>
          <p:cNvSpPr>
            <a:spLocks noGrp="1"/>
          </p:cNvSpPr>
          <p:nvPr>
            <p:ph type="sldNum" sz="quarter" idx="12"/>
          </p:nvPr>
        </p:nvSpPr>
        <p:spPr>
          <a:xfrm>
            <a:off x="3124200" y="4816750"/>
            <a:ext cx="2895600" cy="243373"/>
          </a:xfrm>
          <a:prstGeom prst="rect">
            <a:avLst/>
          </a:prstGeom>
        </p:spPr>
        <p:txBody>
          <a:bodyPr anchor="ctr" anchorCtr="1"/>
          <a:lstStyle/>
          <a:p>
            <a:fld id="{CEBCB597-9930-514D-94A4-DB7E6FA0831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9977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ansaSoft Pro Normal" panose="02000603080000020004" pitchFamily="50" charset="0"/>
              </a:defRPr>
            </a:lvl1pPr>
          </a:lstStyle>
          <a:p>
            <a:r>
              <a:rPr lang="en-AU"/>
              <a:t>Click to edit Master title style</a:t>
            </a:r>
            <a:endParaRPr lang="en-US"/>
          </a:p>
        </p:txBody>
      </p:sp>
      <p:sp>
        <p:nvSpPr>
          <p:cNvPr id="3" name="Content Placeholder 2"/>
          <p:cNvSpPr>
            <a:spLocks noGrp="1"/>
          </p:cNvSpPr>
          <p:nvPr>
            <p:ph sz="half" idx="1"/>
          </p:nvPr>
        </p:nvSpPr>
        <p:spPr>
          <a:xfrm>
            <a:off x="457200" y="1083670"/>
            <a:ext cx="4038600" cy="3386349"/>
          </a:xfrm>
        </p:spPr>
        <p:txBody>
          <a:bodyPr/>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Content Placeholder 3"/>
          <p:cNvSpPr>
            <a:spLocks noGrp="1"/>
          </p:cNvSpPr>
          <p:nvPr>
            <p:ph sz="half" idx="2"/>
          </p:nvPr>
        </p:nvSpPr>
        <p:spPr>
          <a:xfrm>
            <a:off x="4648200" y="1083670"/>
            <a:ext cx="4038600" cy="3386349"/>
          </a:xfrm>
        </p:spPr>
        <p:txBody>
          <a:bodyPr/>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8" name="Date Placeholder 3"/>
          <p:cNvSpPr>
            <a:spLocks noGrp="1"/>
          </p:cNvSpPr>
          <p:nvPr>
            <p:ph type="dt" sz="half" idx="10"/>
          </p:nvPr>
        </p:nvSpPr>
        <p:spPr>
          <a:xfrm>
            <a:off x="457200" y="4539058"/>
            <a:ext cx="2133600" cy="273844"/>
          </a:xfrm>
          <a:prstGeom prst="rect">
            <a:avLst/>
          </a:prstGeom>
        </p:spPr>
        <p:txBody>
          <a:bodyPr/>
          <a:lstStyle/>
          <a:p>
            <a:fld id="{F9A558FF-94C2-EB45-9400-2614B09E592F}" type="datetime1">
              <a:rPr lang="en-AU" smtClean="0">
                <a:solidFill>
                  <a:prstClr val="white"/>
                </a:solidFill>
              </a:rPr>
              <a:pPr/>
              <a:t>18-Mar-18</a:t>
            </a:fld>
            <a:endParaRPr lang="en-US">
              <a:solidFill>
                <a:prstClr val="white"/>
              </a:solidFill>
            </a:endParaRPr>
          </a:p>
        </p:txBody>
      </p:sp>
      <p:sp>
        <p:nvSpPr>
          <p:cNvPr id="9" name="Footer Placeholder 4"/>
          <p:cNvSpPr>
            <a:spLocks noGrp="1"/>
          </p:cNvSpPr>
          <p:nvPr>
            <p:ph type="ftr" sz="quarter" idx="11"/>
          </p:nvPr>
        </p:nvSpPr>
        <p:spPr>
          <a:xfrm>
            <a:off x="3124200" y="4539058"/>
            <a:ext cx="2895600" cy="273844"/>
          </a:xfrm>
          <a:prstGeom prst="rect">
            <a:avLst/>
          </a:prstGeom>
        </p:spPr>
        <p:txBody>
          <a:bodyPr/>
          <a:lstStyle/>
          <a:p>
            <a:endParaRPr lang="en-US" dirty="0">
              <a:solidFill>
                <a:prstClr val="white"/>
              </a:solidFill>
            </a:endParaRPr>
          </a:p>
        </p:txBody>
      </p:sp>
      <p:sp>
        <p:nvSpPr>
          <p:cNvPr id="10" name="Slide Number Placeholder 5"/>
          <p:cNvSpPr>
            <a:spLocks noGrp="1"/>
          </p:cNvSpPr>
          <p:nvPr>
            <p:ph type="sldNum" sz="quarter" idx="12"/>
          </p:nvPr>
        </p:nvSpPr>
        <p:spPr>
          <a:xfrm>
            <a:off x="3124200" y="4816750"/>
            <a:ext cx="2895600" cy="243373"/>
          </a:xfrm>
          <a:prstGeom prst="rect">
            <a:avLst/>
          </a:prstGeom>
        </p:spPr>
        <p:txBody>
          <a:bodyPr anchor="ctr" anchorCtr="1"/>
          <a:lstStyle/>
          <a:p>
            <a:fld id="{CEBCB597-9930-514D-94A4-DB7E6FA0831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6533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39938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1954704"/>
            <a:ext cx="4040188" cy="2505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5" name="Text Placeholder 4"/>
          <p:cNvSpPr>
            <a:spLocks noGrp="1"/>
          </p:cNvSpPr>
          <p:nvPr>
            <p:ph type="body" sz="quarter" idx="3"/>
          </p:nvPr>
        </p:nvSpPr>
        <p:spPr>
          <a:xfrm>
            <a:off x="4645028" y="139938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8" y="1954704"/>
            <a:ext cx="4041775" cy="2505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10" name="Date Placeholder 3"/>
          <p:cNvSpPr>
            <a:spLocks noGrp="1"/>
          </p:cNvSpPr>
          <p:nvPr>
            <p:ph type="dt" sz="half" idx="10"/>
          </p:nvPr>
        </p:nvSpPr>
        <p:spPr>
          <a:xfrm>
            <a:off x="457200" y="4539058"/>
            <a:ext cx="2133600" cy="273844"/>
          </a:xfrm>
          <a:prstGeom prst="rect">
            <a:avLst/>
          </a:prstGeom>
        </p:spPr>
        <p:txBody>
          <a:bodyPr/>
          <a:lstStyle/>
          <a:p>
            <a:fld id="{D8C52312-AA7D-B547-8C8F-F50379A1788F}" type="datetime1">
              <a:rPr lang="en-AU" smtClean="0">
                <a:solidFill>
                  <a:prstClr val="white"/>
                </a:solidFill>
              </a:rPr>
              <a:pPr/>
              <a:t>18-Mar-18</a:t>
            </a:fld>
            <a:endParaRPr lang="en-US">
              <a:solidFill>
                <a:prstClr val="white"/>
              </a:solidFill>
            </a:endParaRPr>
          </a:p>
        </p:txBody>
      </p:sp>
      <p:sp>
        <p:nvSpPr>
          <p:cNvPr id="11" name="Footer Placeholder 4"/>
          <p:cNvSpPr>
            <a:spLocks noGrp="1"/>
          </p:cNvSpPr>
          <p:nvPr>
            <p:ph type="ftr" sz="quarter" idx="11"/>
          </p:nvPr>
        </p:nvSpPr>
        <p:spPr>
          <a:xfrm>
            <a:off x="3124200" y="4539058"/>
            <a:ext cx="2895600" cy="273844"/>
          </a:xfrm>
          <a:prstGeom prst="rect">
            <a:avLst/>
          </a:prstGeom>
        </p:spPr>
        <p:txBody>
          <a:bodyPr/>
          <a:lstStyle/>
          <a:p>
            <a:endParaRPr lang="en-US" dirty="0">
              <a:solidFill>
                <a:prstClr val="white"/>
              </a:solidFill>
            </a:endParaRPr>
          </a:p>
        </p:txBody>
      </p:sp>
      <p:sp>
        <p:nvSpPr>
          <p:cNvPr id="12" name="Slide Number Placeholder 5"/>
          <p:cNvSpPr>
            <a:spLocks noGrp="1"/>
          </p:cNvSpPr>
          <p:nvPr>
            <p:ph type="sldNum" sz="quarter" idx="12"/>
          </p:nvPr>
        </p:nvSpPr>
        <p:spPr>
          <a:xfrm>
            <a:off x="3124200" y="4816750"/>
            <a:ext cx="2895600" cy="243373"/>
          </a:xfrm>
          <a:prstGeom prst="rect">
            <a:avLst/>
          </a:prstGeom>
        </p:spPr>
        <p:txBody>
          <a:bodyPr anchor="ctr" anchorCtr="1"/>
          <a:lstStyle/>
          <a:p>
            <a:fld id="{CEBCB597-9930-514D-94A4-DB7E6FA0831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852190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6" name="Date Placeholder 3"/>
          <p:cNvSpPr>
            <a:spLocks noGrp="1"/>
          </p:cNvSpPr>
          <p:nvPr>
            <p:ph type="dt" sz="half" idx="10"/>
          </p:nvPr>
        </p:nvSpPr>
        <p:spPr>
          <a:xfrm>
            <a:off x="457200" y="4539058"/>
            <a:ext cx="2133600" cy="273844"/>
          </a:xfrm>
          <a:prstGeom prst="rect">
            <a:avLst/>
          </a:prstGeom>
        </p:spPr>
        <p:txBody>
          <a:bodyPr/>
          <a:lstStyle/>
          <a:p>
            <a:fld id="{9ED68C50-B935-1E40-B107-C75F70D19DA8}" type="datetime1">
              <a:rPr lang="en-AU" smtClean="0">
                <a:solidFill>
                  <a:prstClr val="white"/>
                </a:solidFill>
              </a:rPr>
              <a:pPr/>
              <a:t>18-Mar-18</a:t>
            </a:fld>
            <a:endParaRPr lang="en-US">
              <a:solidFill>
                <a:prstClr val="white"/>
              </a:solidFill>
            </a:endParaRPr>
          </a:p>
        </p:txBody>
      </p:sp>
      <p:sp>
        <p:nvSpPr>
          <p:cNvPr id="7" name="Footer Placeholder 4"/>
          <p:cNvSpPr>
            <a:spLocks noGrp="1"/>
          </p:cNvSpPr>
          <p:nvPr>
            <p:ph type="ftr" sz="quarter" idx="11"/>
          </p:nvPr>
        </p:nvSpPr>
        <p:spPr>
          <a:xfrm>
            <a:off x="3124200" y="4539058"/>
            <a:ext cx="2895600" cy="273844"/>
          </a:xfrm>
          <a:prstGeom prst="rect">
            <a:avLst/>
          </a:prstGeom>
        </p:spPr>
        <p:txBody>
          <a:bodyPr/>
          <a:lstStyle/>
          <a:p>
            <a:endParaRPr lang="en-US" dirty="0">
              <a:solidFill>
                <a:prstClr val="white"/>
              </a:solidFill>
            </a:endParaRPr>
          </a:p>
        </p:txBody>
      </p:sp>
      <p:sp>
        <p:nvSpPr>
          <p:cNvPr id="8" name="Slide Number Placeholder 5"/>
          <p:cNvSpPr>
            <a:spLocks noGrp="1"/>
          </p:cNvSpPr>
          <p:nvPr>
            <p:ph type="sldNum" sz="quarter" idx="12"/>
          </p:nvPr>
        </p:nvSpPr>
        <p:spPr>
          <a:xfrm>
            <a:off x="3124200" y="4816750"/>
            <a:ext cx="2895600" cy="243373"/>
          </a:xfrm>
          <a:prstGeom prst="rect">
            <a:avLst/>
          </a:prstGeom>
        </p:spPr>
        <p:txBody>
          <a:bodyPr anchor="ctr" anchorCtr="1"/>
          <a:lstStyle/>
          <a:p>
            <a:fld id="{CEBCB597-9930-514D-94A4-DB7E6FA0831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53442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57200" y="4539058"/>
            <a:ext cx="2133600" cy="273844"/>
          </a:xfrm>
          <a:prstGeom prst="rect">
            <a:avLst/>
          </a:prstGeom>
        </p:spPr>
        <p:txBody>
          <a:bodyPr/>
          <a:lstStyle/>
          <a:p>
            <a:fld id="{F025617C-F3F6-9F49-B219-A942B4843820}" type="datetime1">
              <a:rPr lang="en-AU" smtClean="0">
                <a:solidFill>
                  <a:prstClr val="white"/>
                </a:solidFill>
              </a:rPr>
              <a:pPr/>
              <a:t>18-Mar-18</a:t>
            </a:fld>
            <a:endParaRPr lang="en-US">
              <a:solidFill>
                <a:prstClr val="white"/>
              </a:solidFill>
            </a:endParaRPr>
          </a:p>
        </p:txBody>
      </p:sp>
      <p:sp>
        <p:nvSpPr>
          <p:cNvPr id="7" name="Footer Placeholder 4"/>
          <p:cNvSpPr>
            <a:spLocks noGrp="1"/>
          </p:cNvSpPr>
          <p:nvPr>
            <p:ph type="ftr" sz="quarter" idx="11"/>
          </p:nvPr>
        </p:nvSpPr>
        <p:spPr>
          <a:xfrm>
            <a:off x="3124200" y="4539058"/>
            <a:ext cx="2895600" cy="273844"/>
          </a:xfrm>
          <a:prstGeom prst="rect">
            <a:avLst/>
          </a:prstGeom>
        </p:spPr>
        <p:txBody>
          <a:bodyPr/>
          <a:lstStyle/>
          <a:p>
            <a:endParaRPr lang="en-US" dirty="0">
              <a:solidFill>
                <a:prstClr val="white"/>
              </a:solidFill>
            </a:endParaRPr>
          </a:p>
        </p:txBody>
      </p:sp>
      <p:sp>
        <p:nvSpPr>
          <p:cNvPr id="8" name="Slide Number Placeholder 5"/>
          <p:cNvSpPr>
            <a:spLocks noGrp="1"/>
          </p:cNvSpPr>
          <p:nvPr>
            <p:ph type="sldNum" sz="quarter" idx="12"/>
          </p:nvPr>
        </p:nvSpPr>
        <p:spPr>
          <a:xfrm>
            <a:off x="3124200" y="4816750"/>
            <a:ext cx="2895600" cy="243373"/>
          </a:xfrm>
          <a:prstGeom prst="rect">
            <a:avLst/>
          </a:prstGeom>
        </p:spPr>
        <p:txBody>
          <a:bodyPr anchor="ctr" anchorCtr="1"/>
          <a:lstStyle/>
          <a:p>
            <a:fld id="{CEBCB597-9930-514D-94A4-DB7E6FA0831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62849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04789"/>
            <a:ext cx="5111750" cy="426531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3" y="1076327"/>
            <a:ext cx="3008313" cy="34184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8" name="Date Placeholder 3"/>
          <p:cNvSpPr>
            <a:spLocks noGrp="1"/>
          </p:cNvSpPr>
          <p:nvPr>
            <p:ph type="dt" sz="half" idx="10"/>
          </p:nvPr>
        </p:nvSpPr>
        <p:spPr>
          <a:xfrm>
            <a:off x="457200" y="4539058"/>
            <a:ext cx="2133600" cy="273844"/>
          </a:xfrm>
          <a:prstGeom prst="rect">
            <a:avLst/>
          </a:prstGeom>
        </p:spPr>
        <p:txBody>
          <a:bodyPr/>
          <a:lstStyle/>
          <a:p>
            <a:fld id="{0DA2ED6E-A207-7143-9608-8270443A7835}" type="datetime1">
              <a:rPr lang="en-AU" smtClean="0">
                <a:solidFill>
                  <a:prstClr val="white"/>
                </a:solidFill>
              </a:rPr>
              <a:pPr/>
              <a:t>18-Mar-18</a:t>
            </a:fld>
            <a:endParaRPr lang="en-US">
              <a:solidFill>
                <a:prstClr val="white"/>
              </a:solidFill>
            </a:endParaRPr>
          </a:p>
        </p:txBody>
      </p:sp>
      <p:sp>
        <p:nvSpPr>
          <p:cNvPr id="9" name="Footer Placeholder 4"/>
          <p:cNvSpPr>
            <a:spLocks noGrp="1"/>
          </p:cNvSpPr>
          <p:nvPr>
            <p:ph type="ftr" sz="quarter" idx="11"/>
          </p:nvPr>
        </p:nvSpPr>
        <p:spPr>
          <a:xfrm>
            <a:off x="3124200" y="4539058"/>
            <a:ext cx="2895600" cy="273844"/>
          </a:xfrm>
          <a:prstGeom prst="rect">
            <a:avLst/>
          </a:prstGeom>
        </p:spPr>
        <p:txBody>
          <a:bodyPr/>
          <a:lstStyle/>
          <a:p>
            <a:endParaRPr lang="en-US" dirty="0">
              <a:solidFill>
                <a:prstClr val="white"/>
              </a:solidFill>
            </a:endParaRPr>
          </a:p>
        </p:txBody>
      </p:sp>
      <p:sp>
        <p:nvSpPr>
          <p:cNvPr id="10" name="Slide Number Placeholder 5"/>
          <p:cNvSpPr>
            <a:spLocks noGrp="1"/>
          </p:cNvSpPr>
          <p:nvPr>
            <p:ph type="sldNum" sz="quarter" idx="12"/>
          </p:nvPr>
        </p:nvSpPr>
        <p:spPr>
          <a:xfrm>
            <a:off x="3124200" y="4816750"/>
            <a:ext cx="2895600" cy="243373"/>
          </a:xfrm>
          <a:prstGeom prst="rect">
            <a:avLst/>
          </a:prstGeom>
        </p:spPr>
        <p:txBody>
          <a:bodyPr anchor="ctr" anchorCtr="1"/>
          <a:lstStyle/>
          <a:p>
            <a:fld id="{CEBCB597-9930-514D-94A4-DB7E6FA0831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4145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AU"/>
              <a:t>Click to edit Master title style</a:t>
            </a:r>
            <a:endParaRPr lang="en-US" dirty="0"/>
          </a:p>
        </p:txBody>
      </p:sp>
      <p:sp>
        <p:nvSpPr>
          <p:cNvPr id="3" name="Text Placeholder 2"/>
          <p:cNvSpPr>
            <a:spLocks noGrp="1"/>
          </p:cNvSpPr>
          <p:nvPr>
            <p:ph type="body" idx="1"/>
          </p:nvPr>
        </p:nvSpPr>
        <p:spPr>
          <a:xfrm>
            <a:off x="457200" y="1200151"/>
            <a:ext cx="8229600" cy="3254986"/>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8" name="Date Placeholder 3"/>
          <p:cNvSpPr>
            <a:spLocks noGrp="1"/>
          </p:cNvSpPr>
          <p:nvPr>
            <p:ph type="dt" sz="half" idx="2"/>
          </p:nvPr>
        </p:nvSpPr>
        <p:spPr>
          <a:xfrm>
            <a:off x="457200" y="4539058"/>
            <a:ext cx="2133600" cy="273844"/>
          </a:xfrm>
          <a:prstGeom prst="rect">
            <a:avLst/>
          </a:prstGeom>
        </p:spPr>
        <p:txBody>
          <a:bodyPr/>
          <a:lstStyle>
            <a:lvl1pPr>
              <a:defRPr sz="1200">
                <a:solidFill>
                  <a:schemeClr val="bg1"/>
                </a:solidFill>
              </a:defRPr>
            </a:lvl1pPr>
          </a:lstStyle>
          <a:p>
            <a:fld id="{0FDA82EF-8A8A-1644-A0B6-076C1972E3FA}" type="datetime1">
              <a:rPr lang="en-AU" smtClean="0">
                <a:solidFill>
                  <a:prstClr val="white"/>
                </a:solidFill>
              </a:rPr>
              <a:pPr/>
              <a:t>18-Mar-18</a:t>
            </a:fld>
            <a:endParaRPr lang="en-US" dirty="0">
              <a:solidFill>
                <a:prstClr val="white"/>
              </a:solidFill>
            </a:endParaRPr>
          </a:p>
        </p:txBody>
      </p:sp>
      <p:sp>
        <p:nvSpPr>
          <p:cNvPr id="9" name="Footer Placeholder 4"/>
          <p:cNvSpPr>
            <a:spLocks noGrp="1"/>
          </p:cNvSpPr>
          <p:nvPr>
            <p:ph type="ftr" sz="quarter" idx="3"/>
          </p:nvPr>
        </p:nvSpPr>
        <p:spPr>
          <a:xfrm>
            <a:off x="3124200" y="4539058"/>
            <a:ext cx="2895600" cy="273844"/>
          </a:xfrm>
          <a:prstGeom prst="rect">
            <a:avLst/>
          </a:prstGeom>
        </p:spPr>
        <p:txBody>
          <a:bodyPr anchor="ctr" anchorCtr="1"/>
          <a:lstStyle>
            <a:lvl1pPr>
              <a:defRPr sz="1200">
                <a:solidFill>
                  <a:schemeClr val="bg1"/>
                </a:solidFill>
              </a:defRPr>
            </a:lvl1pPr>
          </a:lstStyle>
          <a:p>
            <a:endParaRPr lang="en-US" dirty="0">
              <a:solidFill>
                <a:prstClr val="white"/>
              </a:solidFill>
            </a:endParaRPr>
          </a:p>
        </p:txBody>
      </p:sp>
      <p:sp>
        <p:nvSpPr>
          <p:cNvPr id="10" name="Slide Number Placeholder 5"/>
          <p:cNvSpPr>
            <a:spLocks noGrp="1"/>
          </p:cNvSpPr>
          <p:nvPr>
            <p:ph type="sldNum" sz="quarter" idx="4"/>
          </p:nvPr>
        </p:nvSpPr>
        <p:spPr>
          <a:xfrm>
            <a:off x="3124200" y="4816750"/>
            <a:ext cx="2895600" cy="243373"/>
          </a:xfrm>
          <a:prstGeom prst="rect">
            <a:avLst/>
          </a:prstGeom>
        </p:spPr>
        <p:txBody>
          <a:bodyPr anchor="ctr" anchorCtr="1"/>
          <a:lstStyle>
            <a:lvl1pPr>
              <a:defRPr sz="1200">
                <a:solidFill>
                  <a:schemeClr val="bg1"/>
                </a:solidFill>
              </a:defRPr>
            </a:lvl1pPr>
          </a:lstStyle>
          <a:p>
            <a:fld id="{CEBCB597-9930-514D-94A4-DB7E6FA08318}" type="slidenum">
              <a:rPr lang="en-US" smtClean="0">
                <a:solidFill>
                  <a:prstClr val="white"/>
                </a:solidFill>
              </a:rPr>
              <a:pPr/>
              <a:t>‹#›</a:t>
            </a:fld>
            <a:endParaRPr lang="en-US" dirty="0">
              <a:solidFill>
                <a:prstClr val="white"/>
              </a:solidFill>
            </a:endParaRPr>
          </a:p>
        </p:txBody>
      </p:sp>
      <p:pic>
        <p:nvPicPr>
          <p:cNvPr id="11" name="Placeholder 3" descr="1000020100000D990000053C7ACA8EDD.png"/>
          <p:cNvPicPr>
            <a:picLocks noGrp="1" noChangeAspect="1"/>
          </p:cNvPicPr>
          <p:nvPr userDrawn="1"/>
        </p:nvPicPr>
        <p:blipFill>
          <a:blip r:embed="rId14" cstate="hqprint">
            <a:lum/>
            <a:extLst>
              <a:ext uri="{28A0092B-C50C-407E-A947-70E740481C1C}">
                <a14:useLocalDpi xmlns:a14="http://schemas.microsoft.com/office/drawing/2010/main"/>
              </a:ext>
            </a:extLst>
          </a:blip>
          <a:stretch>
            <a:fillRect/>
          </a:stretch>
        </p:blipFill>
        <p:spPr>
          <a:xfrm>
            <a:off x="7509125" y="3277708"/>
            <a:ext cx="4846881" cy="1865792"/>
          </a:xfrm>
          <a:prstGeom prst="rect">
            <a:avLst/>
          </a:prstGeom>
          <a:ln/>
        </p:spPr>
      </p:pic>
      <p:pic>
        <p:nvPicPr>
          <p:cNvPr id="12" name="Placeholder 3" descr="10000201000005A70000062EBB493327.png"/>
          <p:cNvPicPr>
            <a:picLocks noGrp="1" noChangeAspect="1"/>
          </p:cNvPicPr>
          <p:nvPr userDrawn="1"/>
        </p:nvPicPr>
        <p:blipFill>
          <a:blip r:embed="rId15" cstate="hqprint">
            <a:lum/>
            <a:extLst>
              <a:ext uri="{28A0092B-C50C-407E-A947-70E740481C1C}">
                <a14:useLocalDpi xmlns:a14="http://schemas.microsoft.com/office/drawing/2010/main"/>
              </a:ext>
            </a:extLst>
          </a:blip>
          <a:stretch>
            <a:fillRect/>
          </a:stretch>
        </p:blipFill>
        <p:spPr>
          <a:xfrm>
            <a:off x="7186436" y="-95248"/>
            <a:ext cx="1954634" cy="2136995"/>
          </a:xfrm>
          <a:prstGeom prst="rect">
            <a:avLst/>
          </a:prstGeom>
          <a:ln/>
        </p:spPr>
      </p:pic>
      <p:pic>
        <p:nvPicPr>
          <p:cNvPr id="13" name="Placeholder 3" descr="1000020100000D990000053C7ACA8EDD.png"/>
          <p:cNvPicPr>
            <a:picLocks noGrp="1" noChangeAspect="1"/>
          </p:cNvPicPr>
          <p:nvPr userDrawn="1"/>
        </p:nvPicPr>
        <p:blipFill>
          <a:blip r:embed="rId14" cstate="hqprint">
            <a:lum/>
            <a:extLst>
              <a:ext uri="{28A0092B-C50C-407E-A947-70E740481C1C}">
                <a14:useLocalDpi xmlns:a14="http://schemas.microsoft.com/office/drawing/2010/main"/>
              </a:ext>
            </a:extLst>
          </a:blip>
          <a:stretch>
            <a:fillRect/>
          </a:stretch>
        </p:blipFill>
        <p:spPr>
          <a:xfrm rot="10800000">
            <a:off x="-2514600" y="-552450"/>
            <a:ext cx="4846881" cy="1865792"/>
          </a:xfrm>
          <a:prstGeom prst="rect">
            <a:avLst/>
          </a:prstGeom>
          <a:ln/>
        </p:spPr>
      </p:pic>
      <p:pic>
        <p:nvPicPr>
          <p:cNvPr id="14" name="Placeholder 3" descr="10000201000005A70000062EBB493327.png"/>
          <p:cNvPicPr>
            <a:picLocks noGrp="1" noChangeAspect="1"/>
          </p:cNvPicPr>
          <p:nvPr userDrawn="1"/>
        </p:nvPicPr>
        <p:blipFill>
          <a:blip r:embed="rId15" cstate="hqprint">
            <a:lum/>
            <a:extLst>
              <a:ext uri="{28A0092B-C50C-407E-A947-70E740481C1C}">
                <a14:useLocalDpi xmlns:a14="http://schemas.microsoft.com/office/drawing/2010/main"/>
              </a:ext>
            </a:extLst>
          </a:blip>
          <a:stretch>
            <a:fillRect/>
          </a:stretch>
        </p:blipFill>
        <p:spPr>
          <a:xfrm rot="10800000">
            <a:off x="-76200" y="3486152"/>
            <a:ext cx="1954634" cy="2136995"/>
          </a:xfrm>
          <a:prstGeom prst="rect">
            <a:avLst/>
          </a:prstGeom>
          <a:ln/>
        </p:spPr>
      </p:pic>
      <p:pic>
        <p:nvPicPr>
          <p:cNvPr id="15" name="Picture 14" descr="MasterLogoCMYKKeyline.eps"/>
          <p:cNvPicPr>
            <a:picLocks noChangeAspect="1"/>
          </p:cNvPicPr>
          <p:nvPr userDrawn="1"/>
        </p:nvPicPr>
        <p:blipFill>
          <a:blip r:embed="rId16">
            <a:extLst>
              <a:ext uri="{28A0092B-C50C-407E-A947-70E740481C1C}">
                <a14:useLocalDpi xmlns:a14="http://schemas.microsoft.com/office/drawing/2010/main"/>
              </a:ext>
            </a:extLst>
          </a:blip>
          <a:stretch>
            <a:fillRect/>
          </a:stretch>
        </p:blipFill>
        <p:spPr>
          <a:xfrm>
            <a:off x="7421442" y="4640371"/>
            <a:ext cx="1741982" cy="307171"/>
          </a:xfrm>
          <a:prstGeom prst="rect">
            <a:avLst/>
          </a:prstGeom>
        </p:spPr>
      </p:pic>
    </p:spTree>
    <p:extLst>
      <p:ext uri="{BB962C8B-B14F-4D97-AF65-F5344CB8AC3E}">
        <p14:creationId xmlns:p14="http://schemas.microsoft.com/office/powerpoint/2010/main" val="15581580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ctr" defTabSz="457200" rtl="0" eaLnBrk="1" latinLnBrk="0" hangingPunct="1">
        <a:spcBef>
          <a:spcPct val="0"/>
        </a:spcBef>
        <a:buNone/>
        <a:defRPr sz="4400" kern="1200">
          <a:solidFill>
            <a:schemeClr val="bg1"/>
          </a:solidFill>
          <a:latin typeface="SansaSoft Pro Normal" panose="02000603080000020004" pitchFamily="50" charset="0"/>
          <a:ea typeface="+mj-ea"/>
          <a:cs typeface="+mj-cs"/>
        </a:defRPr>
      </a:lvl1pPr>
    </p:titleStyle>
    <p:bodyStyle>
      <a:lvl1pPr marL="342900" indent="-342900" algn="l" defTabSz="457200" rtl="0" eaLnBrk="1" latinLnBrk="0" hangingPunct="1">
        <a:spcBef>
          <a:spcPct val="20000"/>
        </a:spcBef>
        <a:buClr>
          <a:srgbClr val="A47C18"/>
        </a:buClr>
        <a:buFont typeface="Arial"/>
        <a:buChar char="•"/>
        <a:defRPr sz="3200" kern="1200">
          <a:solidFill>
            <a:schemeClr val="bg1"/>
          </a:solidFill>
          <a:latin typeface="+mn-lt"/>
          <a:ea typeface="+mn-ea"/>
          <a:cs typeface="+mn-cs"/>
        </a:defRPr>
      </a:lvl1pPr>
      <a:lvl2pPr marL="742950" indent="-285750" algn="l" defTabSz="457200" rtl="0" eaLnBrk="1" latinLnBrk="0" hangingPunct="1">
        <a:spcBef>
          <a:spcPct val="20000"/>
        </a:spcBef>
        <a:buClr>
          <a:srgbClr val="A47C18"/>
        </a:buClr>
        <a:buFont typeface="Arial"/>
        <a:buChar char="–"/>
        <a:defRPr sz="2800" kern="1200">
          <a:solidFill>
            <a:schemeClr val="bg1"/>
          </a:solidFill>
          <a:latin typeface="+mn-lt"/>
          <a:ea typeface="+mn-ea"/>
          <a:cs typeface="+mn-cs"/>
        </a:defRPr>
      </a:lvl2pPr>
      <a:lvl3pPr marL="1143000" indent="-228600" algn="l" defTabSz="457200" rtl="0" eaLnBrk="1" latinLnBrk="0" hangingPunct="1">
        <a:spcBef>
          <a:spcPct val="20000"/>
        </a:spcBef>
        <a:buClr>
          <a:srgbClr val="A47C18"/>
        </a:buClr>
        <a:buFont typeface="Arial"/>
        <a:buChar char="•"/>
        <a:defRPr sz="2400" kern="1200">
          <a:solidFill>
            <a:schemeClr val="bg1"/>
          </a:solidFill>
          <a:latin typeface="+mn-lt"/>
          <a:ea typeface="+mn-ea"/>
          <a:cs typeface="+mn-cs"/>
        </a:defRPr>
      </a:lvl3pPr>
      <a:lvl4pPr marL="1600200" indent="-228600" algn="l" defTabSz="457200" rtl="0" eaLnBrk="1" latinLnBrk="0" hangingPunct="1">
        <a:spcBef>
          <a:spcPct val="20000"/>
        </a:spcBef>
        <a:buClr>
          <a:srgbClr val="A47C18"/>
        </a:buClr>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Clr>
          <a:srgbClr val="A47C18"/>
        </a:buClr>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13335"/>
            <a:ext cx="6048524" cy="919089"/>
          </a:xfrm>
        </p:spPr>
        <p:txBody>
          <a:bodyPr/>
          <a:lstStyle/>
          <a:p>
            <a:r>
              <a:rPr lang="en-US" dirty="0">
                <a:latin typeface="Helvetica" panose="020B0604020202020204" pitchFamily="34" charset="0"/>
                <a:cs typeface="Helvetica" panose="020B0604020202020204" pitchFamily="34" charset="0"/>
              </a:rPr>
              <a:t>Thickshake</a:t>
            </a:r>
            <a:br>
              <a:rPr lang="en-US" dirty="0">
                <a:latin typeface="Helvetica" panose="020B0604020202020204" pitchFamily="34" charset="0"/>
                <a:cs typeface="Helvetica" panose="020B0604020202020204" pitchFamily="34" charset="0"/>
              </a:rPr>
            </a:br>
            <a:r>
              <a:rPr lang="en-US" sz="2000" dirty="0">
                <a:latin typeface="Helvetica" panose="020B0604020202020204" pitchFamily="34" charset="0"/>
                <a:cs typeface="Helvetica" panose="020B0604020202020204" pitchFamily="34" charset="0"/>
              </a:rPr>
              <a:t>TOWARDS A SMARTER LIBRARY CATALOGUE</a:t>
            </a:r>
            <a:endParaRPr lang="en-US" dirty="0">
              <a:latin typeface="Helvetica" panose="020B0604020202020204" pitchFamily="34" charset="0"/>
              <a:cs typeface="Helvetica" panose="020B0604020202020204" pitchFamily="34" charset="0"/>
            </a:endParaRPr>
          </a:p>
        </p:txBody>
      </p:sp>
      <p:sp>
        <p:nvSpPr>
          <p:cNvPr id="3" name="Subtitle 2"/>
          <p:cNvSpPr>
            <a:spLocks noGrp="1"/>
          </p:cNvSpPr>
          <p:nvPr>
            <p:ph type="subTitle" idx="1"/>
          </p:nvPr>
        </p:nvSpPr>
        <p:spPr>
          <a:xfrm>
            <a:off x="0" y="2932424"/>
            <a:ext cx="4256710" cy="323165"/>
          </a:xfrm>
          <a:solidFill>
            <a:schemeClr val="tx2">
              <a:lumMod val="50000"/>
            </a:schemeClr>
          </a:solidFill>
        </p:spPr>
        <p:txBody>
          <a:bodyPr/>
          <a:lstStyle/>
          <a:p>
            <a:r>
              <a:rPr lang="en-US" dirty="0">
                <a:latin typeface="Helvetica" panose="020B0604020202020204" pitchFamily="34" charset="0"/>
                <a:cs typeface="Helvetica" panose="020B0604020202020204" pitchFamily="34" charset="0"/>
              </a:rPr>
              <a:t>Mark Shelton | Curtin HIVE | 18 March 2018</a:t>
            </a:r>
          </a:p>
        </p:txBody>
      </p:sp>
      <p:sp>
        <p:nvSpPr>
          <p:cNvPr id="4" name="Rectangle 3">
            <a:extLst>
              <a:ext uri="{FF2B5EF4-FFF2-40B4-BE49-F238E27FC236}">
                <a16:creationId xmlns:a16="http://schemas.microsoft.com/office/drawing/2014/main" id="{7F119686-8F00-4667-B918-493F5EBA1D9D}"/>
              </a:ext>
            </a:extLst>
          </p:cNvPr>
          <p:cNvSpPr/>
          <p:nvPr/>
        </p:nvSpPr>
        <p:spPr>
          <a:xfrm>
            <a:off x="135069" y="4726251"/>
            <a:ext cx="5918552" cy="307777"/>
          </a:xfrm>
          <a:prstGeom prst="rect">
            <a:avLst/>
          </a:prstGeom>
        </p:spPr>
        <p:txBody>
          <a:bodyPr wrap="square">
            <a:spAutoFit/>
          </a:bodyPr>
          <a:lstStyle/>
          <a:p>
            <a:r>
              <a:rPr lang="en-AU" sz="1400" dirty="0">
                <a:solidFill>
                  <a:schemeClr val="bg1"/>
                </a:solidFill>
                <a:latin typeface="Helvetica" panose="020B0604020202020204" pitchFamily="34" charset="0"/>
                <a:cs typeface="Helvetica" panose="020B0604020202020204" pitchFamily="34" charset="0"/>
              </a:rPr>
              <a:t>Project sponsored by the </a:t>
            </a:r>
            <a:r>
              <a:rPr lang="en-AU" sz="1400" dirty="0" err="1">
                <a:solidFill>
                  <a:schemeClr val="bg1"/>
                </a:solidFill>
                <a:latin typeface="Helvetica" panose="020B0604020202020204" pitchFamily="34" charset="0"/>
                <a:cs typeface="Helvetica" panose="020B0604020202020204" pitchFamily="34" charset="0"/>
              </a:rPr>
              <a:t>Pawsey</a:t>
            </a:r>
            <a:r>
              <a:rPr lang="en-AU" sz="1400" dirty="0">
                <a:solidFill>
                  <a:schemeClr val="bg1"/>
                </a:solidFill>
                <a:latin typeface="Helvetica" panose="020B0604020202020204" pitchFamily="34" charset="0"/>
                <a:cs typeface="Helvetica" panose="020B0604020202020204" pitchFamily="34" charset="0"/>
              </a:rPr>
              <a:t> Supercomputing Centre. </a:t>
            </a:r>
          </a:p>
        </p:txBody>
      </p:sp>
      <p:sp>
        <p:nvSpPr>
          <p:cNvPr id="5" name="Rectangle 4">
            <a:extLst>
              <a:ext uri="{FF2B5EF4-FFF2-40B4-BE49-F238E27FC236}">
                <a16:creationId xmlns:a16="http://schemas.microsoft.com/office/drawing/2014/main" id="{ACBC061B-025B-4B1B-A9CB-BD2DE96E09D7}"/>
              </a:ext>
            </a:extLst>
          </p:cNvPr>
          <p:cNvSpPr/>
          <p:nvPr/>
        </p:nvSpPr>
        <p:spPr>
          <a:xfrm>
            <a:off x="135069" y="4386572"/>
            <a:ext cx="4121641" cy="369332"/>
          </a:xfrm>
          <a:prstGeom prst="rect">
            <a:avLst/>
          </a:prstGeom>
        </p:spPr>
        <p:txBody>
          <a:bodyPr wrap="none">
            <a:spAutoFit/>
          </a:bodyPr>
          <a:lstStyle/>
          <a:p>
            <a:r>
              <a:rPr lang="en-AU" b="1" dirty="0">
                <a:solidFill>
                  <a:schemeClr val="bg1"/>
                </a:solidFill>
                <a:latin typeface="Helvetica" panose="020B0604020202020204" pitchFamily="34" charset="0"/>
                <a:cs typeface="Helvetica" panose="020B0604020202020204" pitchFamily="34" charset="0"/>
              </a:rPr>
              <a:t>github.com/markshelton/thickshake</a:t>
            </a:r>
          </a:p>
        </p:txBody>
      </p:sp>
    </p:spTree>
    <p:extLst>
      <p:ext uri="{BB962C8B-B14F-4D97-AF65-F5344CB8AC3E}">
        <p14:creationId xmlns:p14="http://schemas.microsoft.com/office/powerpoint/2010/main" val="428258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DD15DF-42DF-4B37-B7E3-6E997BD6E5E3}"/>
              </a:ext>
            </a:extLst>
          </p:cNvPr>
          <p:cNvSpPr/>
          <p:nvPr/>
        </p:nvSpPr>
        <p:spPr>
          <a:xfrm>
            <a:off x="148661" y="68637"/>
            <a:ext cx="2685351" cy="369332"/>
          </a:xfrm>
          <a:prstGeom prst="rect">
            <a:avLst/>
          </a:prstGeom>
        </p:spPr>
        <p:txBody>
          <a:bodyPr wrap="none">
            <a:spAutoFit/>
          </a:bodyPr>
          <a:lstStyle/>
          <a:p>
            <a:r>
              <a:rPr lang="en-AU" b="1" u="sng" dirty="0">
                <a:solidFill>
                  <a:srgbClr val="00B0F0"/>
                </a:solidFill>
                <a:latin typeface="Helvetica" panose="020B0604020202020204" pitchFamily="34" charset="0"/>
                <a:cs typeface="Helvetica" panose="020B0604020202020204" pitchFamily="34" charset="0"/>
              </a:rPr>
              <a:t>Landmark Recognition</a:t>
            </a:r>
          </a:p>
        </p:txBody>
      </p:sp>
      <p:pic>
        <p:nvPicPr>
          <p:cNvPr id="6" name="Picture 5">
            <a:extLst>
              <a:ext uri="{FF2B5EF4-FFF2-40B4-BE49-F238E27FC236}">
                <a16:creationId xmlns:a16="http://schemas.microsoft.com/office/drawing/2014/main" id="{5AEDA0B7-0558-4E18-950E-F32D11AB375D}"/>
              </a:ext>
            </a:extLst>
          </p:cNvPr>
          <p:cNvPicPr>
            <a:picLocks noChangeAspect="1"/>
          </p:cNvPicPr>
          <p:nvPr/>
        </p:nvPicPr>
        <p:blipFill>
          <a:blip r:embed="rId2"/>
          <a:stretch>
            <a:fillRect/>
          </a:stretch>
        </p:blipFill>
        <p:spPr>
          <a:xfrm>
            <a:off x="619432" y="622272"/>
            <a:ext cx="7905136" cy="3946148"/>
          </a:xfrm>
          <a:prstGeom prst="rect">
            <a:avLst/>
          </a:prstGeom>
        </p:spPr>
      </p:pic>
      <p:sp>
        <p:nvSpPr>
          <p:cNvPr id="7" name="Rectangle 6">
            <a:extLst>
              <a:ext uri="{FF2B5EF4-FFF2-40B4-BE49-F238E27FC236}">
                <a16:creationId xmlns:a16="http://schemas.microsoft.com/office/drawing/2014/main" id="{72A9E1EC-0C1E-4E38-B7CC-166A4EE97542}"/>
              </a:ext>
            </a:extLst>
          </p:cNvPr>
          <p:cNvSpPr/>
          <p:nvPr/>
        </p:nvSpPr>
        <p:spPr>
          <a:xfrm>
            <a:off x="148661" y="4709276"/>
            <a:ext cx="5389061" cy="369332"/>
          </a:xfrm>
          <a:prstGeom prst="rect">
            <a:avLst/>
          </a:prstGeom>
        </p:spPr>
        <p:txBody>
          <a:bodyPr wrap="square">
            <a:spAutoFit/>
          </a:bodyPr>
          <a:lstStyle/>
          <a:p>
            <a:r>
              <a:rPr lang="en-US" sz="900" dirty="0" err="1">
                <a:solidFill>
                  <a:schemeClr val="bg1"/>
                </a:solidFill>
                <a:latin typeface="Helvetica" panose="020B0604020202020204" pitchFamily="34" charset="0"/>
                <a:cs typeface="Helvetica" panose="020B0604020202020204" pitchFamily="34" charset="0"/>
              </a:rPr>
              <a:t>Ardeshir</a:t>
            </a:r>
            <a:r>
              <a:rPr lang="en-US" sz="900" dirty="0">
                <a:solidFill>
                  <a:schemeClr val="bg1"/>
                </a:solidFill>
                <a:latin typeface="Helvetica" panose="020B0604020202020204" pitchFamily="34" charset="0"/>
                <a:cs typeface="Helvetica" panose="020B0604020202020204" pitchFamily="34" charset="0"/>
              </a:rPr>
              <a:t>, S., Malcolm Collins-Sibley, K., &amp; Shah, M. (2015). Geo-semantic segmentation. </a:t>
            </a:r>
            <a:br>
              <a:rPr lang="en-US" sz="900" dirty="0">
                <a:solidFill>
                  <a:schemeClr val="bg1"/>
                </a:solidFill>
                <a:latin typeface="Helvetica" panose="020B0604020202020204" pitchFamily="34" charset="0"/>
                <a:cs typeface="Helvetica" panose="020B0604020202020204" pitchFamily="34" charset="0"/>
              </a:rPr>
            </a:br>
            <a:r>
              <a:rPr lang="en-US" sz="900" dirty="0">
                <a:solidFill>
                  <a:schemeClr val="bg1"/>
                </a:solidFill>
                <a:latin typeface="Helvetica" panose="020B0604020202020204" pitchFamily="34" charset="0"/>
                <a:cs typeface="Helvetica" panose="020B0604020202020204" pitchFamily="34" charset="0"/>
              </a:rPr>
              <a:t>In </a:t>
            </a:r>
            <a:r>
              <a:rPr lang="en-US" sz="900" i="1" dirty="0">
                <a:solidFill>
                  <a:schemeClr val="bg1"/>
                </a:solidFill>
                <a:latin typeface="Helvetica" panose="020B0604020202020204" pitchFamily="34" charset="0"/>
                <a:cs typeface="Helvetica" panose="020B0604020202020204" pitchFamily="34" charset="0"/>
              </a:rPr>
              <a:t>Proceedings of the IEEE Conference on Computer Vision and Pattern Recognition</a:t>
            </a:r>
            <a:r>
              <a:rPr lang="en-US" sz="900" dirty="0">
                <a:solidFill>
                  <a:schemeClr val="bg1"/>
                </a:solidFill>
                <a:latin typeface="Helvetica" panose="020B0604020202020204" pitchFamily="34" charset="0"/>
                <a:cs typeface="Helvetica" panose="020B0604020202020204" pitchFamily="34" charset="0"/>
              </a:rPr>
              <a:t> (pp. 2792-2799).</a:t>
            </a:r>
          </a:p>
        </p:txBody>
      </p:sp>
    </p:spTree>
    <p:extLst>
      <p:ext uri="{BB962C8B-B14F-4D97-AF65-F5344CB8AC3E}">
        <p14:creationId xmlns:p14="http://schemas.microsoft.com/office/powerpoint/2010/main" val="1751563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DD15DF-42DF-4B37-B7E3-6E997BD6E5E3}"/>
              </a:ext>
            </a:extLst>
          </p:cNvPr>
          <p:cNvSpPr/>
          <p:nvPr/>
        </p:nvSpPr>
        <p:spPr>
          <a:xfrm>
            <a:off x="148661" y="68637"/>
            <a:ext cx="2121093" cy="369332"/>
          </a:xfrm>
          <a:prstGeom prst="rect">
            <a:avLst/>
          </a:prstGeom>
        </p:spPr>
        <p:txBody>
          <a:bodyPr wrap="none">
            <a:spAutoFit/>
          </a:bodyPr>
          <a:lstStyle/>
          <a:p>
            <a:r>
              <a:rPr lang="en-AU" b="1" u="sng" dirty="0">
                <a:solidFill>
                  <a:srgbClr val="00B0F0"/>
                </a:solidFill>
                <a:latin typeface="Helvetica" panose="020B0604020202020204" pitchFamily="34" charset="0"/>
                <a:cs typeface="Helvetica" panose="020B0604020202020204" pitchFamily="34" charset="0"/>
              </a:rPr>
              <a:t>Image Captioning</a:t>
            </a:r>
          </a:p>
        </p:txBody>
      </p:sp>
      <p:pic>
        <p:nvPicPr>
          <p:cNvPr id="3" name="Picture 2">
            <a:extLst>
              <a:ext uri="{FF2B5EF4-FFF2-40B4-BE49-F238E27FC236}">
                <a16:creationId xmlns:a16="http://schemas.microsoft.com/office/drawing/2014/main" id="{79E70B72-E8DA-4F1A-9284-EEFA9FDBDFF6}"/>
              </a:ext>
            </a:extLst>
          </p:cNvPr>
          <p:cNvPicPr>
            <a:picLocks noChangeAspect="1"/>
          </p:cNvPicPr>
          <p:nvPr/>
        </p:nvPicPr>
        <p:blipFill>
          <a:blip r:embed="rId2"/>
          <a:stretch>
            <a:fillRect/>
          </a:stretch>
        </p:blipFill>
        <p:spPr>
          <a:xfrm>
            <a:off x="1213622" y="646036"/>
            <a:ext cx="6716755" cy="3884669"/>
          </a:xfrm>
          <a:prstGeom prst="rect">
            <a:avLst/>
          </a:prstGeom>
        </p:spPr>
      </p:pic>
      <p:sp>
        <p:nvSpPr>
          <p:cNvPr id="5" name="Rectangle 4">
            <a:extLst>
              <a:ext uri="{FF2B5EF4-FFF2-40B4-BE49-F238E27FC236}">
                <a16:creationId xmlns:a16="http://schemas.microsoft.com/office/drawing/2014/main" id="{2C5EFB9F-906C-4C33-AD89-05B5BA3849CA}"/>
              </a:ext>
            </a:extLst>
          </p:cNvPr>
          <p:cNvSpPr/>
          <p:nvPr/>
        </p:nvSpPr>
        <p:spPr>
          <a:xfrm>
            <a:off x="148661" y="4705531"/>
            <a:ext cx="5365463" cy="369332"/>
          </a:xfrm>
          <a:prstGeom prst="rect">
            <a:avLst/>
          </a:prstGeom>
        </p:spPr>
        <p:txBody>
          <a:bodyPr wrap="square">
            <a:spAutoFit/>
          </a:bodyPr>
          <a:lstStyle/>
          <a:p>
            <a:r>
              <a:rPr lang="en-AU" sz="900" dirty="0" err="1">
                <a:solidFill>
                  <a:schemeClr val="bg1"/>
                </a:solidFill>
                <a:latin typeface="Helvetica" panose="020B0604020202020204" pitchFamily="34" charset="0"/>
                <a:cs typeface="Helvetica" panose="020B0604020202020204" pitchFamily="34" charset="0"/>
              </a:rPr>
              <a:t>Karpathy</a:t>
            </a:r>
            <a:r>
              <a:rPr lang="en-AU" sz="900" dirty="0">
                <a:solidFill>
                  <a:schemeClr val="bg1"/>
                </a:solidFill>
                <a:latin typeface="Helvetica" panose="020B0604020202020204" pitchFamily="34" charset="0"/>
                <a:cs typeface="Helvetica" panose="020B0604020202020204" pitchFamily="34" charset="0"/>
              </a:rPr>
              <a:t>, A., &amp; Fei-Fei, L. (2015). Deep visual-semantic alignments for generating image descriptions. In </a:t>
            </a:r>
            <a:r>
              <a:rPr lang="en-AU" sz="900" i="1" dirty="0">
                <a:solidFill>
                  <a:schemeClr val="bg1"/>
                </a:solidFill>
                <a:latin typeface="Helvetica" panose="020B0604020202020204" pitchFamily="34" charset="0"/>
                <a:cs typeface="Helvetica" panose="020B0604020202020204" pitchFamily="34" charset="0"/>
              </a:rPr>
              <a:t>Proceedings of the IEEE conference on computer vision and pattern recognition</a:t>
            </a:r>
            <a:r>
              <a:rPr lang="en-AU" sz="900" dirty="0">
                <a:solidFill>
                  <a:schemeClr val="bg1"/>
                </a:solidFill>
                <a:latin typeface="Helvetica" panose="020B0604020202020204" pitchFamily="34" charset="0"/>
                <a:cs typeface="Helvetica" panose="020B0604020202020204" pitchFamily="34" charset="0"/>
              </a:rPr>
              <a:t> (pp. 3128-3137).</a:t>
            </a:r>
          </a:p>
        </p:txBody>
      </p:sp>
    </p:spTree>
    <p:extLst>
      <p:ext uri="{BB962C8B-B14F-4D97-AF65-F5344CB8AC3E}">
        <p14:creationId xmlns:p14="http://schemas.microsoft.com/office/powerpoint/2010/main" val="1548194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DD15DF-42DF-4B37-B7E3-6E997BD6E5E3}"/>
              </a:ext>
            </a:extLst>
          </p:cNvPr>
          <p:cNvSpPr/>
          <p:nvPr/>
        </p:nvSpPr>
        <p:spPr>
          <a:xfrm>
            <a:off x="148661" y="68637"/>
            <a:ext cx="3518912" cy="369332"/>
          </a:xfrm>
          <a:prstGeom prst="rect">
            <a:avLst/>
          </a:prstGeom>
        </p:spPr>
        <p:txBody>
          <a:bodyPr wrap="none">
            <a:spAutoFit/>
          </a:bodyPr>
          <a:lstStyle/>
          <a:p>
            <a:r>
              <a:rPr lang="en-AU" b="1" u="sng" dirty="0">
                <a:solidFill>
                  <a:srgbClr val="00B0F0"/>
                </a:solidFill>
                <a:latin typeface="Helvetica" panose="020B0604020202020204" pitchFamily="34" charset="0"/>
                <a:cs typeface="Helvetica" panose="020B0604020202020204" pitchFamily="34" charset="0"/>
              </a:rPr>
              <a:t>Clustering | Similarity | Search</a:t>
            </a:r>
          </a:p>
        </p:txBody>
      </p:sp>
      <p:sp>
        <p:nvSpPr>
          <p:cNvPr id="2" name="Rectangle 1">
            <a:extLst>
              <a:ext uri="{FF2B5EF4-FFF2-40B4-BE49-F238E27FC236}">
                <a16:creationId xmlns:a16="http://schemas.microsoft.com/office/drawing/2014/main" id="{CF89F4D4-CA1D-422C-BB69-C33981DB3E64}"/>
              </a:ext>
            </a:extLst>
          </p:cNvPr>
          <p:cNvSpPr/>
          <p:nvPr/>
        </p:nvSpPr>
        <p:spPr>
          <a:xfrm>
            <a:off x="869704" y="971239"/>
            <a:ext cx="7471917" cy="3785652"/>
          </a:xfrm>
          <a:prstGeom prst="rect">
            <a:avLst/>
          </a:prstGeom>
        </p:spPr>
        <p:txBody>
          <a:bodyPr wrap="none">
            <a:spAutoFit/>
          </a:bodyPr>
          <a:lstStyle/>
          <a:p>
            <a:r>
              <a:rPr lang="en-AU" sz="2400" dirty="0">
                <a:solidFill>
                  <a:schemeClr val="bg1"/>
                </a:solidFill>
                <a:latin typeface="Helvetica" panose="020B0604020202020204" pitchFamily="34" charset="0"/>
                <a:cs typeface="Helvetica" panose="020B0604020202020204" pitchFamily="34" charset="0"/>
              </a:rPr>
              <a:t>What </a:t>
            </a:r>
            <a:r>
              <a:rPr lang="en-AU" sz="2400" b="1" dirty="0">
                <a:solidFill>
                  <a:schemeClr val="bg1"/>
                </a:solidFill>
                <a:latin typeface="Helvetica" panose="020B0604020202020204" pitchFamily="34" charset="0"/>
                <a:cs typeface="Helvetica" panose="020B0604020202020204" pitchFamily="34" charset="0"/>
              </a:rPr>
              <a:t>images</a:t>
            </a:r>
            <a:r>
              <a:rPr lang="en-AU" sz="2400" dirty="0">
                <a:solidFill>
                  <a:schemeClr val="bg1"/>
                </a:solidFill>
                <a:latin typeface="Helvetica" panose="020B0604020202020204" pitchFamily="34" charset="0"/>
                <a:cs typeface="Helvetica" panose="020B0604020202020204" pitchFamily="34" charset="0"/>
              </a:rPr>
              <a:t> depict similar </a:t>
            </a:r>
            <a:r>
              <a:rPr lang="en-AU" sz="2400" b="1" dirty="0">
                <a:solidFill>
                  <a:schemeClr val="accent1"/>
                </a:solidFill>
                <a:latin typeface="Helvetica" panose="020B0604020202020204" pitchFamily="34" charset="0"/>
                <a:cs typeface="Helvetica" panose="020B0604020202020204" pitchFamily="34" charset="0"/>
              </a:rPr>
              <a:t>topics</a:t>
            </a:r>
            <a:r>
              <a:rPr lang="en-AU" sz="2400" dirty="0">
                <a:solidFill>
                  <a:schemeClr val="bg1"/>
                </a:solidFill>
                <a:latin typeface="Helvetica" panose="020B0604020202020204" pitchFamily="34" charset="0"/>
                <a:cs typeface="Helvetica" panose="020B0604020202020204" pitchFamily="34" charset="0"/>
              </a:rPr>
              <a:t>?</a:t>
            </a:r>
          </a:p>
          <a:p>
            <a:r>
              <a:rPr lang="en-AU" sz="2400" dirty="0">
                <a:solidFill>
                  <a:schemeClr val="bg1"/>
                </a:solidFill>
                <a:latin typeface="Helvetica" panose="020B0604020202020204" pitchFamily="34" charset="0"/>
                <a:cs typeface="Helvetica" panose="020B0604020202020204" pitchFamily="34" charset="0"/>
              </a:rPr>
              <a:t>What </a:t>
            </a:r>
            <a:r>
              <a:rPr lang="en-AU" sz="2400" b="1" dirty="0">
                <a:solidFill>
                  <a:schemeClr val="bg1"/>
                </a:solidFill>
                <a:latin typeface="Helvetica" panose="020B0604020202020204" pitchFamily="34" charset="0"/>
                <a:cs typeface="Helvetica" panose="020B0604020202020204" pitchFamily="34" charset="0"/>
              </a:rPr>
              <a:t>images</a:t>
            </a:r>
            <a:r>
              <a:rPr lang="en-AU" sz="2400" dirty="0">
                <a:solidFill>
                  <a:schemeClr val="bg1"/>
                </a:solidFill>
                <a:latin typeface="Helvetica" panose="020B0604020202020204" pitchFamily="34" charset="0"/>
                <a:cs typeface="Helvetica" panose="020B0604020202020204" pitchFamily="34" charset="0"/>
              </a:rPr>
              <a:t> have a similar </a:t>
            </a:r>
            <a:r>
              <a:rPr lang="en-AU" sz="2400" b="1" dirty="0">
                <a:solidFill>
                  <a:schemeClr val="accent1"/>
                </a:solidFill>
                <a:latin typeface="Helvetica" panose="020B0604020202020204" pitchFamily="34" charset="0"/>
                <a:cs typeface="Helvetica" panose="020B0604020202020204" pitchFamily="34" charset="0"/>
              </a:rPr>
              <a:t>aesthetic</a:t>
            </a:r>
            <a:r>
              <a:rPr lang="en-AU" sz="2400" dirty="0">
                <a:solidFill>
                  <a:schemeClr val="bg1"/>
                </a:solidFill>
                <a:latin typeface="Helvetica" panose="020B0604020202020204" pitchFamily="34" charset="0"/>
                <a:cs typeface="Helvetica" panose="020B0604020202020204" pitchFamily="34" charset="0"/>
              </a:rPr>
              <a:t>?</a:t>
            </a:r>
          </a:p>
          <a:p>
            <a:r>
              <a:rPr lang="en-AU" sz="2400" dirty="0">
                <a:solidFill>
                  <a:schemeClr val="bg1"/>
                </a:solidFill>
                <a:latin typeface="Helvetica" panose="020B0604020202020204" pitchFamily="34" charset="0"/>
                <a:cs typeface="Helvetica" panose="020B0604020202020204" pitchFamily="34" charset="0"/>
              </a:rPr>
              <a:t>What </a:t>
            </a:r>
            <a:r>
              <a:rPr lang="en-AU" sz="2400" b="1" dirty="0">
                <a:solidFill>
                  <a:schemeClr val="bg1"/>
                </a:solidFill>
                <a:latin typeface="Helvetica" panose="020B0604020202020204" pitchFamily="34" charset="0"/>
                <a:cs typeface="Helvetica" panose="020B0604020202020204" pitchFamily="34" charset="0"/>
              </a:rPr>
              <a:t>images</a:t>
            </a:r>
            <a:r>
              <a:rPr lang="en-AU" sz="2400" dirty="0">
                <a:solidFill>
                  <a:schemeClr val="bg1"/>
                </a:solidFill>
                <a:latin typeface="Helvetica" panose="020B0604020202020204" pitchFamily="34" charset="0"/>
                <a:cs typeface="Helvetica" panose="020B0604020202020204" pitchFamily="34" charset="0"/>
              </a:rPr>
              <a:t> were taken around the same </a:t>
            </a:r>
            <a:r>
              <a:rPr lang="en-AU" sz="2400" b="1" dirty="0">
                <a:solidFill>
                  <a:schemeClr val="accent1"/>
                </a:solidFill>
                <a:latin typeface="Helvetica" panose="020B0604020202020204" pitchFamily="34" charset="0"/>
                <a:cs typeface="Helvetica" panose="020B0604020202020204" pitchFamily="34" charset="0"/>
              </a:rPr>
              <a:t>location</a:t>
            </a:r>
            <a:r>
              <a:rPr lang="en-AU" sz="2400" dirty="0">
                <a:solidFill>
                  <a:schemeClr val="bg1"/>
                </a:solidFill>
                <a:latin typeface="Helvetica" panose="020B0604020202020204" pitchFamily="34" charset="0"/>
                <a:cs typeface="Helvetica" panose="020B0604020202020204" pitchFamily="34" charset="0"/>
              </a:rPr>
              <a:t>?</a:t>
            </a:r>
          </a:p>
          <a:p>
            <a:r>
              <a:rPr lang="en-AU" sz="2400" dirty="0">
                <a:solidFill>
                  <a:schemeClr val="bg1"/>
                </a:solidFill>
                <a:latin typeface="Helvetica" panose="020B0604020202020204" pitchFamily="34" charset="0"/>
                <a:cs typeface="Helvetica" panose="020B0604020202020204" pitchFamily="34" charset="0"/>
              </a:rPr>
              <a:t>What </a:t>
            </a:r>
            <a:r>
              <a:rPr lang="en-AU" sz="2400" b="1" dirty="0">
                <a:solidFill>
                  <a:schemeClr val="bg1"/>
                </a:solidFill>
                <a:latin typeface="Helvetica" panose="020B0604020202020204" pitchFamily="34" charset="0"/>
                <a:cs typeface="Helvetica" panose="020B0604020202020204" pitchFamily="34" charset="0"/>
              </a:rPr>
              <a:t>images</a:t>
            </a:r>
            <a:r>
              <a:rPr lang="en-AU" sz="2400" dirty="0">
                <a:solidFill>
                  <a:schemeClr val="bg1"/>
                </a:solidFill>
                <a:latin typeface="Helvetica" panose="020B0604020202020204" pitchFamily="34" charset="0"/>
                <a:cs typeface="Helvetica" panose="020B0604020202020204" pitchFamily="34" charset="0"/>
              </a:rPr>
              <a:t> were taken around the same </a:t>
            </a:r>
            <a:r>
              <a:rPr lang="en-AU" sz="2400" b="1" dirty="0">
                <a:solidFill>
                  <a:schemeClr val="accent1"/>
                </a:solidFill>
                <a:latin typeface="Helvetica" panose="020B0604020202020204" pitchFamily="34" charset="0"/>
                <a:cs typeface="Helvetica" panose="020B0604020202020204" pitchFamily="34" charset="0"/>
              </a:rPr>
              <a:t>time</a:t>
            </a:r>
            <a:r>
              <a:rPr lang="en-AU" sz="2400" dirty="0">
                <a:solidFill>
                  <a:schemeClr val="bg1"/>
                </a:solidFill>
                <a:latin typeface="Helvetica" panose="020B0604020202020204" pitchFamily="34" charset="0"/>
                <a:cs typeface="Helvetica" panose="020B0604020202020204" pitchFamily="34" charset="0"/>
              </a:rPr>
              <a:t>?</a:t>
            </a:r>
          </a:p>
          <a:p>
            <a:r>
              <a:rPr lang="en-AU" sz="2400" dirty="0">
                <a:solidFill>
                  <a:schemeClr val="bg1"/>
                </a:solidFill>
                <a:latin typeface="Helvetica" panose="020B0604020202020204" pitchFamily="34" charset="0"/>
                <a:cs typeface="Helvetica" panose="020B0604020202020204" pitchFamily="34" charset="0"/>
              </a:rPr>
              <a:t>What </a:t>
            </a:r>
            <a:r>
              <a:rPr lang="en-AU" sz="2400" b="1" dirty="0">
                <a:solidFill>
                  <a:schemeClr val="bg1"/>
                </a:solidFill>
                <a:latin typeface="Helvetica" panose="020B0604020202020204" pitchFamily="34" charset="0"/>
                <a:cs typeface="Helvetica" panose="020B0604020202020204" pitchFamily="34" charset="0"/>
              </a:rPr>
              <a:t>images</a:t>
            </a:r>
            <a:r>
              <a:rPr lang="en-AU" sz="2400" dirty="0">
                <a:solidFill>
                  <a:schemeClr val="bg1"/>
                </a:solidFill>
                <a:latin typeface="Helvetica" panose="020B0604020202020204" pitchFamily="34" charset="0"/>
                <a:cs typeface="Helvetica" panose="020B0604020202020204" pitchFamily="34" charset="0"/>
              </a:rPr>
              <a:t> depict this</a:t>
            </a:r>
            <a:r>
              <a:rPr lang="en-AU" sz="2400" b="1" dirty="0">
                <a:solidFill>
                  <a:schemeClr val="bg1"/>
                </a:solidFill>
                <a:latin typeface="Helvetica" panose="020B0604020202020204" pitchFamily="34" charset="0"/>
                <a:cs typeface="Helvetica" panose="020B0604020202020204" pitchFamily="34" charset="0"/>
              </a:rPr>
              <a:t> </a:t>
            </a:r>
            <a:r>
              <a:rPr lang="en-AU" sz="2400" b="1" dirty="0">
                <a:solidFill>
                  <a:schemeClr val="accent1"/>
                </a:solidFill>
                <a:latin typeface="Helvetica" panose="020B0604020202020204" pitchFamily="34" charset="0"/>
                <a:cs typeface="Helvetica" panose="020B0604020202020204" pitchFamily="34" charset="0"/>
              </a:rPr>
              <a:t>person</a:t>
            </a:r>
            <a:r>
              <a:rPr lang="en-AU" sz="2400" dirty="0">
                <a:solidFill>
                  <a:schemeClr val="bg1"/>
                </a:solidFill>
                <a:latin typeface="Helvetica" panose="020B0604020202020204" pitchFamily="34" charset="0"/>
                <a:cs typeface="Helvetica" panose="020B0604020202020204" pitchFamily="34" charset="0"/>
              </a:rPr>
              <a:t>?</a:t>
            </a:r>
          </a:p>
          <a:p>
            <a:r>
              <a:rPr lang="en-AU" sz="2400" dirty="0">
                <a:solidFill>
                  <a:schemeClr val="bg1"/>
                </a:solidFill>
                <a:latin typeface="Helvetica" panose="020B0604020202020204" pitchFamily="34" charset="0"/>
                <a:cs typeface="Helvetica" panose="020B0604020202020204" pitchFamily="34" charset="0"/>
              </a:rPr>
              <a:t>What </a:t>
            </a:r>
            <a:r>
              <a:rPr lang="en-AU" sz="2400" b="1" dirty="0">
                <a:solidFill>
                  <a:schemeClr val="bg1"/>
                </a:solidFill>
                <a:latin typeface="Helvetica" panose="020B0604020202020204" pitchFamily="34" charset="0"/>
                <a:cs typeface="Helvetica" panose="020B0604020202020204" pitchFamily="34" charset="0"/>
              </a:rPr>
              <a:t>images</a:t>
            </a:r>
            <a:r>
              <a:rPr lang="en-AU" sz="2400" dirty="0">
                <a:solidFill>
                  <a:schemeClr val="bg1"/>
                </a:solidFill>
                <a:latin typeface="Helvetica" panose="020B0604020202020204" pitchFamily="34" charset="0"/>
                <a:cs typeface="Helvetica" panose="020B0604020202020204" pitchFamily="34" charset="0"/>
              </a:rPr>
              <a:t> depict this </a:t>
            </a:r>
            <a:r>
              <a:rPr lang="en-AU" sz="2400" b="1" dirty="0">
                <a:solidFill>
                  <a:schemeClr val="accent1"/>
                </a:solidFill>
                <a:latin typeface="Helvetica" panose="020B0604020202020204" pitchFamily="34" charset="0"/>
                <a:cs typeface="Helvetica" panose="020B0604020202020204" pitchFamily="34" charset="0"/>
              </a:rPr>
              <a:t>landmark</a:t>
            </a:r>
            <a:r>
              <a:rPr lang="en-AU" sz="2400" dirty="0">
                <a:solidFill>
                  <a:schemeClr val="bg1"/>
                </a:solidFill>
                <a:latin typeface="Helvetica" panose="020B0604020202020204" pitchFamily="34" charset="0"/>
                <a:cs typeface="Helvetica" panose="020B0604020202020204" pitchFamily="34" charset="0"/>
              </a:rPr>
              <a:t>?</a:t>
            </a:r>
          </a:p>
          <a:p>
            <a:endParaRPr lang="en-AU" sz="2400" dirty="0">
              <a:solidFill>
                <a:schemeClr val="bg1"/>
              </a:solidFill>
              <a:latin typeface="Helvetica" panose="020B0604020202020204" pitchFamily="34" charset="0"/>
              <a:cs typeface="Helvetica" panose="020B0604020202020204" pitchFamily="34" charset="0"/>
            </a:endParaRPr>
          </a:p>
          <a:p>
            <a:r>
              <a:rPr lang="en-AU" sz="2400" dirty="0">
                <a:solidFill>
                  <a:schemeClr val="bg1"/>
                </a:solidFill>
                <a:latin typeface="Helvetica" panose="020B0604020202020204" pitchFamily="34" charset="0"/>
                <a:cs typeface="Helvetica" panose="020B0604020202020204" pitchFamily="34" charset="0"/>
              </a:rPr>
              <a:t>…</a:t>
            </a:r>
          </a:p>
          <a:p>
            <a:r>
              <a:rPr lang="en-AU" sz="2400" dirty="0">
                <a:solidFill>
                  <a:schemeClr val="bg1"/>
                </a:solidFill>
                <a:latin typeface="Helvetica" panose="020B0604020202020204" pitchFamily="34" charset="0"/>
                <a:cs typeface="Helvetica" panose="020B0604020202020204" pitchFamily="34" charset="0"/>
              </a:rPr>
              <a:t>Which </a:t>
            </a:r>
            <a:r>
              <a:rPr lang="en-AU" sz="2400" b="1" dirty="0">
                <a:solidFill>
                  <a:schemeClr val="bg1"/>
                </a:solidFill>
                <a:latin typeface="Helvetica" panose="020B0604020202020204" pitchFamily="34" charset="0"/>
                <a:cs typeface="Helvetica" panose="020B0604020202020204" pitchFamily="34" charset="0"/>
              </a:rPr>
              <a:t>people</a:t>
            </a:r>
            <a:r>
              <a:rPr lang="en-AU" sz="2400" dirty="0">
                <a:solidFill>
                  <a:schemeClr val="bg1"/>
                </a:solidFill>
                <a:latin typeface="Helvetica" panose="020B0604020202020204" pitchFamily="34" charset="0"/>
                <a:cs typeface="Helvetica" panose="020B0604020202020204" pitchFamily="34" charset="0"/>
              </a:rPr>
              <a:t> are related to this </a:t>
            </a:r>
            <a:r>
              <a:rPr lang="en-AU" sz="2400" b="1" dirty="0">
                <a:solidFill>
                  <a:schemeClr val="accent1"/>
                </a:solidFill>
                <a:latin typeface="Helvetica" panose="020B0604020202020204" pitchFamily="34" charset="0"/>
                <a:cs typeface="Helvetica" panose="020B0604020202020204" pitchFamily="34" charset="0"/>
              </a:rPr>
              <a:t>person</a:t>
            </a:r>
            <a:r>
              <a:rPr lang="en-AU" sz="2400" dirty="0">
                <a:solidFill>
                  <a:schemeClr val="bg1"/>
                </a:solidFill>
                <a:latin typeface="Helvetica" panose="020B0604020202020204" pitchFamily="34" charset="0"/>
                <a:cs typeface="Helvetica" panose="020B0604020202020204" pitchFamily="34" charset="0"/>
              </a:rPr>
              <a:t>?</a:t>
            </a:r>
          </a:p>
          <a:p>
            <a:r>
              <a:rPr lang="en-AU" sz="2400" dirty="0">
                <a:solidFill>
                  <a:schemeClr val="bg1"/>
                </a:solidFill>
                <a:latin typeface="Helvetica" panose="020B0604020202020204" pitchFamily="34" charset="0"/>
                <a:cs typeface="Helvetica" panose="020B0604020202020204" pitchFamily="34" charset="0"/>
              </a:rPr>
              <a:t>Which </a:t>
            </a:r>
            <a:r>
              <a:rPr lang="en-AU" sz="2400" b="1" dirty="0">
                <a:solidFill>
                  <a:schemeClr val="bg1"/>
                </a:solidFill>
                <a:latin typeface="Helvetica" panose="020B0604020202020204" pitchFamily="34" charset="0"/>
                <a:cs typeface="Helvetica" panose="020B0604020202020204" pitchFamily="34" charset="0"/>
              </a:rPr>
              <a:t>images</a:t>
            </a:r>
            <a:r>
              <a:rPr lang="en-AU" sz="2400" dirty="0">
                <a:solidFill>
                  <a:schemeClr val="bg1"/>
                </a:solidFill>
                <a:latin typeface="Helvetica" panose="020B0604020202020204" pitchFamily="34" charset="0"/>
                <a:cs typeface="Helvetica" panose="020B0604020202020204" pitchFamily="34" charset="0"/>
              </a:rPr>
              <a:t> in the catalogue are most </a:t>
            </a:r>
            <a:r>
              <a:rPr lang="en-AU" sz="2400" b="1" dirty="0">
                <a:solidFill>
                  <a:schemeClr val="accent1"/>
                </a:solidFill>
                <a:latin typeface="Helvetica" panose="020B0604020202020204" pitchFamily="34" charset="0"/>
                <a:cs typeface="Helvetica" panose="020B0604020202020204" pitchFamily="34" charset="0"/>
              </a:rPr>
              <a:t>important</a:t>
            </a:r>
            <a:r>
              <a:rPr lang="en-AU" sz="2400" dirty="0">
                <a:solidFill>
                  <a:schemeClr val="bg1"/>
                </a:solidFill>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3311501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A8E0D2A1-FB03-4109-8491-D392D8BEF3EF}"/>
              </a:ext>
            </a:extLst>
          </p:cNvPr>
          <p:cNvSpPr txBox="1"/>
          <p:nvPr/>
        </p:nvSpPr>
        <p:spPr>
          <a:xfrm>
            <a:off x="365760" y="802035"/>
            <a:ext cx="8571763" cy="3539430"/>
          </a:xfrm>
          <a:prstGeom prst="rect">
            <a:avLst/>
          </a:prstGeom>
          <a:noFill/>
        </p:spPr>
        <p:txBody>
          <a:bodyPr wrap="square" rtlCol="0">
            <a:spAutoFit/>
          </a:bodyPr>
          <a:lstStyle/>
          <a:p>
            <a:r>
              <a:rPr lang="en-AU" sz="3200" b="1" dirty="0">
                <a:solidFill>
                  <a:srgbClr val="00B050"/>
                </a:solidFill>
                <a:latin typeface="Helvetica" panose="020B0604020202020204" pitchFamily="34" charset="0"/>
                <a:cs typeface="Helvetica" panose="020B0604020202020204" pitchFamily="34" charset="0"/>
              </a:rPr>
              <a:t>Catalogue Interface</a:t>
            </a:r>
          </a:p>
          <a:p>
            <a:r>
              <a:rPr lang="en-AU" sz="3200" b="1" dirty="0">
                <a:solidFill>
                  <a:srgbClr val="00B050"/>
                </a:solidFill>
                <a:latin typeface="Helvetica" panose="020B0604020202020204" pitchFamily="34" charset="0"/>
                <a:cs typeface="Helvetica" panose="020B0604020202020204" pitchFamily="34" charset="0"/>
              </a:rPr>
              <a:t>Location Extraction </a:t>
            </a:r>
            <a:r>
              <a:rPr lang="en-AU" sz="3200" b="1" dirty="0">
                <a:solidFill>
                  <a:srgbClr val="FFC000"/>
                </a:solidFill>
                <a:latin typeface="Helvetica" panose="020B0604020202020204" pitchFamily="34" charset="0"/>
                <a:cs typeface="Helvetica" panose="020B0604020202020204" pitchFamily="34" charset="0"/>
              </a:rPr>
              <a:t>→ </a:t>
            </a:r>
            <a:r>
              <a:rPr lang="en-AU" sz="3200" b="1" dirty="0" err="1">
                <a:solidFill>
                  <a:srgbClr val="FFC000"/>
                </a:solidFill>
                <a:latin typeface="Helvetica" panose="020B0604020202020204" pitchFamily="34" charset="0"/>
                <a:cs typeface="Helvetica" panose="020B0604020202020204" pitchFamily="34" charset="0"/>
              </a:rPr>
              <a:t>OldPerth</a:t>
            </a:r>
            <a:endParaRPr lang="en-AU" sz="3200" b="1" dirty="0">
              <a:solidFill>
                <a:srgbClr val="FFC000"/>
              </a:solidFill>
              <a:latin typeface="Helvetica" panose="020B0604020202020204" pitchFamily="34" charset="0"/>
              <a:cs typeface="Helvetica" panose="020B0604020202020204" pitchFamily="34" charset="0"/>
            </a:endParaRPr>
          </a:p>
          <a:p>
            <a:r>
              <a:rPr lang="en-AU" sz="3200" b="1" dirty="0">
                <a:solidFill>
                  <a:srgbClr val="00B050"/>
                </a:solidFill>
                <a:latin typeface="Helvetica" panose="020B0604020202020204" pitchFamily="34" charset="0"/>
                <a:cs typeface="Helvetica" panose="020B0604020202020204" pitchFamily="34" charset="0"/>
              </a:rPr>
              <a:t>Face Detection </a:t>
            </a:r>
            <a:r>
              <a:rPr lang="en-AU" sz="3200" b="1" dirty="0">
                <a:solidFill>
                  <a:srgbClr val="FFC000"/>
                </a:solidFill>
                <a:latin typeface="Helvetica" panose="020B0604020202020204" pitchFamily="34" charset="0"/>
                <a:cs typeface="Helvetica" panose="020B0604020202020204" pitchFamily="34" charset="0"/>
              </a:rPr>
              <a:t>→ Subject Recognition</a:t>
            </a:r>
            <a:endParaRPr lang="en-AU" sz="3200" b="1" dirty="0">
              <a:solidFill>
                <a:srgbClr val="00B050"/>
              </a:solidFill>
              <a:latin typeface="Helvetica" panose="020B0604020202020204" pitchFamily="34" charset="0"/>
              <a:cs typeface="Helvetica" panose="020B0604020202020204" pitchFamily="34" charset="0"/>
            </a:endParaRPr>
          </a:p>
          <a:p>
            <a:r>
              <a:rPr lang="en-AU" sz="3200" b="1" dirty="0">
                <a:solidFill>
                  <a:srgbClr val="00B050"/>
                </a:solidFill>
                <a:latin typeface="Helvetica" panose="020B0604020202020204" pitchFamily="34" charset="0"/>
                <a:cs typeface="Helvetica" panose="020B0604020202020204" pitchFamily="34" charset="0"/>
              </a:rPr>
              <a:t>Text Detection </a:t>
            </a:r>
            <a:r>
              <a:rPr lang="en-AU" sz="3200" b="1" dirty="0">
                <a:solidFill>
                  <a:srgbClr val="FFC000"/>
                </a:solidFill>
                <a:latin typeface="Helvetica" panose="020B0604020202020204" pitchFamily="34" charset="0"/>
                <a:cs typeface="Helvetica" panose="020B0604020202020204" pitchFamily="34" charset="0"/>
              </a:rPr>
              <a:t>→ Text Recognition</a:t>
            </a:r>
          </a:p>
          <a:p>
            <a:r>
              <a:rPr lang="en-AU" sz="3200" b="1" dirty="0">
                <a:solidFill>
                  <a:srgbClr val="00B0F0"/>
                </a:solidFill>
                <a:latin typeface="Helvetica" panose="020B0604020202020204" pitchFamily="34" charset="0"/>
                <a:cs typeface="Helvetica" panose="020B0604020202020204" pitchFamily="34" charset="0"/>
              </a:rPr>
              <a:t>Landmark Recognition</a:t>
            </a:r>
          </a:p>
          <a:p>
            <a:r>
              <a:rPr lang="en-AU" sz="3200" b="1" dirty="0">
                <a:solidFill>
                  <a:srgbClr val="00B0F0"/>
                </a:solidFill>
                <a:latin typeface="Helvetica" panose="020B0604020202020204" pitchFamily="34" charset="0"/>
                <a:cs typeface="Helvetica" panose="020B0604020202020204" pitchFamily="34" charset="0"/>
              </a:rPr>
              <a:t>Image Captioning</a:t>
            </a:r>
          </a:p>
          <a:p>
            <a:r>
              <a:rPr lang="en-AU" sz="3200" b="1" dirty="0">
                <a:solidFill>
                  <a:srgbClr val="00B0F0"/>
                </a:solidFill>
                <a:latin typeface="Helvetica" panose="020B0604020202020204" pitchFamily="34" charset="0"/>
                <a:cs typeface="Helvetica" panose="020B0604020202020204" pitchFamily="34" charset="0"/>
              </a:rPr>
              <a:t>Clustering | Similarity | Search</a:t>
            </a:r>
          </a:p>
        </p:txBody>
      </p:sp>
      <p:sp>
        <p:nvSpPr>
          <p:cNvPr id="3" name="Rectangle 2">
            <a:extLst>
              <a:ext uri="{FF2B5EF4-FFF2-40B4-BE49-F238E27FC236}">
                <a16:creationId xmlns:a16="http://schemas.microsoft.com/office/drawing/2014/main" id="{6D999357-79E8-4471-9146-A23181CBB147}"/>
              </a:ext>
            </a:extLst>
          </p:cNvPr>
          <p:cNvSpPr/>
          <p:nvPr/>
        </p:nvSpPr>
        <p:spPr>
          <a:xfrm>
            <a:off x="365760" y="4759058"/>
            <a:ext cx="5402632" cy="230832"/>
          </a:xfrm>
          <a:prstGeom prst="rect">
            <a:avLst/>
          </a:prstGeom>
        </p:spPr>
        <p:txBody>
          <a:bodyPr wrap="square">
            <a:spAutoFit/>
          </a:bodyPr>
          <a:lstStyle/>
          <a:p>
            <a:r>
              <a:rPr lang="en-US" sz="900" dirty="0">
                <a:solidFill>
                  <a:srgbClr val="00B050"/>
                </a:solidFill>
                <a:latin typeface="Helvetica" panose="020B0604020202020204" pitchFamily="34" charset="0"/>
                <a:cs typeface="Helvetica" panose="020B0604020202020204" pitchFamily="34" charset="0"/>
              </a:rPr>
              <a:t>Complete</a:t>
            </a:r>
            <a:r>
              <a:rPr lang="en-US" sz="900" dirty="0">
                <a:solidFill>
                  <a:schemeClr val="bg1"/>
                </a:solidFill>
                <a:latin typeface="Helvetica" panose="020B0604020202020204" pitchFamily="34" charset="0"/>
                <a:cs typeface="Helvetica" panose="020B0604020202020204" pitchFamily="34" charset="0"/>
              </a:rPr>
              <a:t> | </a:t>
            </a:r>
            <a:r>
              <a:rPr lang="en-US" sz="900" dirty="0">
                <a:solidFill>
                  <a:srgbClr val="FFC000"/>
                </a:solidFill>
                <a:latin typeface="Helvetica" panose="020B0604020202020204" pitchFamily="34" charset="0"/>
                <a:cs typeface="Helvetica" panose="020B0604020202020204" pitchFamily="34" charset="0"/>
              </a:rPr>
              <a:t>Work In Progress </a:t>
            </a:r>
            <a:r>
              <a:rPr lang="en-US" sz="900" dirty="0">
                <a:solidFill>
                  <a:schemeClr val="bg1"/>
                </a:solidFill>
                <a:latin typeface="Helvetica" panose="020B0604020202020204" pitchFamily="34" charset="0"/>
                <a:cs typeface="Helvetica" panose="020B0604020202020204" pitchFamily="34" charset="0"/>
              </a:rPr>
              <a:t>| </a:t>
            </a:r>
            <a:r>
              <a:rPr lang="en-US" sz="900" dirty="0">
                <a:solidFill>
                  <a:srgbClr val="00B0F0"/>
                </a:solidFill>
                <a:latin typeface="Helvetica" panose="020B0604020202020204" pitchFamily="34" charset="0"/>
                <a:cs typeface="Helvetica" panose="020B0604020202020204" pitchFamily="34" charset="0"/>
              </a:rPr>
              <a:t>Future Goals</a:t>
            </a:r>
          </a:p>
        </p:txBody>
      </p:sp>
    </p:spTree>
    <p:extLst>
      <p:ext uri="{BB962C8B-B14F-4D97-AF65-F5344CB8AC3E}">
        <p14:creationId xmlns:p14="http://schemas.microsoft.com/office/powerpoint/2010/main" val="123732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13335"/>
            <a:ext cx="6048524" cy="919089"/>
          </a:xfrm>
        </p:spPr>
        <p:txBody>
          <a:bodyPr/>
          <a:lstStyle/>
          <a:p>
            <a:r>
              <a:rPr lang="en-US" dirty="0">
                <a:latin typeface="Helvetica" panose="020B0604020202020204" pitchFamily="34" charset="0"/>
                <a:cs typeface="Helvetica" panose="020B0604020202020204" pitchFamily="34" charset="0"/>
              </a:rPr>
              <a:t>Thickshake</a:t>
            </a:r>
            <a:br>
              <a:rPr lang="en-US" dirty="0">
                <a:latin typeface="Helvetica" panose="020B0604020202020204" pitchFamily="34" charset="0"/>
                <a:cs typeface="Helvetica" panose="020B0604020202020204" pitchFamily="34" charset="0"/>
              </a:rPr>
            </a:br>
            <a:r>
              <a:rPr lang="en-US" sz="2000" dirty="0">
                <a:latin typeface="Helvetica" panose="020B0604020202020204" pitchFamily="34" charset="0"/>
                <a:cs typeface="Helvetica" panose="020B0604020202020204" pitchFamily="34" charset="0"/>
              </a:rPr>
              <a:t>TOWARDS A SMARTER LIBRARY CATALOGUE</a:t>
            </a:r>
            <a:endParaRPr lang="en-US" dirty="0">
              <a:latin typeface="Helvetica" panose="020B0604020202020204" pitchFamily="34" charset="0"/>
              <a:cs typeface="Helvetica" panose="020B0604020202020204" pitchFamily="34" charset="0"/>
            </a:endParaRPr>
          </a:p>
        </p:txBody>
      </p:sp>
      <p:sp>
        <p:nvSpPr>
          <p:cNvPr id="3" name="Subtitle 2"/>
          <p:cNvSpPr>
            <a:spLocks noGrp="1"/>
          </p:cNvSpPr>
          <p:nvPr>
            <p:ph type="subTitle" idx="1"/>
          </p:nvPr>
        </p:nvSpPr>
        <p:spPr>
          <a:xfrm>
            <a:off x="0" y="2932424"/>
            <a:ext cx="4256710" cy="323165"/>
          </a:xfrm>
          <a:solidFill>
            <a:schemeClr val="tx2">
              <a:lumMod val="50000"/>
            </a:schemeClr>
          </a:solidFill>
        </p:spPr>
        <p:txBody>
          <a:bodyPr/>
          <a:lstStyle/>
          <a:p>
            <a:r>
              <a:rPr lang="en-US" dirty="0">
                <a:latin typeface="Helvetica" panose="020B0604020202020204" pitchFamily="34" charset="0"/>
                <a:cs typeface="Helvetica" panose="020B0604020202020204" pitchFamily="34" charset="0"/>
              </a:rPr>
              <a:t>Mark Shelton | Curtin HIVE | 18 March 2018</a:t>
            </a:r>
          </a:p>
        </p:txBody>
      </p:sp>
      <p:sp>
        <p:nvSpPr>
          <p:cNvPr id="4" name="Rectangle 3">
            <a:extLst>
              <a:ext uri="{FF2B5EF4-FFF2-40B4-BE49-F238E27FC236}">
                <a16:creationId xmlns:a16="http://schemas.microsoft.com/office/drawing/2014/main" id="{7F119686-8F00-4667-B918-493F5EBA1D9D}"/>
              </a:ext>
            </a:extLst>
          </p:cNvPr>
          <p:cNvSpPr/>
          <p:nvPr/>
        </p:nvSpPr>
        <p:spPr>
          <a:xfrm>
            <a:off x="135069" y="4726251"/>
            <a:ext cx="5918552" cy="307777"/>
          </a:xfrm>
          <a:prstGeom prst="rect">
            <a:avLst/>
          </a:prstGeom>
        </p:spPr>
        <p:txBody>
          <a:bodyPr wrap="square">
            <a:spAutoFit/>
          </a:bodyPr>
          <a:lstStyle/>
          <a:p>
            <a:r>
              <a:rPr lang="en-AU" sz="1400" dirty="0">
                <a:solidFill>
                  <a:schemeClr val="bg1"/>
                </a:solidFill>
                <a:latin typeface="Helvetica" panose="020B0604020202020204" pitchFamily="34" charset="0"/>
                <a:cs typeface="Helvetica" panose="020B0604020202020204" pitchFamily="34" charset="0"/>
              </a:rPr>
              <a:t>Project sponsored by the </a:t>
            </a:r>
            <a:r>
              <a:rPr lang="en-AU" sz="1400" dirty="0" err="1">
                <a:solidFill>
                  <a:schemeClr val="bg1"/>
                </a:solidFill>
                <a:latin typeface="Helvetica" panose="020B0604020202020204" pitchFamily="34" charset="0"/>
                <a:cs typeface="Helvetica" panose="020B0604020202020204" pitchFamily="34" charset="0"/>
              </a:rPr>
              <a:t>Pawsey</a:t>
            </a:r>
            <a:r>
              <a:rPr lang="en-AU" sz="1400" dirty="0">
                <a:solidFill>
                  <a:schemeClr val="bg1"/>
                </a:solidFill>
                <a:latin typeface="Helvetica" panose="020B0604020202020204" pitchFamily="34" charset="0"/>
                <a:cs typeface="Helvetica" panose="020B0604020202020204" pitchFamily="34" charset="0"/>
              </a:rPr>
              <a:t> Supercomputing Centre. </a:t>
            </a:r>
          </a:p>
        </p:txBody>
      </p:sp>
      <p:sp>
        <p:nvSpPr>
          <p:cNvPr id="5" name="Rectangle 4">
            <a:extLst>
              <a:ext uri="{FF2B5EF4-FFF2-40B4-BE49-F238E27FC236}">
                <a16:creationId xmlns:a16="http://schemas.microsoft.com/office/drawing/2014/main" id="{ACBC061B-025B-4B1B-A9CB-BD2DE96E09D7}"/>
              </a:ext>
            </a:extLst>
          </p:cNvPr>
          <p:cNvSpPr/>
          <p:nvPr/>
        </p:nvSpPr>
        <p:spPr>
          <a:xfrm>
            <a:off x="135069" y="4386572"/>
            <a:ext cx="4121641" cy="369332"/>
          </a:xfrm>
          <a:prstGeom prst="rect">
            <a:avLst/>
          </a:prstGeom>
        </p:spPr>
        <p:txBody>
          <a:bodyPr wrap="none">
            <a:spAutoFit/>
          </a:bodyPr>
          <a:lstStyle/>
          <a:p>
            <a:r>
              <a:rPr lang="en-AU" b="1" dirty="0">
                <a:solidFill>
                  <a:schemeClr val="bg1"/>
                </a:solidFill>
                <a:latin typeface="Helvetica" panose="020B0604020202020204" pitchFamily="34" charset="0"/>
                <a:cs typeface="Helvetica" panose="020B0604020202020204" pitchFamily="34" charset="0"/>
              </a:rPr>
              <a:t>github.com/markshelton/thickshake</a:t>
            </a:r>
          </a:p>
        </p:txBody>
      </p:sp>
    </p:spTree>
    <p:extLst>
      <p:ext uri="{BB962C8B-B14F-4D97-AF65-F5344CB8AC3E}">
        <p14:creationId xmlns:p14="http://schemas.microsoft.com/office/powerpoint/2010/main" val="88837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A8E0D2A1-FB03-4109-8491-D392D8BEF3EF}"/>
              </a:ext>
            </a:extLst>
          </p:cNvPr>
          <p:cNvSpPr txBox="1"/>
          <p:nvPr/>
        </p:nvSpPr>
        <p:spPr>
          <a:xfrm>
            <a:off x="365760" y="802035"/>
            <a:ext cx="8571763" cy="3539430"/>
          </a:xfrm>
          <a:prstGeom prst="rect">
            <a:avLst/>
          </a:prstGeom>
          <a:noFill/>
        </p:spPr>
        <p:txBody>
          <a:bodyPr wrap="square" rtlCol="0">
            <a:spAutoFit/>
          </a:bodyPr>
          <a:lstStyle/>
          <a:p>
            <a:r>
              <a:rPr lang="en-AU" sz="3200" b="1" dirty="0">
                <a:solidFill>
                  <a:srgbClr val="00B050"/>
                </a:solidFill>
                <a:latin typeface="Helvetica" panose="020B0604020202020204" pitchFamily="34" charset="0"/>
                <a:cs typeface="Helvetica" panose="020B0604020202020204" pitchFamily="34" charset="0"/>
              </a:rPr>
              <a:t>Catalogue Interface</a:t>
            </a:r>
          </a:p>
          <a:p>
            <a:r>
              <a:rPr lang="en-AU" sz="3200" b="1" dirty="0">
                <a:solidFill>
                  <a:srgbClr val="00B050"/>
                </a:solidFill>
                <a:latin typeface="Helvetica" panose="020B0604020202020204" pitchFamily="34" charset="0"/>
                <a:cs typeface="Helvetica" panose="020B0604020202020204" pitchFamily="34" charset="0"/>
              </a:rPr>
              <a:t>Location Extraction </a:t>
            </a:r>
            <a:r>
              <a:rPr lang="en-AU" sz="3200" b="1" dirty="0">
                <a:solidFill>
                  <a:srgbClr val="FFC000"/>
                </a:solidFill>
                <a:latin typeface="Helvetica" panose="020B0604020202020204" pitchFamily="34" charset="0"/>
                <a:cs typeface="Helvetica" panose="020B0604020202020204" pitchFamily="34" charset="0"/>
              </a:rPr>
              <a:t>→ </a:t>
            </a:r>
            <a:r>
              <a:rPr lang="en-AU" sz="3200" b="1" dirty="0" err="1">
                <a:solidFill>
                  <a:srgbClr val="FFC000"/>
                </a:solidFill>
                <a:latin typeface="Helvetica" panose="020B0604020202020204" pitchFamily="34" charset="0"/>
                <a:cs typeface="Helvetica" panose="020B0604020202020204" pitchFamily="34" charset="0"/>
              </a:rPr>
              <a:t>OldPerth</a:t>
            </a:r>
            <a:endParaRPr lang="en-AU" sz="3200" b="1" dirty="0">
              <a:solidFill>
                <a:srgbClr val="FFC000"/>
              </a:solidFill>
              <a:latin typeface="Helvetica" panose="020B0604020202020204" pitchFamily="34" charset="0"/>
              <a:cs typeface="Helvetica" panose="020B0604020202020204" pitchFamily="34" charset="0"/>
            </a:endParaRPr>
          </a:p>
          <a:p>
            <a:r>
              <a:rPr lang="en-AU" sz="3200" b="1" dirty="0">
                <a:solidFill>
                  <a:srgbClr val="00B050"/>
                </a:solidFill>
                <a:latin typeface="Helvetica" panose="020B0604020202020204" pitchFamily="34" charset="0"/>
                <a:cs typeface="Helvetica" panose="020B0604020202020204" pitchFamily="34" charset="0"/>
              </a:rPr>
              <a:t>Face Detection </a:t>
            </a:r>
            <a:r>
              <a:rPr lang="en-AU" sz="3200" b="1" dirty="0">
                <a:solidFill>
                  <a:srgbClr val="FFC000"/>
                </a:solidFill>
                <a:latin typeface="Helvetica" panose="020B0604020202020204" pitchFamily="34" charset="0"/>
                <a:cs typeface="Helvetica" panose="020B0604020202020204" pitchFamily="34" charset="0"/>
              </a:rPr>
              <a:t>→ Subject Recognition</a:t>
            </a:r>
            <a:endParaRPr lang="en-AU" sz="3200" b="1" dirty="0">
              <a:solidFill>
                <a:srgbClr val="00B050"/>
              </a:solidFill>
              <a:latin typeface="Helvetica" panose="020B0604020202020204" pitchFamily="34" charset="0"/>
              <a:cs typeface="Helvetica" panose="020B0604020202020204" pitchFamily="34" charset="0"/>
            </a:endParaRPr>
          </a:p>
          <a:p>
            <a:r>
              <a:rPr lang="en-AU" sz="3200" b="1" dirty="0">
                <a:solidFill>
                  <a:srgbClr val="00B050"/>
                </a:solidFill>
                <a:latin typeface="Helvetica" panose="020B0604020202020204" pitchFamily="34" charset="0"/>
                <a:cs typeface="Helvetica" panose="020B0604020202020204" pitchFamily="34" charset="0"/>
              </a:rPr>
              <a:t>Text Detection </a:t>
            </a:r>
            <a:r>
              <a:rPr lang="en-AU" sz="3200" b="1" dirty="0">
                <a:solidFill>
                  <a:srgbClr val="FFC000"/>
                </a:solidFill>
                <a:latin typeface="Helvetica" panose="020B0604020202020204" pitchFamily="34" charset="0"/>
                <a:cs typeface="Helvetica" panose="020B0604020202020204" pitchFamily="34" charset="0"/>
              </a:rPr>
              <a:t>→ Text Recognition</a:t>
            </a:r>
          </a:p>
          <a:p>
            <a:r>
              <a:rPr lang="en-AU" sz="3200" b="1" dirty="0">
                <a:solidFill>
                  <a:srgbClr val="00B0F0"/>
                </a:solidFill>
                <a:latin typeface="Helvetica" panose="020B0604020202020204" pitchFamily="34" charset="0"/>
                <a:cs typeface="Helvetica" panose="020B0604020202020204" pitchFamily="34" charset="0"/>
              </a:rPr>
              <a:t>Landmark Recognition</a:t>
            </a:r>
          </a:p>
          <a:p>
            <a:r>
              <a:rPr lang="en-AU" sz="3200" b="1" dirty="0">
                <a:solidFill>
                  <a:srgbClr val="00B0F0"/>
                </a:solidFill>
                <a:latin typeface="Helvetica" panose="020B0604020202020204" pitchFamily="34" charset="0"/>
                <a:cs typeface="Helvetica" panose="020B0604020202020204" pitchFamily="34" charset="0"/>
              </a:rPr>
              <a:t>Image Captioning</a:t>
            </a:r>
          </a:p>
          <a:p>
            <a:r>
              <a:rPr lang="en-AU" sz="3200" b="1" dirty="0">
                <a:solidFill>
                  <a:srgbClr val="00B0F0"/>
                </a:solidFill>
                <a:latin typeface="Helvetica" panose="020B0604020202020204" pitchFamily="34" charset="0"/>
                <a:cs typeface="Helvetica" panose="020B0604020202020204" pitchFamily="34" charset="0"/>
              </a:rPr>
              <a:t>Clustering | Similarity | Search</a:t>
            </a:r>
          </a:p>
        </p:txBody>
      </p:sp>
      <p:sp>
        <p:nvSpPr>
          <p:cNvPr id="31" name="Rectangle 30">
            <a:extLst>
              <a:ext uri="{FF2B5EF4-FFF2-40B4-BE49-F238E27FC236}">
                <a16:creationId xmlns:a16="http://schemas.microsoft.com/office/drawing/2014/main" id="{F60D3E77-51F3-4CDE-8158-1BA4254DD4FA}"/>
              </a:ext>
            </a:extLst>
          </p:cNvPr>
          <p:cNvSpPr/>
          <p:nvPr/>
        </p:nvSpPr>
        <p:spPr>
          <a:xfrm>
            <a:off x="365760" y="4753928"/>
            <a:ext cx="5402632" cy="230832"/>
          </a:xfrm>
          <a:prstGeom prst="rect">
            <a:avLst/>
          </a:prstGeom>
        </p:spPr>
        <p:txBody>
          <a:bodyPr wrap="square">
            <a:spAutoFit/>
          </a:bodyPr>
          <a:lstStyle/>
          <a:p>
            <a:r>
              <a:rPr lang="en-US" sz="900" dirty="0">
                <a:solidFill>
                  <a:srgbClr val="00B050"/>
                </a:solidFill>
                <a:latin typeface="Helvetica" panose="020B0604020202020204" pitchFamily="34" charset="0"/>
                <a:cs typeface="Helvetica" panose="020B0604020202020204" pitchFamily="34" charset="0"/>
              </a:rPr>
              <a:t>Complete</a:t>
            </a:r>
            <a:r>
              <a:rPr lang="en-US" sz="900" dirty="0">
                <a:solidFill>
                  <a:schemeClr val="bg1"/>
                </a:solidFill>
                <a:latin typeface="Helvetica" panose="020B0604020202020204" pitchFamily="34" charset="0"/>
                <a:cs typeface="Helvetica" panose="020B0604020202020204" pitchFamily="34" charset="0"/>
              </a:rPr>
              <a:t> | </a:t>
            </a:r>
            <a:r>
              <a:rPr lang="en-US" sz="900" dirty="0">
                <a:solidFill>
                  <a:srgbClr val="FFC000"/>
                </a:solidFill>
                <a:latin typeface="Helvetica" panose="020B0604020202020204" pitchFamily="34" charset="0"/>
                <a:cs typeface="Helvetica" panose="020B0604020202020204" pitchFamily="34" charset="0"/>
              </a:rPr>
              <a:t>Work In Progress </a:t>
            </a:r>
            <a:r>
              <a:rPr lang="en-US" sz="900" dirty="0">
                <a:solidFill>
                  <a:schemeClr val="bg1"/>
                </a:solidFill>
                <a:latin typeface="Helvetica" panose="020B0604020202020204" pitchFamily="34" charset="0"/>
                <a:cs typeface="Helvetica" panose="020B0604020202020204" pitchFamily="34" charset="0"/>
              </a:rPr>
              <a:t>| </a:t>
            </a:r>
            <a:r>
              <a:rPr lang="en-US" sz="900" dirty="0">
                <a:solidFill>
                  <a:srgbClr val="00B0F0"/>
                </a:solidFill>
                <a:latin typeface="Helvetica" panose="020B0604020202020204" pitchFamily="34" charset="0"/>
                <a:cs typeface="Helvetica" panose="020B0604020202020204" pitchFamily="34" charset="0"/>
              </a:rPr>
              <a:t>Future Goals</a:t>
            </a:r>
          </a:p>
        </p:txBody>
      </p:sp>
    </p:spTree>
    <p:extLst>
      <p:ext uri="{BB962C8B-B14F-4D97-AF65-F5344CB8AC3E}">
        <p14:creationId xmlns:p14="http://schemas.microsoft.com/office/powerpoint/2010/main" val="4102337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50F61A-8292-4C59-BD90-96CDB699634E}"/>
              </a:ext>
            </a:extLst>
          </p:cNvPr>
          <p:cNvSpPr/>
          <p:nvPr/>
        </p:nvSpPr>
        <p:spPr>
          <a:xfrm>
            <a:off x="148661" y="68637"/>
            <a:ext cx="2326278" cy="369332"/>
          </a:xfrm>
          <a:prstGeom prst="rect">
            <a:avLst/>
          </a:prstGeom>
        </p:spPr>
        <p:txBody>
          <a:bodyPr wrap="none">
            <a:spAutoFit/>
          </a:bodyPr>
          <a:lstStyle/>
          <a:p>
            <a:r>
              <a:rPr lang="en-AU" b="1" u="sng" dirty="0">
                <a:solidFill>
                  <a:srgbClr val="00B050"/>
                </a:solidFill>
                <a:latin typeface="Helvetica" panose="020B0604020202020204" pitchFamily="34" charset="0"/>
                <a:cs typeface="Helvetica" panose="020B0604020202020204" pitchFamily="34" charset="0"/>
              </a:rPr>
              <a:t>Catalogue Interface</a:t>
            </a:r>
          </a:p>
        </p:txBody>
      </p:sp>
      <p:sp>
        <p:nvSpPr>
          <p:cNvPr id="5" name="Rectangle 4">
            <a:extLst>
              <a:ext uri="{FF2B5EF4-FFF2-40B4-BE49-F238E27FC236}">
                <a16:creationId xmlns:a16="http://schemas.microsoft.com/office/drawing/2014/main" id="{B86442BF-3740-4505-AE56-6DF81F393536}"/>
              </a:ext>
            </a:extLst>
          </p:cNvPr>
          <p:cNvSpPr/>
          <p:nvPr/>
        </p:nvSpPr>
        <p:spPr>
          <a:xfrm>
            <a:off x="6794870" y="3780116"/>
            <a:ext cx="810000" cy="675000"/>
          </a:xfrm>
          <a:prstGeom prst="rect">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200" b="1" dirty="0">
                <a:latin typeface="Helvetica" panose="020B0604020202020204" pitchFamily="34" charset="0"/>
                <a:cs typeface="Helvetica" panose="020B0604020202020204" pitchFamily="34" charset="0"/>
              </a:rPr>
              <a:t>Partial MARC</a:t>
            </a:r>
            <a:br>
              <a:rPr lang="en-AU" sz="1200" b="1" dirty="0">
                <a:latin typeface="Helvetica" panose="020B0604020202020204" pitchFamily="34" charset="0"/>
                <a:cs typeface="Helvetica" panose="020B0604020202020204" pitchFamily="34" charset="0"/>
              </a:rPr>
            </a:br>
            <a:r>
              <a:rPr lang="en-AU" sz="1200" b="1" dirty="0">
                <a:latin typeface="Helvetica" panose="020B0604020202020204" pitchFamily="34" charset="0"/>
                <a:cs typeface="Helvetica" panose="020B0604020202020204" pitchFamily="34" charset="0"/>
              </a:rPr>
              <a:t>Record</a:t>
            </a:r>
          </a:p>
        </p:txBody>
      </p:sp>
      <p:sp>
        <p:nvSpPr>
          <p:cNvPr id="6" name="Rectangle 5">
            <a:extLst>
              <a:ext uri="{FF2B5EF4-FFF2-40B4-BE49-F238E27FC236}">
                <a16:creationId xmlns:a16="http://schemas.microsoft.com/office/drawing/2014/main" id="{D7C42D87-983F-498E-A034-08CB646B7CD0}"/>
              </a:ext>
            </a:extLst>
          </p:cNvPr>
          <p:cNvSpPr/>
          <p:nvPr/>
        </p:nvSpPr>
        <p:spPr>
          <a:xfrm>
            <a:off x="1478406" y="3137679"/>
            <a:ext cx="810000" cy="675000"/>
          </a:xfrm>
          <a:prstGeom prst="rect">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200" b="1" dirty="0">
                <a:latin typeface="Helvetica" panose="020B0604020202020204" pitchFamily="34" charset="0"/>
                <a:cs typeface="Helvetica" panose="020B0604020202020204" pitchFamily="34" charset="0"/>
              </a:rPr>
              <a:t>MARC</a:t>
            </a:r>
            <a:br>
              <a:rPr lang="en-AU" sz="1200" b="1" dirty="0">
                <a:latin typeface="Helvetica" panose="020B0604020202020204" pitchFamily="34" charset="0"/>
                <a:cs typeface="Helvetica" panose="020B0604020202020204" pitchFamily="34" charset="0"/>
              </a:rPr>
            </a:br>
            <a:r>
              <a:rPr lang="en-AU" sz="1200" b="1" dirty="0">
                <a:latin typeface="Helvetica" panose="020B0604020202020204" pitchFamily="34" charset="0"/>
                <a:cs typeface="Helvetica" panose="020B0604020202020204" pitchFamily="34" charset="0"/>
              </a:rPr>
              <a:t>Record</a:t>
            </a:r>
          </a:p>
        </p:txBody>
      </p:sp>
      <p:sp>
        <p:nvSpPr>
          <p:cNvPr id="7" name="Rectangle: Rounded Corners 6">
            <a:extLst>
              <a:ext uri="{FF2B5EF4-FFF2-40B4-BE49-F238E27FC236}">
                <a16:creationId xmlns:a16="http://schemas.microsoft.com/office/drawing/2014/main" id="{28CDAC56-A900-4BB1-9DE1-F7C1A870BD2F}"/>
              </a:ext>
            </a:extLst>
          </p:cNvPr>
          <p:cNvSpPr/>
          <p:nvPr/>
        </p:nvSpPr>
        <p:spPr>
          <a:xfrm>
            <a:off x="2811903" y="3137679"/>
            <a:ext cx="810000" cy="675000"/>
          </a:xfrm>
          <a:prstGeom prst="roundRect">
            <a:avLst/>
          </a:prstGeom>
          <a:solidFill>
            <a:srgbClr val="DAA6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200" b="1" dirty="0">
                <a:latin typeface="Helvetica" panose="020B0604020202020204" pitchFamily="34" charset="0"/>
                <a:cs typeface="Helvetica" panose="020B0604020202020204" pitchFamily="34" charset="0"/>
              </a:rPr>
              <a:t>MARC</a:t>
            </a:r>
            <a:br>
              <a:rPr lang="en-AU" sz="1200" b="1" dirty="0">
                <a:latin typeface="Helvetica" panose="020B0604020202020204" pitchFamily="34" charset="0"/>
                <a:cs typeface="Helvetica" panose="020B0604020202020204" pitchFamily="34" charset="0"/>
              </a:rPr>
            </a:br>
            <a:r>
              <a:rPr lang="en-AU" sz="1200" b="1" dirty="0">
                <a:latin typeface="Helvetica" panose="020B0604020202020204" pitchFamily="34" charset="0"/>
                <a:cs typeface="Helvetica" panose="020B0604020202020204" pitchFamily="34" charset="0"/>
              </a:rPr>
              <a:t>Reader</a:t>
            </a:r>
          </a:p>
        </p:txBody>
      </p:sp>
      <p:sp>
        <p:nvSpPr>
          <p:cNvPr id="8" name="Rectangle: Rounded Corners 7">
            <a:extLst>
              <a:ext uri="{FF2B5EF4-FFF2-40B4-BE49-F238E27FC236}">
                <a16:creationId xmlns:a16="http://schemas.microsoft.com/office/drawing/2014/main" id="{6350C881-5CFE-416D-912D-2B667988331F}"/>
              </a:ext>
            </a:extLst>
          </p:cNvPr>
          <p:cNvSpPr/>
          <p:nvPr/>
        </p:nvSpPr>
        <p:spPr>
          <a:xfrm>
            <a:off x="5436185" y="3780116"/>
            <a:ext cx="810000" cy="675000"/>
          </a:xfrm>
          <a:prstGeom prst="roundRect">
            <a:avLst/>
          </a:prstGeom>
          <a:solidFill>
            <a:srgbClr val="DAA6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200" b="1" dirty="0">
                <a:latin typeface="Helvetica" panose="020B0604020202020204" pitchFamily="34" charset="0"/>
                <a:cs typeface="Helvetica" panose="020B0604020202020204" pitchFamily="34" charset="0"/>
              </a:rPr>
              <a:t>MARC</a:t>
            </a:r>
            <a:br>
              <a:rPr lang="en-AU" sz="1200" b="1" dirty="0">
                <a:latin typeface="Helvetica" panose="020B0604020202020204" pitchFamily="34" charset="0"/>
                <a:cs typeface="Helvetica" panose="020B0604020202020204" pitchFamily="34" charset="0"/>
              </a:rPr>
            </a:br>
            <a:r>
              <a:rPr lang="en-AU" sz="1200" b="1" dirty="0">
                <a:latin typeface="Helvetica" panose="020B0604020202020204" pitchFamily="34" charset="0"/>
                <a:cs typeface="Helvetica" panose="020B0604020202020204" pitchFamily="34" charset="0"/>
              </a:rPr>
              <a:t>Writer</a:t>
            </a:r>
          </a:p>
        </p:txBody>
      </p:sp>
      <p:sp>
        <p:nvSpPr>
          <p:cNvPr id="9" name="Rectangle 8">
            <a:extLst>
              <a:ext uri="{FF2B5EF4-FFF2-40B4-BE49-F238E27FC236}">
                <a16:creationId xmlns:a16="http://schemas.microsoft.com/office/drawing/2014/main" id="{240B00FA-8620-48EB-B429-79FCD945990A}"/>
              </a:ext>
            </a:extLst>
          </p:cNvPr>
          <p:cNvSpPr/>
          <p:nvPr/>
        </p:nvSpPr>
        <p:spPr>
          <a:xfrm>
            <a:off x="1477881" y="757190"/>
            <a:ext cx="810000" cy="675000"/>
          </a:xfrm>
          <a:prstGeom prst="rect">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200" b="1" dirty="0">
                <a:latin typeface="Helvetica" panose="020B0604020202020204" pitchFamily="34" charset="0"/>
                <a:cs typeface="Helvetica" panose="020B0604020202020204" pitchFamily="34" charset="0"/>
              </a:rPr>
              <a:t>Image</a:t>
            </a:r>
            <a:br>
              <a:rPr lang="en-AU" sz="1200" b="1" dirty="0">
                <a:latin typeface="Helvetica" panose="020B0604020202020204" pitchFamily="34" charset="0"/>
                <a:cs typeface="Helvetica" panose="020B0604020202020204" pitchFamily="34" charset="0"/>
              </a:rPr>
            </a:br>
            <a:r>
              <a:rPr lang="en-AU" sz="1200" b="1" dirty="0">
                <a:latin typeface="Helvetica" panose="020B0604020202020204" pitchFamily="34" charset="0"/>
                <a:cs typeface="Helvetica" panose="020B0604020202020204" pitchFamily="34" charset="0"/>
              </a:rPr>
              <a:t>File</a:t>
            </a:r>
          </a:p>
        </p:txBody>
      </p:sp>
      <p:sp>
        <p:nvSpPr>
          <p:cNvPr id="10" name="Rectangle: Rounded Corners 9">
            <a:extLst>
              <a:ext uri="{FF2B5EF4-FFF2-40B4-BE49-F238E27FC236}">
                <a16:creationId xmlns:a16="http://schemas.microsoft.com/office/drawing/2014/main" id="{0B241F20-9297-4E8A-9131-6FC64CFCC7C4}"/>
              </a:ext>
            </a:extLst>
          </p:cNvPr>
          <p:cNvSpPr/>
          <p:nvPr/>
        </p:nvSpPr>
        <p:spPr>
          <a:xfrm>
            <a:off x="2811903" y="757190"/>
            <a:ext cx="810000" cy="675000"/>
          </a:xfrm>
          <a:prstGeom prst="roundRect">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050" b="1" dirty="0">
                <a:latin typeface="Helvetica" panose="020B0604020202020204" pitchFamily="34" charset="0"/>
                <a:cs typeface="Helvetica" panose="020B0604020202020204" pitchFamily="34" charset="0"/>
              </a:rPr>
              <a:t>Image Processors</a:t>
            </a:r>
          </a:p>
        </p:txBody>
      </p:sp>
      <p:sp>
        <p:nvSpPr>
          <p:cNvPr id="11" name="Arrow: Right 10">
            <a:extLst>
              <a:ext uri="{FF2B5EF4-FFF2-40B4-BE49-F238E27FC236}">
                <a16:creationId xmlns:a16="http://schemas.microsoft.com/office/drawing/2014/main" id="{834A485E-AEFC-49F6-BCA5-26F30DD75170}"/>
              </a:ext>
            </a:extLst>
          </p:cNvPr>
          <p:cNvSpPr/>
          <p:nvPr/>
        </p:nvSpPr>
        <p:spPr>
          <a:xfrm>
            <a:off x="2423358" y="3407616"/>
            <a:ext cx="270000" cy="202500"/>
          </a:xfrm>
          <a:prstGeom prst="rightArrow">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200" b="1">
              <a:latin typeface="Helvetica" panose="020B0604020202020204" pitchFamily="34" charset="0"/>
              <a:cs typeface="Helvetica" panose="020B0604020202020204" pitchFamily="34" charset="0"/>
            </a:endParaRPr>
          </a:p>
        </p:txBody>
      </p:sp>
      <p:sp>
        <p:nvSpPr>
          <p:cNvPr id="12" name="Arrow: Right 11">
            <a:extLst>
              <a:ext uri="{FF2B5EF4-FFF2-40B4-BE49-F238E27FC236}">
                <a16:creationId xmlns:a16="http://schemas.microsoft.com/office/drawing/2014/main" id="{F5AF98A2-D81B-4808-B414-9EB2E60C0349}"/>
              </a:ext>
            </a:extLst>
          </p:cNvPr>
          <p:cNvSpPr/>
          <p:nvPr/>
        </p:nvSpPr>
        <p:spPr>
          <a:xfrm rot="2700000">
            <a:off x="5057821" y="3683897"/>
            <a:ext cx="270000" cy="202500"/>
          </a:xfrm>
          <a:prstGeom prst="rightArrow">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200" b="1">
              <a:latin typeface="Helvetica" panose="020B0604020202020204" pitchFamily="34" charset="0"/>
              <a:cs typeface="Helvetica" panose="020B0604020202020204" pitchFamily="34" charset="0"/>
            </a:endParaRPr>
          </a:p>
        </p:txBody>
      </p:sp>
      <p:sp>
        <p:nvSpPr>
          <p:cNvPr id="13" name="Arrow: Right 12">
            <a:extLst>
              <a:ext uri="{FF2B5EF4-FFF2-40B4-BE49-F238E27FC236}">
                <a16:creationId xmlns:a16="http://schemas.microsoft.com/office/drawing/2014/main" id="{09801DA7-C470-48D7-845F-E6246211A0CE}"/>
              </a:ext>
            </a:extLst>
          </p:cNvPr>
          <p:cNvSpPr/>
          <p:nvPr/>
        </p:nvSpPr>
        <p:spPr>
          <a:xfrm>
            <a:off x="3740448" y="3407616"/>
            <a:ext cx="270000" cy="202500"/>
          </a:xfrm>
          <a:prstGeom prst="rightArrow">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200" b="1">
              <a:latin typeface="Helvetica" panose="020B0604020202020204" pitchFamily="34" charset="0"/>
              <a:cs typeface="Helvetica" panose="020B0604020202020204" pitchFamily="34" charset="0"/>
            </a:endParaRPr>
          </a:p>
        </p:txBody>
      </p:sp>
      <p:sp>
        <p:nvSpPr>
          <p:cNvPr id="14" name="Arrow: Right 13">
            <a:extLst>
              <a:ext uri="{FF2B5EF4-FFF2-40B4-BE49-F238E27FC236}">
                <a16:creationId xmlns:a16="http://schemas.microsoft.com/office/drawing/2014/main" id="{155A7B80-B17C-452E-A513-4C791C94CFAD}"/>
              </a:ext>
            </a:extLst>
          </p:cNvPr>
          <p:cNvSpPr/>
          <p:nvPr/>
        </p:nvSpPr>
        <p:spPr>
          <a:xfrm>
            <a:off x="6376751" y="4016366"/>
            <a:ext cx="270000" cy="202500"/>
          </a:xfrm>
          <a:prstGeom prst="rightArrow">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200" b="1">
              <a:latin typeface="Helvetica" panose="020B0604020202020204" pitchFamily="34" charset="0"/>
              <a:cs typeface="Helvetica" panose="020B0604020202020204" pitchFamily="34" charset="0"/>
            </a:endParaRPr>
          </a:p>
        </p:txBody>
      </p:sp>
      <p:sp>
        <p:nvSpPr>
          <p:cNvPr id="15" name="Arrow: Right 14">
            <a:extLst>
              <a:ext uri="{FF2B5EF4-FFF2-40B4-BE49-F238E27FC236}">
                <a16:creationId xmlns:a16="http://schemas.microsoft.com/office/drawing/2014/main" id="{27EBBFCC-3A08-46C4-B261-A69E7F069B77}"/>
              </a:ext>
            </a:extLst>
          </p:cNvPr>
          <p:cNvSpPr/>
          <p:nvPr/>
        </p:nvSpPr>
        <p:spPr>
          <a:xfrm>
            <a:off x="2423358" y="1001277"/>
            <a:ext cx="270000" cy="202500"/>
          </a:xfrm>
          <a:prstGeom prst="rightArrow">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200" b="1">
              <a:latin typeface="Helvetica" panose="020B0604020202020204" pitchFamily="34" charset="0"/>
              <a:cs typeface="Helvetica" panose="020B0604020202020204" pitchFamily="34" charset="0"/>
            </a:endParaRPr>
          </a:p>
        </p:txBody>
      </p:sp>
      <p:sp>
        <p:nvSpPr>
          <p:cNvPr id="16" name="Rectangle: Rounded Corners 15">
            <a:extLst>
              <a:ext uri="{FF2B5EF4-FFF2-40B4-BE49-F238E27FC236}">
                <a16:creationId xmlns:a16="http://schemas.microsoft.com/office/drawing/2014/main" id="{217FFBB2-75A7-40ED-9F8B-2F7A6C01C3C0}"/>
              </a:ext>
            </a:extLst>
          </p:cNvPr>
          <p:cNvSpPr/>
          <p:nvPr/>
        </p:nvSpPr>
        <p:spPr>
          <a:xfrm>
            <a:off x="5448121" y="751040"/>
            <a:ext cx="784930" cy="675000"/>
          </a:xfrm>
          <a:prstGeom prst="roundRect">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100" b="1" dirty="0">
                <a:latin typeface="Helvetica" panose="020B0604020202020204" pitchFamily="34" charset="0"/>
                <a:cs typeface="Helvetica" panose="020B0604020202020204" pitchFamily="34" charset="0"/>
              </a:rPr>
              <a:t>Machine</a:t>
            </a:r>
            <a:br>
              <a:rPr lang="en-AU" sz="1100" b="1" dirty="0">
                <a:latin typeface="Helvetica" panose="020B0604020202020204" pitchFamily="34" charset="0"/>
                <a:cs typeface="Helvetica" panose="020B0604020202020204" pitchFamily="34" charset="0"/>
              </a:rPr>
            </a:br>
            <a:r>
              <a:rPr lang="en-AU" sz="1100" b="1" dirty="0">
                <a:latin typeface="Helvetica" panose="020B0604020202020204" pitchFamily="34" charset="0"/>
                <a:cs typeface="Helvetica" panose="020B0604020202020204" pitchFamily="34" charset="0"/>
              </a:rPr>
              <a:t>Learning</a:t>
            </a:r>
            <a:br>
              <a:rPr lang="en-AU" sz="1100" b="1" dirty="0">
                <a:latin typeface="Helvetica" panose="020B0604020202020204" pitchFamily="34" charset="0"/>
                <a:cs typeface="Helvetica" panose="020B0604020202020204" pitchFamily="34" charset="0"/>
              </a:rPr>
            </a:br>
            <a:r>
              <a:rPr lang="en-AU" sz="1100" b="1" dirty="0">
                <a:latin typeface="Helvetica" panose="020B0604020202020204" pitchFamily="34" charset="0"/>
                <a:cs typeface="Helvetica" panose="020B0604020202020204" pitchFamily="34" charset="0"/>
              </a:rPr>
              <a:t>Classifiers</a:t>
            </a:r>
          </a:p>
        </p:txBody>
      </p:sp>
      <p:sp>
        <p:nvSpPr>
          <p:cNvPr id="17" name="Arrow: Right 16">
            <a:extLst>
              <a:ext uri="{FF2B5EF4-FFF2-40B4-BE49-F238E27FC236}">
                <a16:creationId xmlns:a16="http://schemas.microsoft.com/office/drawing/2014/main" id="{A290BE28-84CE-42DC-93F5-7F9E62E4E8D2}"/>
              </a:ext>
            </a:extLst>
          </p:cNvPr>
          <p:cNvSpPr/>
          <p:nvPr/>
        </p:nvSpPr>
        <p:spPr>
          <a:xfrm>
            <a:off x="3718466" y="1001277"/>
            <a:ext cx="270000" cy="202500"/>
          </a:xfrm>
          <a:prstGeom prst="rightArrow">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200" b="1">
              <a:latin typeface="Helvetica" panose="020B0604020202020204" pitchFamily="34" charset="0"/>
              <a:cs typeface="Helvetica" panose="020B0604020202020204" pitchFamily="34" charset="0"/>
            </a:endParaRPr>
          </a:p>
        </p:txBody>
      </p:sp>
      <p:cxnSp>
        <p:nvCxnSpPr>
          <p:cNvPr id="19" name="Straight Connector 18">
            <a:extLst>
              <a:ext uri="{FF2B5EF4-FFF2-40B4-BE49-F238E27FC236}">
                <a16:creationId xmlns:a16="http://schemas.microsoft.com/office/drawing/2014/main" id="{008AD046-2377-474D-B366-56D97FAF182C}"/>
              </a:ext>
            </a:extLst>
          </p:cNvPr>
          <p:cNvCxnSpPr>
            <a:cxnSpLocks/>
          </p:cNvCxnSpPr>
          <p:nvPr/>
        </p:nvCxnSpPr>
        <p:spPr>
          <a:xfrm flipV="1">
            <a:off x="0" y="1727540"/>
            <a:ext cx="9144000" cy="11514"/>
          </a:xfrm>
          <a:prstGeom prst="line">
            <a:avLst/>
          </a:prstGeom>
          <a:ln w="571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1" name="Flowchart: Magnetic Disk 20">
            <a:extLst>
              <a:ext uri="{FF2B5EF4-FFF2-40B4-BE49-F238E27FC236}">
                <a16:creationId xmlns:a16="http://schemas.microsoft.com/office/drawing/2014/main" id="{CE08AE1A-5A07-4F48-AD44-1E37019500EF}"/>
              </a:ext>
            </a:extLst>
          </p:cNvPr>
          <p:cNvSpPr/>
          <p:nvPr/>
        </p:nvSpPr>
        <p:spPr>
          <a:xfrm>
            <a:off x="4092136" y="3040964"/>
            <a:ext cx="868289" cy="903530"/>
          </a:xfrm>
          <a:prstGeom prst="flowChartMagneticDisk">
            <a:avLst/>
          </a:prstGeom>
          <a:solidFill>
            <a:schemeClr val="accent5">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200" b="1" dirty="0">
                <a:latin typeface="Helvetica" panose="020B0604020202020204" pitchFamily="34" charset="0"/>
                <a:cs typeface="Helvetica" panose="020B0604020202020204" pitchFamily="34" charset="0"/>
              </a:rPr>
              <a:t>Relational</a:t>
            </a:r>
            <a:br>
              <a:rPr lang="en-AU" sz="1200" b="1" dirty="0">
                <a:latin typeface="Helvetica" panose="020B0604020202020204" pitchFamily="34" charset="0"/>
                <a:cs typeface="Helvetica" panose="020B0604020202020204" pitchFamily="34" charset="0"/>
              </a:rPr>
            </a:br>
            <a:r>
              <a:rPr lang="en-AU" sz="1200" b="1" dirty="0">
                <a:latin typeface="Helvetica" panose="020B0604020202020204" pitchFamily="34" charset="0"/>
                <a:cs typeface="Helvetica" panose="020B0604020202020204" pitchFamily="34" charset="0"/>
              </a:rPr>
              <a:t>Database</a:t>
            </a:r>
          </a:p>
        </p:txBody>
      </p:sp>
      <p:sp>
        <p:nvSpPr>
          <p:cNvPr id="22" name="Rectangle: Rounded Corners 21">
            <a:extLst>
              <a:ext uri="{FF2B5EF4-FFF2-40B4-BE49-F238E27FC236}">
                <a16:creationId xmlns:a16="http://schemas.microsoft.com/office/drawing/2014/main" id="{02A4B0C0-10BC-440F-87C6-B19102595C6F}"/>
              </a:ext>
            </a:extLst>
          </p:cNvPr>
          <p:cNvSpPr/>
          <p:nvPr/>
        </p:nvSpPr>
        <p:spPr>
          <a:xfrm>
            <a:off x="4121280" y="4356874"/>
            <a:ext cx="810000" cy="675000"/>
          </a:xfrm>
          <a:prstGeom prst="roundRect">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200" b="1" dirty="0">
                <a:latin typeface="Helvetica" panose="020B0604020202020204" pitchFamily="34" charset="0"/>
                <a:cs typeface="Helvetica" panose="020B0604020202020204" pitchFamily="34" charset="0"/>
              </a:rPr>
              <a:t>Metadata</a:t>
            </a:r>
            <a:br>
              <a:rPr lang="en-AU" sz="1200" b="1" dirty="0">
                <a:latin typeface="Helvetica" panose="020B0604020202020204" pitchFamily="34" charset="0"/>
                <a:cs typeface="Helvetica" panose="020B0604020202020204" pitchFamily="34" charset="0"/>
              </a:rPr>
            </a:br>
            <a:r>
              <a:rPr lang="en-AU" sz="1200" b="1" dirty="0">
                <a:latin typeface="Helvetica" panose="020B0604020202020204" pitchFamily="34" charset="0"/>
                <a:cs typeface="Helvetica" panose="020B0604020202020204" pitchFamily="34" charset="0"/>
              </a:rPr>
              <a:t>Parsers</a:t>
            </a:r>
          </a:p>
        </p:txBody>
      </p:sp>
      <p:sp>
        <p:nvSpPr>
          <p:cNvPr id="23" name="Arrow: Left-Right 22">
            <a:extLst>
              <a:ext uri="{FF2B5EF4-FFF2-40B4-BE49-F238E27FC236}">
                <a16:creationId xmlns:a16="http://schemas.microsoft.com/office/drawing/2014/main" id="{AD99FA3F-3EC6-446D-AE3F-B849EC5F9368}"/>
              </a:ext>
            </a:extLst>
          </p:cNvPr>
          <p:cNvSpPr/>
          <p:nvPr/>
        </p:nvSpPr>
        <p:spPr>
          <a:xfrm rot="16200000">
            <a:off x="4391280" y="4049434"/>
            <a:ext cx="270000" cy="202500"/>
          </a:xfrm>
          <a:prstGeom prst="leftRightArrow">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200" b="1">
              <a:latin typeface="Helvetica" panose="020B0604020202020204" pitchFamily="34" charset="0"/>
              <a:cs typeface="Helvetica" panose="020B0604020202020204" pitchFamily="34" charset="0"/>
            </a:endParaRPr>
          </a:p>
        </p:txBody>
      </p:sp>
      <p:sp>
        <p:nvSpPr>
          <p:cNvPr id="24" name="Flowchart: Magnetic Disk 23">
            <a:extLst>
              <a:ext uri="{FF2B5EF4-FFF2-40B4-BE49-F238E27FC236}">
                <a16:creationId xmlns:a16="http://schemas.microsoft.com/office/drawing/2014/main" id="{3417CD4B-0E7E-49CE-9FB3-D482A7200746}"/>
              </a:ext>
            </a:extLst>
          </p:cNvPr>
          <p:cNvSpPr/>
          <p:nvPr/>
        </p:nvSpPr>
        <p:spPr>
          <a:xfrm>
            <a:off x="4092136" y="662050"/>
            <a:ext cx="868289" cy="848679"/>
          </a:xfrm>
          <a:prstGeom prst="flowChartMagneticDisk">
            <a:avLst/>
          </a:prstGeom>
          <a:solidFill>
            <a:schemeClr val="accent5">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200" b="1" dirty="0">
                <a:latin typeface="Helvetica" panose="020B0604020202020204" pitchFamily="34" charset="0"/>
                <a:cs typeface="Helvetica" panose="020B0604020202020204" pitchFamily="34" charset="0"/>
              </a:rPr>
              <a:t>Parallel </a:t>
            </a:r>
            <a:br>
              <a:rPr lang="en-AU" sz="1200" b="1" dirty="0">
                <a:latin typeface="Helvetica" panose="020B0604020202020204" pitchFamily="34" charset="0"/>
                <a:cs typeface="Helvetica" panose="020B0604020202020204" pitchFamily="34" charset="0"/>
              </a:rPr>
            </a:br>
            <a:r>
              <a:rPr lang="en-AU" sz="1200" b="1" dirty="0">
                <a:latin typeface="Helvetica" panose="020B0604020202020204" pitchFamily="34" charset="0"/>
                <a:cs typeface="Helvetica" panose="020B0604020202020204" pitchFamily="34" charset="0"/>
              </a:rPr>
              <a:t>Store</a:t>
            </a:r>
          </a:p>
        </p:txBody>
      </p:sp>
      <p:sp>
        <p:nvSpPr>
          <p:cNvPr id="25" name="Rectangle: Rounded Corners 24">
            <a:extLst>
              <a:ext uri="{FF2B5EF4-FFF2-40B4-BE49-F238E27FC236}">
                <a16:creationId xmlns:a16="http://schemas.microsoft.com/office/drawing/2014/main" id="{462214FC-DB71-41C7-93BC-DF714A607913}"/>
              </a:ext>
            </a:extLst>
          </p:cNvPr>
          <p:cNvSpPr/>
          <p:nvPr/>
        </p:nvSpPr>
        <p:spPr>
          <a:xfrm>
            <a:off x="5448121" y="2382938"/>
            <a:ext cx="810000" cy="675000"/>
          </a:xfrm>
          <a:prstGeom prst="roundRect">
            <a:avLst/>
          </a:prstGeom>
          <a:solidFill>
            <a:srgbClr val="DAA6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200" b="1" dirty="0">
                <a:latin typeface="Helvetica" panose="020B0604020202020204" pitchFamily="34" charset="0"/>
                <a:cs typeface="Helvetica" panose="020B0604020202020204" pitchFamily="34" charset="0"/>
              </a:rPr>
              <a:t>Report</a:t>
            </a:r>
            <a:br>
              <a:rPr lang="en-AU" sz="1200" b="1" dirty="0">
                <a:latin typeface="Helvetica" panose="020B0604020202020204" pitchFamily="34" charset="0"/>
                <a:cs typeface="Helvetica" panose="020B0604020202020204" pitchFamily="34" charset="0"/>
              </a:rPr>
            </a:br>
            <a:r>
              <a:rPr lang="en-AU" sz="1200" b="1" dirty="0">
                <a:latin typeface="Helvetica" panose="020B0604020202020204" pitchFamily="34" charset="0"/>
                <a:cs typeface="Helvetica" panose="020B0604020202020204" pitchFamily="34" charset="0"/>
              </a:rPr>
              <a:t>Writer</a:t>
            </a:r>
          </a:p>
        </p:txBody>
      </p:sp>
      <p:sp>
        <p:nvSpPr>
          <p:cNvPr id="26" name="Arrow: Right 25">
            <a:extLst>
              <a:ext uri="{FF2B5EF4-FFF2-40B4-BE49-F238E27FC236}">
                <a16:creationId xmlns:a16="http://schemas.microsoft.com/office/drawing/2014/main" id="{94BB8E0E-F170-4D37-99F4-D90CF7DAE602}"/>
              </a:ext>
            </a:extLst>
          </p:cNvPr>
          <p:cNvSpPr/>
          <p:nvPr/>
        </p:nvSpPr>
        <p:spPr>
          <a:xfrm>
            <a:off x="6401989" y="2620749"/>
            <a:ext cx="270000" cy="202500"/>
          </a:xfrm>
          <a:prstGeom prst="rightArrow">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200" b="1">
              <a:latin typeface="Helvetica" panose="020B0604020202020204" pitchFamily="34" charset="0"/>
              <a:cs typeface="Helvetica" panose="020B0604020202020204" pitchFamily="34" charset="0"/>
            </a:endParaRPr>
          </a:p>
        </p:txBody>
      </p:sp>
      <p:sp>
        <p:nvSpPr>
          <p:cNvPr id="27" name="Rectangle 26">
            <a:extLst>
              <a:ext uri="{FF2B5EF4-FFF2-40B4-BE49-F238E27FC236}">
                <a16:creationId xmlns:a16="http://schemas.microsoft.com/office/drawing/2014/main" id="{11BB1077-5B10-4092-9513-B07C2F68DE9F}"/>
              </a:ext>
            </a:extLst>
          </p:cNvPr>
          <p:cNvSpPr/>
          <p:nvPr/>
        </p:nvSpPr>
        <p:spPr>
          <a:xfrm>
            <a:off x="6798326" y="2381924"/>
            <a:ext cx="810000" cy="675000"/>
          </a:xfrm>
          <a:prstGeom prst="rect">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200" b="1" dirty="0">
                <a:latin typeface="Helvetica" panose="020B0604020202020204" pitchFamily="34" charset="0"/>
                <a:cs typeface="Helvetica" panose="020B0604020202020204" pitchFamily="34" charset="0"/>
              </a:rPr>
              <a:t>Report / Dump</a:t>
            </a:r>
          </a:p>
        </p:txBody>
      </p:sp>
      <p:sp>
        <p:nvSpPr>
          <p:cNvPr id="28" name="Arrow: Left-Right 27">
            <a:extLst>
              <a:ext uri="{FF2B5EF4-FFF2-40B4-BE49-F238E27FC236}">
                <a16:creationId xmlns:a16="http://schemas.microsoft.com/office/drawing/2014/main" id="{ACBA04D0-2A72-4A6D-AFD3-410FC407E022}"/>
              </a:ext>
            </a:extLst>
          </p:cNvPr>
          <p:cNvSpPr/>
          <p:nvPr/>
        </p:nvSpPr>
        <p:spPr>
          <a:xfrm>
            <a:off x="5057821" y="1008483"/>
            <a:ext cx="270000" cy="202500"/>
          </a:xfrm>
          <a:prstGeom prst="leftRightArrow">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200" b="1">
              <a:latin typeface="Helvetica" panose="020B0604020202020204" pitchFamily="34" charset="0"/>
              <a:cs typeface="Helvetica" panose="020B0604020202020204" pitchFamily="34" charset="0"/>
            </a:endParaRPr>
          </a:p>
        </p:txBody>
      </p:sp>
      <p:sp>
        <p:nvSpPr>
          <p:cNvPr id="29" name="Arrow: Left 28">
            <a:extLst>
              <a:ext uri="{FF2B5EF4-FFF2-40B4-BE49-F238E27FC236}">
                <a16:creationId xmlns:a16="http://schemas.microsoft.com/office/drawing/2014/main" id="{8F9A5C91-224F-4B9B-B8C4-61B7E0535F23}"/>
              </a:ext>
            </a:extLst>
          </p:cNvPr>
          <p:cNvSpPr/>
          <p:nvPr/>
        </p:nvSpPr>
        <p:spPr>
          <a:xfrm rot="8100000">
            <a:off x="5026301" y="2948439"/>
            <a:ext cx="270000" cy="202500"/>
          </a:xfrm>
          <a:prstGeom prst="leftArrow">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200" b="1">
              <a:latin typeface="Helvetica" panose="020B0604020202020204" pitchFamily="34" charset="0"/>
              <a:cs typeface="Helvetica" panose="020B0604020202020204" pitchFamily="34" charset="0"/>
            </a:endParaRPr>
          </a:p>
        </p:txBody>
      </p:sp>
      <p:sp>
        <p:nvSpPr>
          <p:cNvPr id="30" name="Rectangle: Rounded Corners 29">
            <a:extLst>
              <a:ext uri="{FF2B5EF4-FFF2-40B4-BE49-F238E27FC236}">
                <a16:creationId xmlns:a16="http://schemas.microsoft.com/office/drawing/2014/main" id="{B675E60E-E5B5-42D1-A20F-DF7DB46E96CF}"/>
              </a:ext>
            </a:extLst>
          </p:cNvPr>
          <p:cNvSpPr/>
          <p:nvPr/>
        </p:nvSpPr>
        <p:spPr>
          <a:xfrm>
            <a:off x="4097915" y="1953259"/>
            <a:ext cx="810000" cy="675000"/>
          </a:xfrm>
          <a:prstGeom prst="roundRect">
            <a:avLst/>
          </a:prstGeom>
          <a:solidFill>
            <a:srgbClr val="DAA6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200" b="1" dirty="0">
                <a:latin typeface="Helvetica" panose="020B0604020202020204" pitchFamily="34" charset="0"/>
                <a:cs typeface="Helvetica" panose="020B0604020202020204" pitchFamily="34" charset="0"/>
              </a:rPr>
              <a:t>Storage Interface</a:t>
            </a:r>
          </a:p>
        </p:txBody>
      </p:sp>
      <p:sp>
        <p:nvSpPr>
          <p:cNvPr id="31" name="Oval 30">
            <a:extLst>
              <a:ext uri="{FF2B5EF4-FFF2-40B4-BE49-F238E27FC236}">
                <a16:creationId xmlns:a16="http://schemas.microsoft.com/office/drawing/2014/main" id="{2D6742D6-25D5-42E4-99FC-E6DA221375B7}"/>
              </a:ext>
            </a:extLst>
          </p:cNvPr>
          <p:cNvSpPr/>
          <p:nvPr/>
        </p:nvSpPr>
        <p:spPr>
          <a:xfrm>
            <a:off x="8153555" y="3717623"/>
            <a:ext cx="810000" cy="81000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200" b="1" dirty="0">
                <a:latin typeface="Helvetica" panose="020B0604020202020204" pitchFamily="34" charset="0"/>
                <a:cs typeface="Helvetica" panose="020B0604020202020204" pitchFamily="34" charset="0"/>
              </a:rPr>
              <a:t>Library</a:t>
            </a:r>
          </a:p>
        </p:txBody>
      </p:sp>
      <p:sp>
        <p:nvSpPr>
          <p:cNvPr id="32" name="Oval 31">
            <a:extLst>
              <a:ext uri="{FF2B5EF4-FFF2-40B4-BE49-F238E27FC236}">
                <a16:creationId xmlns:a16="http://schemas.microsoft.com/office/drawing/2014/main" id="{076C50C3-4087-4711-8A19-A715A56BA2C0}"/>
              </a:ext>
            </a:extLst>
          </p:cNvPr>
          <p:cNvSpPr/>
          <p:nvPr/>
        </p:nvSpPr>
        <p:spPr>
          <a:xfrm>
            <a:off x="140724" y="3101461"/>
            <a:ext cx="810000" cy="81000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200" b="1" dirty="0">
                <a:latin typeface="Helvetica" panose="020B0604020202020204" pitchFamily="34" charset="0"/>
                <a:cs typeface="Helvetica" panose="020B0604020202020204" pitchFamily="34" charset="0"/>
              </a:rPr>
              <a:t>Library</a:t>
            </a:r>
          </a:p>
        </p:txBody>
      </p:sp>
      <p:sp>
        <p:nvSpPr>
          <p:cNvPr id="33" name="Arrow: Left-Right 32">
            <a:extLst>
              <a:ext uri="{FF2B5EF4-FFF2-40B4-BE49-F238E27FC236}">
                <a16:creationId xmlns:a16="http://schemas.microsoft.com/office/drawing/2014/main" id="{E738B3ED-BF29-41CB-B446-24C2432F3739}"/>
              </a:ext>
            </a:extLst>
          </p:cNvPr>
          <p:cNvSpPr/>
          <p:nvPr/>
        </p:nvSpPr>
        <p:spPr>
          <a:xfrm rot="16200000">
            <a:off x="4386645" y="2726549"/>
            <a:ext cx="270000" cy="202500"/>
          </a:xfrm>
          <a:prstGeom prst="leftRightArrow">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200" b="1">
              <a:latin typeface="Helvetica" panose="020B0604020202020204" pitchFamily="34" charset="0"/>
              <a:cs typeface="Helvetica" panose="020B0604020202020204" pitchFamily="34" charset="0"/>
            </a:endParaRPr>
          </a:p>
        </p:txBody>
      </p:sp>
      <p:sp>
        <p:nvSpPr>
          <p:cNvPr id="34" name="Arrow: Left-Right 33">
            <a:extLst>
              <a:ext uri="{FF2B5EF4-FFF2-40B4-BE49-F238E27FC236}">
                <a16:creationId xmlns:a16="http://schemas.microsoft.com/office/drawing/2014/main" id="{96AF26F1-5403-481C-9A2A-8A292364E59D}"/>
              </a:ext>
            </a:extLst>
          </p:cNvPr>
          <p:cNvSpPr/>
          <p:nvPr/>
        </p:nvSpPr>
        <p:spPr>
          <a:xfrm rot="16200000">
            <a:off x="4350773" y="1631931"/>
            <a:ext cx="335374" cy="202500"/>
          </a:xfrm>
          <a:prstGeom prst="leftRightArrow">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200" b="1">
              <a:latin typeface="Helvetica" panose="020B0604020202020204" pitchFamily="34" charset="0"/>
              <a:cs typeface="Helvetica" panose="020B0604020202020204" pitchFamily="34" charset="0"/>
            </a:endParaRPr>
          </a:p>
        </p:txBody>
      </p:sp>
      <p:sp>
        <p:nvSpPr>
          <p:cNvPr id="36" name="Arrow: Right 35">
            <a:extLst>
              <a:ext uri="{FF2B5EF4-FFF2-40B4-BE49-F238E27FC236}">
                <a16:creationId xmlns:a16="http://schemas.microsoft.com/office/drawing/2014/main" id="{C4F31AFB-6A4F-4D81-B093-CAA9B0E02EDD}"/>
              </a:ext>
            </a:extLst>
          </p:cNvPr>
          <p:cNvSpPr/>
          <p:nvPr/>
        </p:nvSpPr>
        <p:spPr>
          <a:xfrm>
            <a:off x="1074773" y="3405211"/>
            <a:ext cx="270000" cy="202500"/>
          </a:xfrm>
          <a:prstGeom prst="rightArrow">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200" b="1">
              <a:latin typeface="Helvetica" panose="020B0604020202020204" pitchFamily="34" charset="0"/>
              <a:cs typeface="Helvetica" panose="020B0604020202020204" pitchFamily="34" charset="0"/>
            </a:endParaRPr>
          </a:p>
        </p:txBody>
      </p:sp>
      <p:sp>
        <p:nvSpPr>
          <p:cNvPr id="37" name="Oval 36">
            <a:extLst>
              <a:ext uri="{FF2B5EF4-FFF2-40B4-BE49-F238E27FC236}">
                <a16:creationId xmlns:a16="http://schemas.microsoft.com/office/drawing/2014/main" id="{6DA8BD9D-ACFD-40A3-821C-023E015E86ED}"/>
              </a:ext>
            </a:extLst>
          </p:cNvPr>
          <p:cNvSpPr/>
          <p:nvPr/>
        </p:nvSpPr>
        <p:spPr>
          <a:xfrm>
            <a:off x="140724" y="693469"/>
            <a:ext cx="810000" cy="81000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200" b="1" dirty="0">
                <a:latin typeface="Helvetica" panose="020B0604020202020204" pitchFamily="34" charset="0"/>
                <a:cs typeface="Helvetica" panose="020B0604020202020204" pitchFamily="34" charset="0"/>
              </a:rPr>
              <a:t>Library</a:t>
            </a:r>
          </a:p>
        </p:txBody>
      </p:sp>
      <p:sp>
        <p:nvSpPr>
          <p:cNvPr id="38" name="Arrow: Right 37">
            <a:extLst>
              <a:ext uri="{FF2B5EF4-FFF2-40B4-BE49-F238E27FC236}">
                <a16:creationId xmlns:a16="http://schemas.microsoft.com/office/drawing/2014/main" id="{DDBEE4D3-B348-4759-AC3A-D667D1002B11}"/>
              </a:ext>
            </a:extLst>
          </p:cNvPr>
          <p:cNvSpPr/>
          <p:nvPr/>
        </p:nvSpPr>
        <p:spPr>
          <a:xfrm>
            <a:off x="7761377" y="4021373"/>
            <a:ext cx="270000" cy="202500"/>
          </a:xfrm>
          <a:prstGeom prst="rightArrow">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200" b="1">
              <a:latin typeface="Helvetica" panose="020B0604020202020204" pitchFamily="34" charset="0"/>
              <a:cs typeface="Helvetica" panose="020B0604020202020204" pitchFamily="34" charset="0"/>
            </a:endParaRPr>
          </a:p>
        </p:txBody>
      </p:sp>
      <p:sp>
        <p:nvSpPr>
          <p:cNvPr id="39" name="Oval 38">
            <a:extLst>
              <a:ext uri="{FF2B5EF4-FFF2-40B4-BE49-F238E27FC236}">
                <a16:creationId xmlns:a16="http://schemas.microsoft.com/office/drawing/2014/main" id="{72180351-48F9-4F7A-93F3-7F3AD1E79EA7}"/>
              </a:ext>
            </a:extLst>
          </p:cNvPr>
          <p:cNvSpPr/>
          <p:nvPr/>
        </p:nvSpPr>
        <p:spPr>
          <a:xfrm>
            <a:off x="8153555" y="2314424"/>
            <a:ext cx="810000" cy="81000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050" b="1" dirty="0">
                <a:latin typeface="Helvetica" panose="020B0604020202020204" pitchFamily="34" charset="0"/>
                <a:cs typeface="Helvetica" panose="020B0604020202020204" pitchFamily="34" charset="0"/>
              </a:rPr>
              <a:t>Library</a:t>
            </a:r>
          </a:p>
        </p:txBody>
      </p:sp>
      <p:sp>
        <p:nvSpPr>
          <p:cNvPr id="40" name="Arrow: Right 39">
            <a:extLst>
              <a:ext uri="{FF2B5EF4-FFF2-40B4-BE49-F238E27FC236}">
                <a16:creationId xmlns:a16="http://schemas.microsoft.com/office/drawing/2014/main" id="{AF75B302-C788-44D5-AD89-40610ED3633A}"/>
              </a:ext>
            </a:extLst>
          </p:cNvPr>
          <p:cNvSpPr/>
          <p:nvPr/>
        </p:nvSpPr>
        <p:spPr>
          <a:xfrm>
            <a:off x="7741289" y="2629976"/>
            <a:ext cx="270000" cy="202500"/>
          </a:xfrm>
          <a:prstGeom prst="rightArrow">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200" b="1">
              <a:latin typeface="Helvetica" panose="020B0604020202020204" pitchFamily="34" charset="0"/>
              <a:cs typeface="Helvetica" panose="020B0604020202020204" pitchFamily="34" charset="0"/>
            </a:endParaRPr>
          </a:p>
        </p:txBody>
      </p:sp>
      <p:sp>
        <p:nvSpPr>
          <p:cNvPr id="41" name="Arrow: Right 40">
            <a:extLst>
              <a:ext uri="{FF2B5EF4-FFF2-40B4-BE49-F238E27FC236}">
                <a16:creationId xmlns:a16="http://schemas.microsoft.com/office/drawing/2014/main" id="{CDAEBD71-88CC-4D48-98D0-93700635411B}"/>
              </a:ext>
            </a:extLst>
          </p:cNvPr>
          <p:cNvSpPr/>
          <p:nvPr/>
        </p:nvSpPr>
        <p:spPr>
          <a:xfrm>
            <a:off x="1047287" y="1001277"/>
            <a:ext cx="270000" cy="202500"/>
          </a:xfrm>
          <a:prstGeom prst="rightArrow">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200" b="1">
              <a:latin typeface="Helvetica" panose="020B0604020202020204" pitchFamily="34" charset="0"/>
              <a:cs typeface="Helvetica" panose="020B0604020202020204" pitchFamily="34" charset="0"/>
            </a:endParaRPr>
          </a:p>
        </p:txBody>
      </p:sp>
      <p:sp>
        <p:nvSpPr>
          <p:cNvPr id="42" name="Flowchart: Extract 41">
            <a:extLst>
              <a:ext uri="{FF2B5EF4-FFF2-40B4-BE49-F238E27FC236}">
                <a16:creationId xmlns:a16="http://schemas.microsoft.com/office/drawing/2014/main" id="{406B94E0-2EB1-4C18-9BDA-69D68888654E}"/>
              </a:ext>
            </a:extLst>
          </p:cNvPr>
          <p:cNvSpPr/>
          <p:nvPr/>
        </p:nvSpPr>
        <p:spPr>
          <a:xfrm>
            <a:off x="7053840" y="1379207"/>
            <a:ext cx="1351836" cy="119480"/>
          </a:xfrm>
          <a:prstGeom prst="flowChartExtract">
            <a:avLst/>
          </a:prstGeom>
          <a:solidFill>
            <a:schemeClr val="accent5">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200" b="1">
              <a:latin typeface="Helvetica" panose="020B0604020202020204" pitchFamily="34" charset="0"/>
              <a:cs typeface="Helvetica" panose="020B0604020202020204" pitchFamily="34" charset="0"/>
            </a:endParaRPr>
          </a:p>
        </p:txBody>
      </p:sp>
      <p:sp>
        <p:nvSpPr>
          <p:cNvPr id="43" name="TextBox 42">
            <a:extLst>
              <a:ext uri="{FF2B5EF4-FFF2-40B4-BE49-F238E27FC236}">
                <a16:creationId xmlns:a16="http://schemas.microsoft.com/office/drawing/2014/main" id="{7F2E2D39-FBD1-46CB-9F08-37768D83A7C5}"/>
              </a:ext>
            </a:extLst>
          </p:cNvPr>
          <p:cNvSpPr txBox="1"/>
          <p:nvPr/>
        </p:nvSpPr>
        <p:spPr>
          <a:xfrm>
            <a:off x="6511751" y="1589697"/>
            <a:ext cx="2436014" cy="276999"/>
          </a:xfrm>
          <a:prstGeom prst="rect">
            <a:avLst/>
          </a:prstGeom>
          <a:solidFill>
            <a:schemeClr val="tx1"/>
          </a:solidFill>
          <a:ln w="28575">
            <a:solidFill>
              <a:schemeClr val="bg1"/>
            </a:solidFill>
          </a:ln>
        </p:spPr>
        <p:txBody>
          <a:bodyPr wrap="square" lIns="27000" rIns="27000" rtlCol="0">
            <a:spAutoFit/>
          </a:bodyPr>
          <a:lstStyle/>
          <a:p>
            <a:pPr algn="ctr"/>
            <a:r>
              <a:rPr lang="en-AU" sz="1200" b="1" dirty="0">
                <a:solidFill>
                  <a:schemeClr val="bg1"/>
                </a:solidFill>
                <a:latin typeface="Helvetica" panose="020B0604020202020204" pitchFamily="34" charset="0"/>
                <a:cs typeface="Helvetica" panose="020B0604020202020204" pitchFamily="34" charset="0"/>
              </a:rPr>
              <a:t>Pawsey Supercomputing Centre</a:t>
            </a:r>
          </a:p>
        </p:txBody>
      </p:sp>
    </p:spTree>
    <p:extLst>
      <p:ext uri="{BB962C8B-B14F-4D97-AF65-F5344CB8AC3E}">
        <p14:creationId xmlns:p14="http://schemas.microsoft.com/office/powerpoint/2010/main" val="298676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DD15DF-42DF-4B37-B7E3-6E997BD6E5E3}"/>
              </a:ext>
            </a:extLst>
          </p:cNvPr>
          <p:cNvSpPr/>
          <p:nvPr/>
        </p:nvSpPr>
        <p:spPr>
          <a:xfrm>
            <a:off x="148661" y="68637"/>
            <a:ext cx="2339102" cy="369332"/>
          </a:xfrm>
          <a:prstGeom prst="rect">
            <a:avLst/>
          </a:prstGeom>
        </p:spPr>
        <p:txBody>
          <a:bodyPr wrap="none">
            <a:spAutoFit/>
          </a:bodyPr>
          <a:lstStyle/>
          <a:p>
            <a:r>
              <a:rPr lang="en-AU" b="1" u="sng" dirty="0">
                <a:solidFill>
                  <a:srgbClr val="00B050"/>
                </a:solidFill>
                <a:latin typeface="Helvetica" panose="020B0604020202020204" pitchFamily="34" charset="0"/>
                <a:cs typeface="Helvetica" panose="020B0604020202020204" pitchFamily="34" charset="0"/>
              </a:rPr>
              <a:t>Location Extraction</a:t>
            </a:r>
          </a:p>
        </p:txBody>
      </p:sp>
      <p:grpSp>
        <p:nvGrpSpPr>
          <p:cNvPr id="5" name="Group 4">
            <a:extLst>
              <a:ext uri="{FF2B5EF4-FFF2-40B4-BE49-F238E27FC236}">
                <a16:creationId xmlns:a16="http://schemas.microsoft.com/office/drawing/2014/main" id="{0BBE11F8-8EF5-41F2-ADED-E2925007711D}"/>
              </a:ext>
            </a:extLst>
          </p:cNvPr>
          <p:cNvGrpSpPr/>
          <p:nvPr/>
        </p:nvGrpSpPr>
        <p:grpSpPr>
          <a:xfrm>
            <a:off x="2623332" y="2403293"/>
            <a:ext cx="4034298" cy="679076"/>
            <a:chOff x="2987040" y="3270504"/>
            <a:chExt cx="5379064" cy="316992"/>
          </a:xfrm>
          <a:solidFill>
            <a:srgbClr val="DAA600"/>
          </a:solidFill>
        </p:grpSpPr>
        <p:sp>
          <p:nvSpPr>
            <p:cNvPr id="6" name="Arrow: Right 5">
              <a:extLst>
                <a:ext uri="{FF2B5EF4-FFF2-40B4-BE49-F238E27FC236}">
                  <a16:creationId xmlns:a16="http://schemas.microsoft.com/office/drawing/2014/main" id="{48846216-660E-4334-8562-FCB6B757AFDC}"/>
                </a:ext>
              </a:extLst>
            </p:cNvPr>
            <p:cNvSpPr/>
            <p:nvPr/>
          </p:nvSpPr>
          <p:spPr>
            <a:xfrm>
              <a:off x="2987040" y="3270504"/>
              <a:ext cx="766784" cy="316992"/>
            </a:xfrm>
            <a:prstGeom prst="rightArrow">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b="1">
                <a:solidFill>
                  <a:schemeClr val="bg1"/>
                </a:solidFill>
                <a:latin typeface="Helvetica" panose="020B0604020202020204" pitchFamily="34" charset="0"/>
                <a:cs typeface="Helvetica" panose="020B0604020202020204" pitchFamily="34" charset="0"/>
              </a:endParaRPr>
            </a:p>
          </p:txBody>
        </p:sp>
        <p:sp>
          <p:nvSpPr>
            <p:cNvPr id="7" name="Arrow: Right 6">
              <a:extLst>
                <a:ext uri="{FF2B5EF4-FFF2-40B4-BE49-F238E27FC236}">
                  <a16:creationId xmlns:a16="http://schemas.microsoft.com/office/drawing/2014/main" id="{5B4C1CE0-E147-4BDC-A348-D89609036396}"/>
                </a:ext>
              </a:extLst>
            </p:cNvPr>
            <p:cNvSpPr/>
            <p:nvPr/>
          </p:nvSpPr>
          <p:spPr>
            <a:xfrm>
              <a:off x="7599320" y="3270504"/>
              <a:ext cx="766784" cy="316992"/>
            </a:xfrm>
            <a:prstGeom prst="rightArrow">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b="1">
                <a:solidFill>
                  <a:schemeClr val="bg1"/>
                </a:solidFill>
                <a:latin typeface="Helvetica" panose="020B0604020202020204" pitchFamily="34" charset="0"/>
                <a:cs typeface="Helvetica" panose="020B0604020202020204" pitchFamily="34" charset="0"/>
              </a:endParaRPr>
            </a:p>
          </p:txBody>
        </p:sp>
      </p:grpSp>
      <p:sp>
        <p:nvSpPr>
          <p:cNvPr id="8" name="Rectangle 7">
            <a:extLst>
              <a:ext uri="{FF2B5EF4-FFF2-40B4-BE49-F238E27FC236}">
                <a16:creationId xmlns:a16="http://schemas.microsoft.com/office/drawing/2014/main" id="{76379C1A-37EA-4A5F-A152-F771D958F10B}"/>
              </a:ext>
            </a:extLst>
          </p:cNvPr>
          <p:cNvSpPr/>
          <p:nvPr/>
        </p:nvSpPr>
        <p:spPr>
          <a:xfrm>
            <a:off x="302118" y="1973024"/>
            <a:ext cx="2423384" cy="2308324"/>
          </a:xfrm>
          <a:prstGeom prst="rect">
            <a:avLst/>
          </a:prstGeom>
        </p:spPr>
        <p:txBody>
          <a:bodyPr wrap="square">
            <a:spAutoFit/>
          </a:bodyPr>
          <a:lstStyle/>
          <a:p>
            <a:r>
              <a:rPr lang="en-AU" sz="1600" dirty="0">
                <a:solidFill>
                  <a:schemeClr val="bg1"/>
                </a:solidFill>
                <a:latin typeface="Helvetica" panose="020B0604020202020204" pitchFamily="34" charset="0"/>
                <a:cs typeface="Helvetica" panose="020B0604020202020204" pitchFamily="34" charset="0"/>
              </a:rPr>
              <a:t>311688PD: Durham House building premises of Wrightson Dance Studios, The Inn Trim hairdressers, Galore House (no. 842) and Marjorie Young Antiques (no. 836) Hay Street, Perth, December 1982</a:t>
            </a:r>
          </a:p>
        </p:txBody>
      </p:sp>
      <p:sp>
        <p:nvSpPr>
          <p:cNvPr id="9" name="Rectangle 8">
            <a:extLst>
              <a:ext uri="{FF2B5EF4-FFF2-40B4-BE49-F238E27FC236}">
                <a16:creationId xmlns:a16="http://schemas.microsoft.com/office/drawing/2014/main" id="{EDE67CCF-CD73-4B04-AC50-7359EF00E4BA}"/>
              </a:ext>
            </a:extLst>
          </p:cNvPr>
          <p:cNvSpPr/>
          <p:nvPr/>
        </p:nvSpPr>
        <p:spPr>
          <a:xfrm>
            <a:off x="275866" y="1291827"/>
            <a:ext cx="2281686" cy="415498"/>
          </a:xfrm>
          <a:prstGeom prst="rect">
            <a:avLst/>
          </a:prstGeom>
        </p:spPr>
        <p:txBody>
          <a:bodyPr wrap="square">
            <a:spAutoFit/>
          </a:bodyPr>
          <a:lstStyle/>
          <a:p>
            <a:pPr algn="ctr"/>
            <a:r>
              <a:rPr lang="en-AU" sz="2100" b="1" dirty="0">
                <a:solidFill>
                  <a:schemeClr val="bg1"/>
                </a:solidFill>
                <a:latin typeface="Helvetica" panose="020B0604020202020204" pitchFamily="34" charset="0"/>
                <a:cs typeface="Helvetica" panose="020B0604020202020204" pitchFamily="34" charset="0"/>
              </a:rPr>
              <a:t>Catalogue Field</a:t>
            </a:r>
          </a:p>
        </p:txBody>
      </p:sp>
      <p:sp>
        <p:nvSpPr>
          <p:cNvPr id="10" name="Rectangle 9">
            <a:extLst>
              <a:ext uri="{FF2B5EF4-FFF2-40B4-BE49-F238E27FC236}">
                <a16:creationId xmlns:a16="http://schemas.microsoft.com/office/drawing/2014/main" id="{6A117CFD-1416-41FD-A1EA-B80DF767E654}"/>
              </a:ext>
            </a:extLst>
          </p:cNvPr>
          <p:cNvSpPr/>
          <p:nvPr/>
        </p:nvSpPr>
        <p:spPr>
          <a:xfrm>
            <a:off x="3366591" y="1973024"/>
            <a:ext cx="3188649" cy="1569660"/>
          </a:xfrm>
          <a:prstGeom prst="rect">
            <a:avLst/>
          </a:prstGeom>
        </p:spPr>
        <p:txBody>
          <a:bodyPr wrap="square">
            <a:spAutoFit/>
          </a:bodyPr>
          <a:lstStyle/>
          <a:p>
            <a:r>
              <a:rPr lang="en-AU" sz="1600" b="1" dirty="0" err="1">
                <a:solidFill>
                  <a:schemeClr val="bg1"/>
                </a:solidFill>
                <a:latin typeface="Helvetica" panose="020B0604020202020204" pitchFamily="34" charset="0"/>
                <a:cs typeface="Helvetica" panose="020B0604020202020204" pitchFamily="34" charset="0"/>
              </a:rPr>
              <a:t>building_name</a:t>
            </a:r>
            <a:r>
              <a:rPr lang="en-AU" sz="1600" b="1" dirty="0">
                <a:solidFill>
                  <a:schemeClr val="bg1"/>
                </a:solidFill>
                <a:latin typeface="Helvetica" panose="020B0604020202020204" pitchFamily="34" charset="0"/>
                <a:cs typeface="Helvetica" panose="020B0604020202020204" pitchFamily="34" charset="0"/>
              </a:rPr>
              <a:t>: </a:t>
            </a:r>
            <a:r>
              <a:rPr lang="en-AU" sz="1600" dirty="0">
                <a:solidFill>
                  <a:schemeClr val="bg1"/>
                </a:solidFill>
                <a:latin typeface="Helvetica" panose="020B0604020202020204" pitchFamily="34" charset="0"/>
                <a:cs typeface="Helvetica" panose="020B0604020202020204" pitchFamily="34" charset="0"/>
              </a:rPr>
              <a:t>Durham House</a:t>
            </a:r>
          </a:p>
          <a:p>
            <a:r>
              <a:rPr lang="en-AU" sz="1600" b="1" dirty="0" err="1">
                <a:solidFill>
                  <a:schemeClr val="bg1"/>
                </a:solidFill>
                <a:latin typeface="Helvetica" panose="020B0604020202020204" pitchFamily="34" charset="0"/>
                <a:cs typeface="Helvetica" panose="020B0604020202020204" pitchFamily="34" charset="0"/>
              </a:rPr>
              <a:t>street_number</a:t>
            </a:r>
            <a:r>
              <a:rPr lang="en-AU" sz="1600" b="1" dirty="0">
                <a:solidFill>
                  <a:schemeClr val="bg1"/>
                </a:solidFill>
                <a:latin typeface="Helvetica" panose="020B0604020202020204" pitchFamily="34" charset="0"/>
                <a:cs typeface="Helvetica" panose="020B0604020202020204" pitchFamily="34" charset="0"/>
              </a:rPr>
              <a:t>:</a:t>
            </a:r>
            <a:r>
              <a:rPr lang="en-AU" sz="1600" dirty="0">
                <a:solidFill>
                  <a:schemeClr val="bg1"/>
                </a:solidFill>
                <a:latin typeface="Helvetica" panose="020B0604020202020204" pitchFamily="34" charset="0"/>
                <a:cs typeface="Helvetica" panose="020B0604020202020204" pitchFamily="34" charset="0"/>
              </a:rPr>
              <a:t> ‘836-842’</a:t>
            </a:r>
          </a:p>
          <a:p>
            <a:r>
              <a:rPr lang="en-AU" sz="1600" b="1" dirty="0" err="1">
                <a:solidFill>
                  <a:schemeClr val="bg1"/>
                </a:solidFill>
                <a:latin typeface="Helvetica" panose="020B0604020202020204" pitchFamily="34" charset="0"/>
                <a:cs typeface="Helvetica" panose="020B0604020202020204" pitchFamily="34" charset="0"/>
              </a:rPr>
              <a:t>street_name</a:t>
            </a:r>
            <a:r>
              <a:rPr lang="en-AU" sz="1600" b="1" dirty="0">
                <a:solidFill>
                  <a:schemeClr val="bg1"/>
                </a:solidFill>
                <a:latin typeface="Helvetica" panose="020B0604020202020204" pitchFamily="34" charset="0"/>
                <a:cs typeface="Helvetica" panose="020B0604020202020204" pitchFamily="34" charset="0"/>
              </a:rPr>
              <a:t>:</a:t>
            </a:r>
            <a:r>
              <a:rPr lang="en-AU" sz="1600" dirty="0">
                <a:solidFill>
                  <a:schemeClr val="bg1"/>
                </a:solidFill>
                <a:latin typeface="Helvetica" panose="020B0604020202020204" pitchFamily="34" charset="0"/>
                <a:cs typeface="Helvetica" panose="020B0604020202020204" pitchFamily="34" charset="0"/>
              </a:rPr>
              <a:t> 'Hay’</a:t>
            </a:r>
          </a:p>
          <a:p>
            <a:r>
              <a:rPr lang="en-AU" sz="1600" b="1" dirty="0" err="1">
                <a:solidFill>
                  <a:schemeClr val="bg1"/>
                </a:solidFill>
                <a:latin typeface="Helvetica" panose="020B0604020202020204" pitchFamily="34" charset="0"/>
                <a:cs typeface="Helvetica" panose="020B0604020202020204" pitchFamily="34" charset="0"/>
              </a:rPr>
              <a:t>street_type</a:t>
            </a:r>
            <a:r>
              <a:rPr lang="en-AU" sz="1600" b="1" dirty="0">
                <a:solidFill>
                  <a:schemeClr val="bg1"/>
                </a:solidFill>
                <a:latin typeface="Helvetica" panose="020B0604020202020204" pitchFamily="34" charset="0"/>
                <a:cs typeface="Helvetica" panose="020B0604020202020204" pitchFamily="34" charset="0"/>
              </a:rPr>
              <a:t>: </a:t>
            </a:r>
            <a:r>
              <a:rPr lang="en-AU" sz="1600" dirty="0">
                <a:solidFill>
                  <a:schemeClr val="bg1"/>
                </a:solidFill>
                <a:latin typeface="Helvetica" panose="020B0604020202020204" pitchFamily="34" charset="0"/>
                <a:cs typeface="Helvetica" panose="020B0604020202020204" pitchFamily="34" charset="0"/>
              </a:rPr>
              <a:t>'Street'</a:t>
            </a:r>
          </a:p>
          <a:p>
            <a:r>
              <a:rPr lang="en-AU" sz="1600" b="1" dirty="0">
                <a:solidFill>
                  <a:schemeClr val="bg1"/>
                </a:solidFill>
                <a:latin typeface="Helvetica" panose="020B0604020202020204" pitchFamily="34" charset="0"/>
                <a:cs typeface="Helvetica" panose="020B0604020202020204" pitchFamily="34" charset="0"/>
              </a:rPr>
              <a:t>suburb: </a:t>
            </a:r>
            <a:r>
              <a:rPr lang="en-AU" sz="1600" dirty="0">
                <a:solidFill>
                  <a:schemeClr val="bg1"/>
                </a:solidFill>
                <a:latin typeface="Helvetica" panose="020B0604020202020204" pitchFamily="34" charset="0"/>
                <a:cs typeface="Helvetica" panose="020B0604020202020204" pitchFamily="34" charset="0"/>
              </a:rPr>
              <a:t>'Perth’</a:t>
            </a:r>
          </a:p>
          <a:p>
            <a:r>
              <a:rPr lang="en-AU" sz="1600" b="1" dirty="0">
                <a:solidFill>
                  <a:schemeClr val="bg1"/>
                </a:solidFill>
                <a:latin typeface="Helvetica" panose="020B0604020202020204" pitchFamily="34" charset="0"/>
                <a:cs typeface="Helvetica" panose="020B0604020202020204" pitchFamily="34" charset="0"/>
              </a:rPr>
              <a:t>state:</a:t>
            </a:r>
            <a:r>
              <a:rPr lang="en-AU" sz="1600" dirty="0">
                <a:solidFill>
                  <a:schemeClr val="bg1"/>
                </a:solidFill>
                <a:latin typeface="Helvetica" panose="020B0604020202020204" pitchFamily="34" charset="0"/>
                <a:cs typeface="Helvetica" panose="020B0604020202020204" pitchFamily="34" charset="0"/>
              </a:rPr>
              <a:t> 'WA'</a:t>
            </a:r>
          </a:p>
        </p:txBody>
      </p:sp>
      <p:sp>
        <p:nvSpPr>
          <p:cNvPr id="11" name="Rectangle 10">
            <a:extLst>
              <a:ext uri="{FF2B5EF4-FFF2-40B4-BE49-F238E27FC236}">
                <a16:creationId xmlns:a16="http://schemas.microsoft.com/office/drawing/2014/main" id="{E2AD31B3-AEAC-4B63-A948-A90D8503207E}"/>
              </a:ext>
            </a:extLst>
          </p:cNvPr>
          <p:cNvSpPr/>
          <p:nvPr/>
        </p:nvSpPr>
        <p:spPr>
          <a:xfrm>
            <a:off x="3642888" y="1291695"/>
            <a:ext cx="2439654" cy="415498"/>
          </a:xfrm>
          <a:prstGeom prst="rect">
            <a:avLst/>
          </a:prstGeom>
        </p:spPr>
        <p:txBody>
          <a:bodyPr wrap="square">
            <a:spAutoFit/>
          </a:bodyPr>
          <a:lstStyle/>
          <a:p>
            <a:pPr algn="ctr"/>
            <a:r>
              <a:rPr lang="en-AU" sz="2100" b="1" dirty="0">
                <a:solidFill>
                  <a:schemeClr val="bg1"/>
                </a:solidFill>
                <a:latin typeface="Helvetica" panose="020B0604020202020204" pitchFamily="34" charset="0"/>
                <a:cs typeface="Helvetica" panose="020B0604020202020204" pitchFamily="34" charset="0"/>
              </a:rPr>
              <a:t>Address</a:t>
            </a:r>
          </a:p>
        </p:txBody>
      </p:sp>
      <p:sp>
        <p:nvSpPr>
          <p:cNvPr id="12" name="Rectangle 11">
            <a:extLst>
              <a:ext uri="{FF2B5EF4-FFF2-40B4-BE49-F238E27FC236}">
                <a16:creationId xmlns:a16="http://schemas.microsoft.com/office/drawing/2014/main" id="{2C8B402E-36F9-4854-89EA-39AE99BF0456}"/>
              </a:ext>
            </a:extLst>
          </p:cNvPr>
          <p:cNvSpPr/>
          <p:nvPr/>
        </p:nvSpPr>
        <p:spPr>
          <a:xfrm>
            <a:off x="6723411" y="1939824"/>
            <a:ext cx="2235858" cy="584775"/>
          </a:xfrm>
          <a:prstGeom prst="rect">
            <a:avLst/>
          </a:prstGeom>
        </p:spPr>
        <p:txBody>
          <a:bodyPr wrap="square">
            <a:spAutoFit/>
          </a:bodyPr>
          <a:lstStyle/>
          <a:p>
            <a:r>
              <a:rPr lang="en-AU" sz="1600" b="1" dirty="0">
                <a:solidFill>
                  <a:schemeClr val="bg1"/>
                </a:solidFill>
                <a:latin typeface="Helvetica" panose="020B0604020202020204" pitchFamily="34" charset="0"/>
                <a:cs typeface="Helvetica" panose="020B0604020202020204" pitchFamily="34" charset="0"/>
              </a:rPr>
              <a:t>longitude:</a:t>
            </a:r>
            <a:r>
              <a:rPr lang="en-AU" sz="1600" dirty="0">
                <a:solidFill>
                  <a:schemeClr val="bg1"/>
                </a:solidFill>
                <a:latin typeface="Helvetica" panose="020B0604020202020204" pitchFamily="34" charset="0"/>
                <a:cs typeface="Helvetica" panose="020B0604020202020204" pitchFamily="34" charset="0"/>
              </a:rPr>
              <a:t> 115.85448</a:t>
            </a:r>
          </a:p>
          <a:p>
            <a:r>
              <a:rPr lang="en-AU" sz="1600" b="1" dirty="0">
                <a:solidFill>
                  <a:schemeClr val="bg1"/>
                </a:solidFill>
                <a:latin typeface="Helvetica" panose="020B0604020202020204" pitchFamily="34" charset="0"/>
                <a:cs typeface="Helvetica" panose="020B0604020202020204" pitchFamily="34" charset="0"/>
              </a:rPr>
              <a:t>latitude:</a:t>
            </a:r>
            <a:r>
              <a:rPr lang="en-AU" sz="1600" dirty="0">
                <a:solidFill>
                  <a:schemeClr val="bg1"/>
                </a:solidFill>
                <a:latin typeface="Helvetica" panose="020B0604020202020204" pitchFamily="34" charset="0"/>
                <a:cs typeface="Helvetica" panose="020B0604020202020204" pitchFamily="34" charset="0"/>
              </a:rPr>
              <a:t> -31.95236,</a:t>
            </a:r>
          </a:p>
        </p:txBody>
      </p:sp>
      <p:sp>
        <p:nvSpPr>
          <p:cNvPr id="13" name="Rectangle 12">
            <a:extLst>
              <a:ext uri="{FF2B5EF4-FFF2-40B4-BE49-F238E27FC236}">
                <a16:creationId xmlns:a16="http://schemas.microsoft.com/office/drawing/2014/main" id="{2EED3C20-9CD9-4D0E-A683-86EABEAF55E8}"/>
              </a:ext>
            </a:extLst>
          </p:cNvPr>
          <p:cNvSpPr/>
          <p:nvPr/>
        </p:nvSpPr>
        <p:spPr>
          <a:xfrm>
            <a:off x="6754729" y="1291827"/>
            <a:ext cx="2235858" cy="415498"/>
          </a:xfrm>
          <a:prstGeom prst="rect">
            <a:avLst/>
          </a:prstGeom>
        </p:spPr>
        <p:txBody>
          <a:bodyPr wrap="square">
            <a:spAutoFit/>
          </a:bodyPr>
          <a:lstStyle/>
          <a:p>
            <a:pPr algn="ctr"/>
            <a:r>
              <a:rPr lang="en-AU" sz="2100" b="1" dirty="0">
                <a:solidFill>
                  <a:schemeClr val="bg1"/>
                </a:solidFill>
                <a:latin typeface="Helvetica" panose="020B0604020202020204" pitchFamily="34" charset="0"/>
                <a:cs typeface="Helvetica" panose="020B0604020202020204" pitchFamily="34" charset="0"/>
              </a:rPr>
              <a:t>Location</a:t>
            </a:r>
          </a:p>
        </p:txBody>
      </p:sp>
      <p:sp>
        <p:nvSpPr>
          <p:cNvPr id="14" name="TextBox 13">
            <a:extLst>
              <a:ext uri="{FF2B5EF4-FFF2-40B4-BE49-F238E27FC236}">
                <a16:creationId xmlns:a16="http://schemas.microsoft.com/office/drawing/2014/main" id="{45FA410E-8272-4FB2-9BCF-49DBC8574982}"/>
              </a:ext>
            </a:extLst>
          </p:cNvPr>
          <p:cNvSpPr txBox="1"/>
          <p:nvPr/>
        </p:nvSpPr>
        <p:spPr>
          <a:xfrm>
            <a:off x="8959269" y="1"/>
            <a:ext cx="184731" cy="276999"/>
          </a:xfrm>
          <a:prstGeom prst="rect">
            <a:avLst/>
          </a:prstGeom>
          <a:noFill/>
          <a:ln w="19050">
            <a:solidFill>
              <a:schemeClr val="tx1"/>
            </a:solidFill>
          </a:ln>
        </p:spPr>
        <p:txBody>
          <a:bodyPr wrap="none" rtlCol="0">
            <a:spAutoFit/>
          </a:bodyPr>
          <a:lstStyle/>
          <a:p>
            <a:pPr algn="r"/>
            <a:endParaRPr lang="en-AU" sz="1200" b="1" dirty="0">
              <a:solidFill>
                <a:schemeClr val="bg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33783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DD15DF-42DF-4B37-B7E3-6E997BD6E5E3}"/>
              </a:ext>
            </a:extLst>
          </p:cNvPr>
          <p:cNvSpPr/>
          <p:nvPr/>
        </p:nvSpPr>
        <p:spPr>
          <a:xfrm>
            <a:off x="148661" y="68637"/>
            <a:ext cx="3672800" cy="369332"/>
          </a:xfrm>
          <a:prstGeom prst="rect">
            <a:avLst/>
          </a:prstGeom>
        </p:spPr>
        <p:txBody>
          <a:bodyPr wrap="none">
            <a:spAutoFit/>
          </a:bodyPr>
          <a:lstStyle/>
          <a:p>
            <a:r>
              <a:rPr lang="en-AU" b="1" u="sng" dirty="0">
                <a:solidFill>
                  <a:srgbClr val="00B050"/>
                </a:solidFill>
                <a:latin typeface="Helvetica" panose="020B0604020202020204" pitchFamily="34" charset="0"/>
                <a:cs typeface="Helvetica" panose="020B0604020202020204" pitchFamily="34" charset="0"/>
              </a:rPr>
              <a:t>Location Extraction </a:t>
            </a:r>
            <a:r>
              <a:rPr lang="en-AU" b="1" u="sng" dirty="0">
                <a:solidFill>
                  <a:srgbClr val="FFC000"/>
                </a:solidFill>
                <a:latin typeface="Helvetica" panose="020B0604020202020204" pitchFamily="34" charset="0"/>
                <a:cs typeface="Helvetica" panose="020B0604020202020204" pitchFamily="34" charset="0"/>
              </a:rPr>
              <a:t>→ </a:t>
            </a:r>
            <a:r>
              <a:rPr lang="en-AU" b="1" u="sng" dirty="0" err="1">
                <a:solidFill>
                  <a:srgbClr val="FFC000"/>
                </a:solidFill>
                <a:latin typeface="Helvetica" panose="020B0604020202020204" pitchFamily="34" charset="0"/>
                <a:cs typeface="Helvetica" panose="020B0604020202020204" pitchFamily="34" charset="0"/>
              </a:rPr>
              <a:t>OldPerth</a:t>
            </a:r>
            <a:endParaRPr lang="en-AU" b="1" u="sng" dirty="0">
              <a:solidFill>
                <a:srgbClr val="FFC000"/>
              </a:solidFill>
              <a:latin typeface="Helvetica" panose="020B0604020202020204" pitchFamily="34" charset="0"/>
              <a:cs typeface="Helvetica" panose="020B0604020202020204" pitchFamily="34" charset="0"/>
            </a:endParaRPr>
          </a:p>
        </p:txBody>
      </p:sp>
      <p:pic>
        <p:nvPicPr>
          <p:cNvPr id="2" name="Picture 1">
            <a:extLst>
              <a:ext uri="{FF2B5EF4-FFF2-40B4-BE49-F238E27FC236}">
                <a16:creationId xmlns:a16="http://schemas.microsoft.com/office/drawing/2014/main" id="{7E352473-62D8-4D92-9582-0104AAC2F343}"/>
              </a:ext>
            </a:extLst>
          </p:cNvPr>
          <p:cNvPicPr>
            <a:picLocks noChangeAspect="1"/>
          </p:cNvPicPr>
          <p:nvPr/>
        </p:nvPicPr>
        <p:blipFill rotWithShape="1">
          <a:blip r:embed="rId2"/>
          <a:srcRect r="746" b="9757"/>
          <a:stretch/>
        </p:blipFill>
        <p:spPr>
          <a:xfrm>
            <a:off x="1166852" y="581034"/>
            <a:ext cx="6810296" cy="4256436"/>
          </a:xfrm>
          <a:prstGeom prst="rect">
            <a:avLst/>
          </a:prstGeom>
        </p:spPr>
      </p:pic>
    </p:spTree>
    <p:extLst>
      <p:ext uri="{BB962C8B-B14F-4D97-AF65-F5344CB8AC3E}">
        <p14:creationId xmlns:p14="http://schemas.microsoft.com/office/powerpoint/2010/main" val="1973083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DD15DF-42DF-4B37-B7E3-6E997BD6E5E3}"/>
              </a:ext>
            </a:extLst>
          </p:cNvPr>
          <p:cNvSpPr/>
          <p:nvPr/>
        </p:nvSpPr>
        <p:spPr>
          <a:xfrm>
            <a:off x="148661" y="68637"/>
            <a:ext cx="1826141" cy="369332"/>
          </a:xfrm>
          <a:prstGeom prst="rect">
            <a:avLst/>
          </a:prstGeom>
        </p:spPr>
        <p:txBody>
          <a:bodyPr wrap="none">
            <a:spAutoFit/>
          </a:bodyPr>
          <a:lstStyle/>
          <a:p>
            <a:r>
              <a:rPr lang="en-AU" b="1" dirty="0">
                <a:solidFill>
                  <a:srgbClr val="00B050"/>
                </a:solidFill>
                <a:latin typeface="Helvetica" panose="020B0604020202020204" pitchFamily="34" charset="0"/>
                <a:cs typeface="Helvetica" panose="020B0604020202020204" pitchFamily="34" charset="0"/>
              </a:rPr>
              <a:t>Face Detection</a:t>
            </a:r>
          </a:p>
        </p:txBody>
      </p:sp>
      <p:grpSp>
        <p:nvGrpSpPr>
          <p:cNvPr id="5" name="Group 4">
            <a:extLst>
              <a:ext uri="{FF2B5EF4-FFF2-40B4-BE49-F238E27FC236}">
                <a16:creationId xmlns:a16="http://schemas.microsoft.com/office/drawing/2014/main" id="{042D29EA-21AA-48B5-8C0C-E6097856CAB0}"/>
              </a:ext>
            </a:extLst>
          </p:cNvPr>
          <p:cNvGrpSpPr/>
          <p:nvPr/>
        </p:nvGrpSpPr>
        <p:grpSpPr>
          <a:xfrm>
            <a:off x="736832" y="577399"/>
            <a:ext cx="7670336" cy="4236474"/>
            <a:chOff x="-168549" y="0"/>
            <a:chExt cx="9312550" cy="5143500"/>
          </a:xfrm>
        </p:grpSpPr>
        <p:pic>
          <p:nvPicPr>
            <p:cNvPr id="6" name="Picture 5">
              <a:extLst>
                <a:ext uri="{FF2B5EF4-FFF2-40B4-BE49-F238E27FC236}">
                  <a16:creationId xmlns:a16="http://schemas.microsoft.com/office/drawing/2014/main" id="{BD625702-3284-463B-BDDE-49E87DFF5A2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49838" y="0"/>
              <a:ext cx="4194163" cy="5143500"/>
            </a:xfrm>
            <a:prstGeom prst="rect">
              <a:avLst/>
            </a:prstGeom>
          </p:spPr>
        </p:pic>
        <p:pic>
          <p:nvPicPr>
            <p:cNvPr id="7" name="Picture 6">
              <a:extLst>
                <a:ext uri="{FF2B5EF4-FFF2-40B4-BE49-F238E27FC236}">
                  <a16:creationId xmlns:a16="http://schemas.microsoft.com/office/drawing/2014/main" id="{02D93F12-C17D-4D3C-A236-F192AA90A9E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68549" y="0"/>
              <a:ext cx="5118386" cy="5143500"/>
            </a:xfrm>
            <a:prstGeom prst="rect">
              <a:avLst/>
            </a:prstGeom>
          </p:spPr>
        </p:pic>
      </p:grpSp>
    </p:spTree>
    <p:extLst>
      <p:ext uri="{BB962C8B-B14F-4D97-AF65-F5344CB8AC3E}">
        <p14:creationId xmlns:p14="http://schemas.microsoft.com/office/powerpoint/2010/main" val="272845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DD15DF-42DF-4B37-B7E3-6E997BD6E5E3}"/>
              </a:ext>
            </a:extLst>
          </p:cNvPr>
          <p:cNvSpPr/>
          <p:nvPr/>
        </p:nvSpPr>
        <p:spPr>
          <a:xfrm>
            <a:off x="148661" y="68637"/>
            <a:ext cx="4416594" cy="369332"/>
          </a:xfrm>
          <a:prstGeom prst="rect">
            <a:avLst/>
          </a:prstGeom>
        </p:spPr>
        <p:txBody>
          <a:bodyPr wrap="none">
            <a:spAutoFit/>
          </a:bodyPr>
          <a:lstStyle/>
          <a:p>
            <a:r>
              <a:rPr lang="en-AU" b="1" u="sng" dirty="0">
                <a:solidFill>
                  <a:srgbClr val="00B050"/>
                </a:solidFill>
                <a:latin typeface="Helvetica" panose="020B0604020202020204" pitchFamily="34" charset="0"/>
                <a:cs typeface="Helvetica" panose="020B0604020202020204" pitchFamily="34" charset="0"/>
              </a:rPr>
              <a:t>Face Detection </a:t>
            </a:r>
            <a:r>
              <a:rPr lang="en-AU" b="1" u="sng" dirty="0">
                <a:solidFill>
                  <a:srgbClr val="FFC000"/>
                </a:solidFill>
                <a:latin typeface="Helvetica" panose="020B0604020202020204" pitchFamily="34" charset="0"/>
                <a:cs typeface="Helvetica" panose="020B0604020202020204" pitchFamily="34" charset="0"/>
              </a:rPr>
              <a:t>→ Subject Recognition</a:t>
            </a:r>
          </a:p>
        </p:txBody>
      </p:sp>
      <p:pic>
        <p:nvPicPr>
          <p:cNvPr id="34" name="Picture 33">
            <a:extLst>
              <a:ext uri="{FF2B5EF4-FFF2-40B4-BE49-F238E27FC236}">
                <a16:creationId xmlns:a16="http://schemas.microsoft.com/office/drawing/2014/main" id="{5E822876-01D2-4EDC-BCB6-61D924FFF1A3}"/>
              </a:ext>
            </a:extLst>
          </p:cNvPr>
          <p:cNvPicPr>
            <a:picLocks noChangeAspect="1"/>
          </p:cNvPicPr>
          <p:nvPr/>
        </p:nvPicPr>
        <p:blipFill>
          <a:blip r:embed="rId3"/>
          <a:stretch>
            <a:fillRect/>
          </a:stretch>
        </p:blipFill>
        <p:spPr>
          <a:xfrm>
            <a:off x="554539" y="2297248"/>
            <a:ext cx="3067664" cy="1610524"/>
          </a:xfrm>
          <a:prstGeom prst="rect">
            <a:avLst/>
          </a:prstGeom>
        </p:spPr>
      </p:pic>
      <p:sp>
        <p:nvSpPr>
          <p:cNvPr id="35" name="Rectangle 34">
            <a:extLst>
              <a:ext uri="{FF2B5EF4-FFF2-40B4-BE49-F238E27FC236}">
                <a16:creationId xmlns:a16="http://schemas.microsoft.com/office/drawing/2014/main" id="{1B265DC1-8323-4A44-84DB-F56D7AA83346}"/>
              </a:ext>
            </a:extLst>
          </p:cNvPr>
          <p:cNvSpPr/>
          <p:nvPr/>
        </p:nvSpPr>
        <p:spPr>
          <a:xfrm>
            <a:off x="947528" y="979162"/>
            <a:ext cx="2281686" cy="1015663"/>
          </a:xfrm>
          <a:prstGeom prst="rect">
            <a:avLst/>
          </a:prstGeom>
        </p:spPr>
        <p:txBody>
          <a:bodyPr wrap="square">
            <a:spAutoFit/>
          </a:bodyPr>
          <a:lstStyle/>
          <a:p>
            <a:pPr algn="ctr"/>
            <a:r>
              <a:rPr lang="en-AU" sz="2100" b="1" dirty="0">
                <a:solidFill>
                  <a:schemeClr val="bg1"/>
                </a:solidFill>
                <a:latin typeface="Helvetica" panose="020B0604020202020204" pitchFamily="34" charset="0"/>
                <a:cs typeface="Helvetica" panose="020B0604020202020204" pitchFamily="34" charset="0"/>
              </a:rPr>
              <a:t>Facial Embeddings</a:t>
            </a:r>
          </a:p>
          <a:p>
            <a:pPr algn="ctr"/>
            <a:r>
              <a:rPr lang="en-AU" b="1" dirty="0">
                <a:solidFill>
                  <a:schemeClr val="bg1"/>
                </a:solidFill>
                <a:latin typeface="Helvetica" panose="020B0604020202020204" pitchFamily="34" charset="0"/>
                <a:cs typeface="Helvetica" panose="020B0604020202020204" pitchFamily="34" charset="0"/>
              </a:rPr>
              <a:t>“Fingerprint”</a:t>
            </a:r>
          </a:p>
        </p:txBody>
      </p:sp>
      <p:sp>
        <p:nvSpPr>
          <p:cNvPr id="36" name="Rectangle 35">
            <a:extLst>
              <a:ext uri="{FF2B5EF4-FFF2-40B4-BE49-F238E27FC236}">
                <a16:creationId xmlns:a16="http://schemas.microsoft.com/office/drawing/2014/main" id="{681CBB30-B53E-4251-9D79-1488C324A697}"/>
              </a:ext>
            </a:extLst>
          </p:cNvPr>
          <p:cNvSpPr/>
          <p:nvPr/>
        </p:nvSpPr>
        <p:spPr>
          <a:xfrm>
            <a:off x="4067946" y="1117661"/>
            <a:ext cx="1613775" cy="738664"/>
          </a:xfrm>
          <a:prstGeom prst="rect">
            <a:avLst/>
          </a:prstGeom>
        </p:spPr>
        <p:txBody>
          <a:bodyPr wrap="square">
            <a:spAutoFit/>
          </a:bodyPr>
          <a:lstStyle/>
          <a:p>
            <a:pPr algn="ctr"/>
            <a:r>
              <a:rPr lang="en-AU" sz="2100" b="1" dirty="0">
                <a:solidFill>
                  <a:schemeClr val="bg1"/>
                </a:solidFill>
                <a:latin typeface="Helvetica" panose="020B0604020202020204" pitchFamily="34" charset="0"/>
                <a:cs typeface="Helvetica" panose="020B0604020202020204" pitchFamily="34" charset="0"/>
              </a:rPr>
              <a:t>Existing Labels</a:t>
            </a:r>
            <a:endParaRPr lang="en-AU" b="1" dirty="0">
              <a:solidFill>
                <a:schemeClr val="bg1"/>
              </a:solidFill>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05C7F97-1433-419C-98F0-EBB513F8816A}"/>
              </a:ext>
            </a:extLst>
          </p:cNvPr>
          <p:cNvSpPr/>
          <p:nvPr/>
        </p:nvSpPr>
        <p:spPr>
          <a:xfrm>
            <a:off x="6520453" y="1117661"/>
            <a:ext cx="1613775" cy="738664"/>
          </a:xfrm>
          <a:prstGeom prst="rect">
            <a:avLst/>
          </a:prstGeom>
        </p:spPr>
        <p:txBody>
          <a:bodyPr wrap="square">
            <a:spAutoFit/>
          </a:bodyPr>
          <a:lstStyle/>
          <a:p>
            <a:pPr algn="ctr"/>
            <a:r>
              <a:rPr lang="en-AU" sz="2100" b="1" dirty="0">
                <a:solidFill>
                  <a:schemeClr val="bg1"/>
                </a:solidFill>
                <a:latin typeface="Helvetica" panose="020B0604020202020204" pitchFamily="34" charset="0"/>
                <a:cs typeface="Helvetica" panose="020B0604020202020204" pitchFamily="34" charset="0"/>
              </a:rPr>
              <a:t>Other Clues</a:t>
            </a:r>
            <a:endParaRPr lang="en-AU" b="1" dirty="0">
              <a:solidFill>
                <a:schemeClr val="bg1"/>
              </a:solidFill>
              <a:latin typeface="Helvetica" panose="020B0604020202020204" pitchFamily="34" charset="0"/>
              <a:cs typeface="Helvetica" panose="020B0604020202020204" pitchFamily="34" charset="0"/>
            </a:endParaRPr>
          </a:p>
        </p:txBody>
      </p:sp>
      <p:sp>
        <p:nvSpPr>
          <p:cNvPr id="38" name="Rectangle 37">
            <a:extLst>
              <a:ext uri="{FF2B5EF4-FFF2-40B4-BE49-F238E27FC236}">
                <a16:creationId xmlns:a16="http://schemas.microsoft.com/office/drawing/2014/main" id="{516D696A-DC80-4056-8E59-471147450B74}"/>
              </a:ext>
            </a:extLst>
          </p:cNvPr>
          <p:cNvSpPr/>
          <p:nvPr/>
        </p:nvSpPr>
        <p:spPr>
          <a:xfrm>
            <a:off x="6453894" y="1994824"/>
            <a:ext cx="1893693" cy="1815882"/>
          </a:xfrm>
          <a:prstGeom prst="rect">
            <a:avLst/>
          </a:prstGeom>
        </p:spPr>
        <p:txBody>
          <a:bodyPr wrap="square">
            <a:spAutoFit/>
          </a:bodyPr>
          <a:lstStyle/>
          <a:p>
            <a:r>
              <a:rPr lang="en-AU" sz="1600" dirty="0">
                <a:solidFill>
                  <a:schemeClr val="bg1"/>
                </a:solidFill>
                <a:latin typeface="Helvetica" panose="020B0604020202020204" pitchFamily="34" charset="0"/>
                <a:cs typeface="Helvetica" panose="020B0604020202020204" pitchFamily="34" charset="0"/>
              </a:rPr>
              <a:t>What do we know about the image?</a:t>
            </a:r>
          </a:p>
          <a:p>
            <a:endParaRPr lang="en-AU" sz="1600" dirty="0">
              <a:solidFill>
                <a:schemeClr val="bg1"/>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AU" sz="1600" dirty="0">
                <a:solidFill>
                  <a:schemeClr val="bg1"/>
                </a:solidFill>
                <a:latin typeface="Helvetica" panose="020B0604020202020204" pitchFamily="34" charset="0"/>
                <a:cs typeface="Helvetica" panose="020B0604020202020204" pitchFamily="34" charset="0"/>
              </a:rPr>
              <a:t>Location</a:t>
            </a:r>
          </a:p>
          <a:p>
            <a:pPr marL="285750" indent="-285750">
              <a:buFont typeface="Arial" panose="020B0604020202020204" pitchFamily="34" charset="0"/>
              <a:buChar char="•"/>
            </a:pPr>
            <a:r>
              <a:rPr lang="en-AU" sz="1600" dirty="0">
                <a:solidFill>
                  <a:schemeClr val="bg1"/>
                </a:solidFill>
                <a:latin typeface="Helvetica" panose="020B0604020202020204" pitchFamily="34" charset="0"/>
                <a:cs typeface="Helvetica" panose="020B0604020202020204" pitchFamily="34" charset="0"/>
              </a:rPr>
              <a:t>Dates</a:t>
            </a:r>
          </a:p>
          <a:p>
            <a:pPr marL="285750" indent="-285750">
              <a:buFont typeface="Arial" panose="020B0604020202020204" pitchFamily="34" charset="0"/>
              <a:buChar char="•"/>
            </a:pPr>
            <a:r>
              <a:rPr lang="en-AU" sz="1600" dirty="0">
                <a:solidFill>
                  <a:schemeClr val="bg1"/>
                </a:solidFill>
                <a:latin typeface="Helvetica" panose="020B0604020202020204" pitchFamily="34" charset="0"/>
                <a:cs typeface="Helvetica" panose="020B0604020202020204" pitchFamily="34" charset="0"/>
              </a:rPr>
              <a:t>Topics</a:t>
            </a:r>
          </a:p>
          <a:p>
            <a:pPr marL="285750" indent="-285750">
              <a:buFont typeface="Arial" panose="020B0604020202020204" pitchFamily="34" charset="0"/>
              <a:buChar char="•"/>
            </a:pPr>
            <a:r>
              <a:rPr lang="en-AU" sz="1600" dirty="0">
                <a:solidFill>
                  <a:schemeClr val="bg1"/>
                </a:solidFill>
                <a:latin typeface="Helvetica" panose="020B0604020202020204" pitchFamily="34" charset="0"/>
                <a:cs typeface="Helvetica" panose="020B0604020202020204" pitchFamily="34" charset="0"/>
              </a:rPr>
              <a:t>Other Subjects</a:t>
            </a:r>
          </a:p>
        </p:txBody>
      </p:sp>
      <p:sp>
        <p:nvSpPr>
          <p:cNvPr id="39" name="Rectangle 38">
            <a:extLst>
              <a:ext uri="{FF2B5EF4-FFF2-40B4-BE49-F238E27FC236}">
                <a16:creationId xmlns:a16="http://schemas.microsoft.com/office/drawing/2014/main" id="{666BA223-05EB-451D-ACFD-C616202DAE8F}"/>
              </a:ext>
            </a:extLst>
          </p:cNvPr>
          <p:cNvSpPr/>
          <p:nvPr/>
        </p:nvSpPr>
        <p:spPr>
          <a:xfrm>
            <a:off x="4067947" y="1994824"/>
            <a:ext cx="1613774" cy="830997"/>
          </a:xfrm>
          <a:prstGeom prst="rect">
            <a:avLst/>
          </a:prstGeom>
        </p:spPr>
        <p:txBody>
          <a:bodyPr wrap="square">
            <a:spAutoFit/>
          </a:bodyPr>
          <a:lstStyle/>
          <a:p>
            <a:pPr algn="ctr"/>
            <a:r>
              <a:rPr lang="en-AU" sz="1600" dirty="0">
                <a:solidFill>
                  <a:schemeClr val="bg1"/>
                </a:solidFill>
                <a:latin typeface="Helvetica" panose="020B0604020202020204" pitchFamily="34" charset="0"/>
                <a:cs typeface="Helvetica" panose="020B0604020202020204" pitchFamily="34" charset="0"/>
              </a:rPr>
              <a:t>Have we seen this person in other photos?</a:t>
            </a:r>
          </a:p>
        </p:txBody>
      </p:sp>
    </p:spTree>
    <p:extLst>
      <p:ext uri="{BB962C8B-B14F-4D97-AF65-F5344CB8AC3E}">
        <p14:creationId xmlns:p14="http://schemas.microsoft.com/office/powerpoint/2010/main" val="162739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DD15DF-42DF-4B37-B7E3-6E997BD6E5E3}"/>
              </a:ext>
            </a:extLst>
          </p:cNvPr>
          <p:cNvSpPr/>
          <p:nvPr/>
        </p:nvSpPr>
        <p:spPr>
          <a:xfrm>
            <a:off x="148661" y="68637"/>
            <a:ext cx="1757725" cy="369332"/>
          </a:xfrm>
          <a:prstGeom prst="rect">
            <a:avLst/>
          </a:prstGeom>
        </p:spPr>
        <p:txBody>
          <a:bodyPr wrap="none">
            <a:spAutoFit/>
          </a:bodyPr>
          <a:lstStyle/>
          <a:p>
            <a:r>
              <a:rPr lang="en-AU" b="1" u="sng" dirty="0">
                <a:solidFill>
                  <a:srgbClr val="00B050"/>
                </a:solidFill>
                <a:latin typeface="Helvetica" panose="020B0604020202020204" pitchFamily="34" charset="0"/>
                <a:cs typeface="Helvetica" panose="020B0604020202020204" pitchFamily="34" charset="0"/>
              </a:rPr>
              <a:t>Text Detection</a:t>
            </a:r>
          </a:p>
        </p:txBody>
      </p:sp>
      <p:grpSp>
        <p:nvGrpSpPr>
          <p:cNvPr id="3" name="Group 2">
            <a:extLst>
              <a:ext uri="{FF2B5EF4-FFF2-40B4-BE49-F238E27FC236}">
                <a16:creationId xmlns:a16="http://schemas.microsoft.com/office/drawing/2014/main" id="{CAFC72C0-D2DE-4716-81BA-EAF0C30FCAD7}"/>
              </a:ext>
            </a:extLst>
          </p:cNvPr>
          <p:cNvGrpSpPr/>
          <p:nvPr/>
        </p:nvGrpSpPr>
        <p:grpSpPr>
          <a:xfrm>
            <a:off x="686003" y="760148"/>
            <a:ext cx="7771994" cy="3918172"/>
            <a:chOff x="-1058527" y="0"/>
            <a:chExt cx="10202527" cy="5143500"/>
          </a:xfrm>
        </p:grpSpPr>
        <p:pic>
          <p:nvPicPr>
            <p:cNvPr id="5" name="Picture 4" descr="A white and black truck parked in front of a building&#10;&#10;Description generated with very high confidence">
              <a:extLst>
                <a:ext uri="{FF2B5EF4-FFF2-40B4-BE49-F238E27FC236}">
                  <a16:creationId xmlns:a16="http://schemas.microsoft.com/office/drawing/2014/main" id="{E70FB297-4B2D-4556-8375-40DE1EFB3BC1}"/>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058527" y="0"/>
              <a:ext cx="6523780" cy="5143500"/>
            </a:xfrm>
            <a:prstGeom prst="rect">
              <a:avLst/>
            </a:prstGeom>
          </p:spPr>
        </p:pic>
        <p:pic>
          <p:nvPicPr>
            <p:cNvPr id="6" name="Picture 5" descr="A picture containing photo, indoor, monitor, wall&#10;&#10;Description generated with high confidence">
              <a:extLst>
                <a:ext uri="{FF2B5EF4-FFF2-40B4-BE49-F238E27FC236}">
                  <a16:creationId xmlns:a16="http://schemas.microsoft.com/office/drawing/2014/main" id="{D1FBA97A-E7E5-4A10-B8E7-C118903A1FD0}"/>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5193297" y="0"/>
              <a:ext cx="3950703" cy="5143500"/>
            </a:xfrm>
            <a:prstGeom prst="rect">
              <a:avLst/>
            </a:prstGeom>
          </p:spPr>
        </p:pic>
      </p:grpSp>
    </p:spTree>
    <p:extLst>
      <p:ext uri="{BB962C8B-B14F-4D97-AF65-F5344CB8AC3E}">
        <p14:creationId xmlns:p14="http://schemas.microsoft.com/office/powerpoint/2010/main" val="337590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DD15DF-42DF-4B37-B7E3-6E997BD6E5E3}"/>
              </a:ext>
            </a:extLst>
          </p:cNvPr>
          <p:cNvSpPr/>
          <p:nvPr/>
        </p:nvSpPr>
        <p:spPr>
          <a:xfrm>
            <a:off x="148661" y="68637"/>
            <a:ext cx="3971985" cy="369332"/>
          </a:xfrm>
          <a:prstGeom prst="rect">
            <a:avLst/>
          </a:prstGeom>
        </p:spPr>
        <p:txBody>
          <a:bodyPr wrap="none">
            <a:spAutoFit/>
          </a:bodyPr>
          <a:lstStyle/>
          <a:p>
            <a:r>
              <a:rPr lang="en-AU" b="1" u="sng" dirty="0">
                <a:solidFill>
                  <a:srgbClr val="00B050"/>
                </a:solidFill>
                <a:latin typeface="Helvetica" panose="020B0604020202020204" pitchFamily="34" charset="0"/>
                <a:cs typeface="Helvetica" panose="020B0604020202020204" pitchFamily="34" charset="0"/>
              </a:rPr>
              <a:t>Text Detection </a:t>
            </a:r>
            <a:r>
              <a:rPr lang="en-AU" b="1" u="sng" dirty="0">
                <a:solidFill>
                  <a:srgbClr val="FFC000"/>
                </a:solidFill>
                <a:latin typeface="Helvetica" panose="020B0604020202020204" pitchFamily="34" charset="0"/>
                <a:cs typeface="Helvetica" panose="020B0604020202020204" pitchFamily="34" charset="0"/>
              </a:rPr>
              <a:t>→ Text Recognition</a:t>
            </a:r>
          </a:p>
        </p:txBody>
      </p:sp>
      <p:pic>
        <p:nvPicPr>
          <p:cNvPr id="3" name="Picture 2">
            <a:extLst>
              <a:ext uri="{FF2B5EF4-FFF2-40B4-BE49-F238E27FC236}">
                <a16:creationId xmlns:a16="http://schemas.microsoft.com/office/drawing/2014/main" id="{B15B6471-3417-43E1-88F2-56BECB71AE7D}"/>
              </a:ext>
            </a:extLst>
          </p:cNvPr>
          <p:cNvPicPr>
            <a:picLocks noChangeAspect="1"/>
          </p:cNvPicPr>
          <p:nvPr/>
        </p:nvPicPr>
        <p:blipFill>
          <a:blip r:embed="rId2"/>
          <a:stretch>
            <a:fillRect/>
          </a:stretch>
        </p:blipFill>
        <p:spPr>
          <a:xfrm>
            <a:off x="1398147" y="577823"/>
            <a:ext cx="6347706" cy="3987854"/>
          </a:xfrm>
          <a:prstGeom prst="rect">
            <a:avLst/>
          </a:prstGeom>
        </p:spPr>
      </p:pic>
      <p:sp>
        <p:nvSpPr>
          <p:cNvPr id="5" name="Rectangle 4">
            <a:extLst>
              <a:ext uri="{FF2B5EF4-FFF2-40B4-BE49-F238E27FC236}">
                <a16:creationId xmlns:a16="http://schemas.microsoft.com/office/drawing/2014/main" id="{D2FE7940-DD5D-4E5F-B0C0-67344B0BDB01}"/>
              </a:ext>
            </a:extLst>
          </p:cNvPr>
          <p:cNvSpPr/>
          <p:nvPr/>
        </p:nvSpPr>
        <p:spPr>
          <a:xfrm>
            <a:off x="148661" y="4694934"/>
            <a:ext cx="5402632" cy="369332"/>
          </a:xfrm>
          <a:prstGeom prst="rect">
            <a:avLst/>
          </a:prstGeom>
        </p:spPr>
        <p:txBody>
          <a:bodyPr wrap="square">
            <a:spAutoFit/>
          </a:bodyPr>
          <a:lstStyle/>
          <a:p>
            <a:r>
              <a:rPr lang="en-US" sz="900" dirty="0">
                <a:solidFill>
                  <a:schemeClr val="bg1"/>
                </a:solidFill>
                <a:latin typeface="Helvetica" panose="020B0604020202020204" pitchFamily="34" charset="0"/>
                <a:cs typeface="Helvetica" panose="020B0604020202020204" pitchFamily="34" charset="0"/>
              </a:rPr>
              <a:t>Yao, C., Bai, X., &amp; Liu, W. (2014). A unified framework for multi-oriented text detection and recognition. </a:t>
            </a:r>
            <a:r>
              <a:rPr lang="en-US" sz="900" i="1" dirty="0">
                <a:solidFill>
                  <a:schemeClr val="bg1"/>
                </a:solidFill>
                <a:latin typeface="Helvetica" panose="020B0604020202020204" pitchFamily="34" charset="0"/>
                <a:cs typeface="Helvetica" panose="020B0604020202020204" pitchFamily="34" charset="0"/>
              </a:rPr>
              <a:t>IEEE Transactions on Image Processing</a:t>
            </a:r>
            <a:r>
              <a:rPr lang="en-US" sz="900" dirty="0">
                <a:solidFill>
                  <a:schemeClr val="bg1"/>
                </a:solidFill>
                <a:latin typeface="Helvetica" panose="020B0604020202020204" pitchFamily="34" charset="0"/>
                <a:cs typeface="Helvetica" panose="020B0604020202020204" pitchFamily="34" charset="0"/>
              </a:rPr>
              <a:t>, </a:t>
            </a:r>
            <a:r>
              <a:rPr lang="en-US" sz="900" i="1" dirty="0">
                <a:solidFill>
                  <a:schemeClr val="bg1"/>
                </a:solidFill>
                <a:latin typeface="Helvetica" panose="020B0604020202020204" pitchFamily="34" charset="0"/>
                <a:cs typeface="Helvetica" panose="020B0604020202020204" pitchFamily="34" charset="0"/>
              </a:rPr>
              <a:t>23</a:t>
            </a:r>
            <a:r>
              <a:rPr lang="en-US" sz="900" dirty="0">
                <a:solidFill>
                  <a:schemeClr val="bg1"/>
                </a:solidFill>
                <a:latin typeface="Helvetica" panose="020B0604020202020204" pitchFamily="34" charset="0"/>
                <a:cs typeface="Helvetica" panose="020B0604020202020204" pitchFamily="34" charset="0"/>
              </a:rPr>
              <a:t>(11), 4737-4749.</a:t>
            </a:r>
          </a:p>
        </p:txBody>
      </p:sp>
    </p:spTree>
    <p:extLst>
      <p:ext uri="{BB962C8B-B14F-4D97-AF65-F5344CB8AC3E}">
        <p14:creationId xmlns:p14="http://schemas.microsoft.com/office/powerpoint/2010/main" val="730969388"/>
      </p:ext>
    </p:extLst>
  </p:cSld>
  <p:clrMapOvr>
    <a:masterClrMapping/>
  </p:clrMapOvr>
</p:sld>
</file>

<file path=ppt/theme/theme1.xml><?xml version="1.0" encoding="utf-8"?>
<a:theme xmlns:a="http://schemas.openxmlformats.org/drawingml/2006/main" name="1_test theme options">
  <a:themeElements>
    <a:clrScheme name="Curtin Colours">
      <a:dk1>
        <a:sysClr val="windowText" lastClr="000000"/>
      </a:dk1>
      <a:lt1>
        <a:sysClr val="window" lastClr="FFFFFF"/>
      </a:lt1>
      <a:dk2>
        <a:srgbClr val="808080"/>
      </a:dk2>
      <a:lt2>
        <a:srgbClr val="EEECE1"/>
      </a:lt2>
      <a:accent1>
        <a:srgbClr val="A47C18"/>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test theme options.thmx</Template>
  <TotalTime>2326</TotalTime>
  <Words>532</Words>
  <Application>Microsoft Office PowerPoint</Application>
  <PresentationFormat>On-screen Show (16:9)</PresentationFormat>
  <Paragraphs>102</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Helvetica</vt:lpstr>
      <vt:lpstr>SansaSoft Pro Normal</vt:lpstr>
      <vt:lpstr>1_test theme options</vt:lpstr>
      <vt:lpstr>Thickshake TOWARDS A SMARTER LIBRARY CATALOGUE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Thickshake TOWARDS A SMARTER LIBRARY CATALOGUE</vt:lpstr>
    </vt:vector>
  </TitlesOfParts>
  <Company>Curtin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Shelton</dc:creator>
  <cp:lastModifiedBy>Mark Shelton</cp:lastModifiedBy>
  <cp:revision>68</cp:revision>
  <dcterms:created xsi:type="dcterms:W3CDTF">2015-08-11T05:31:55Z</dcterms:created>
  <dcterms:modified xsi:type="dcterms:W3CDTF">2018-03-18T07:13:18Z</dcterms:modified>
</cp:coreProperties>
</file>