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embeddedFontLst>
    <p:embeddedFont>
      <p:font typeface="Source Sans Pr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ourceSansPro-regular.fntdata"/><Relationship Id="rId25" Type="http://schemas.openxmlformats.org/officeDocument/2006/relationships/slide" Target="slides/slide21.xml"/><Relationship Id="rId28" Type="http://schemas.openxmlformats.org/officeDocument/2006/relationships/font" Target="fonts/SourceSansPro-italic.fntdata"/><Relationship Id="rId27" Type="http://schemas.openxmlformats.org/officeDocument/2006/relationships/font" Target="fonts/SourceSansPr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SourceSansPr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title">
  <p:cSld name="Title Slide">
    <p:bg>
      <p:bgPr>
        <a:solidFill>
          <a:schemeClr val="lt2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ts val="7200"/>
              <a:buFont typeface="Source Sans Pro"/>
              <a:buNone/>
              <a:defRPr b="0" i="0" sz="7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Source Sans Pro"/>
              <a:buNone/>
              <a:defRPr b="0" i="0" sz="2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Font typeface="Source Sans Pro"/>
              <a:buNone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None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None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None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  <p:grpSp>
        <p:nvGrpSpPr>
          <p:cNvPr id="18" name="Shape 1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9" name="Shape 19"/>
            <p:cNvSpPr/>
            <p:nvPr/>
          </p:nvSpPr>
          <p:spPr>
            <a:xfrm>
              <a:off x="8151962" y="1685652"/>
              <a:ext cx="3275013" cy="4408488"/>
            </a:xfrm>
            <a:custGeom>
              <a:pathLst>
                <a:path extrusionOk="0" h="120000" w="120000">
                  <a:moveTo>
                    <a:pt x="10513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109512"/>
                  </a:lnTo>
                  <a:lnTo>
                    <a:pt x="105132" y="109524"/>
                  </a:lnTo>
                  <a:lnTo>
                    <a:pt x="1051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0" name="Shape 20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pathLst>
                <a:path extrusionOk="0" h="120000" w="120000">
                  <a:moveTo>
                    <a:pt x="105134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23" y="120000"/>
                  </a:lnTo>
                  <a:cubicBezTo>
                    <a:pt x="-23" y="116376"/>
                    <a:pt x="47" y="113124"/>
                    <a:pt x="0" y="109500"/>
                  </a:cubicBezTo>
                  <a:lnTo>
                    <a:pt x="105134" y="109536"/>
                  </a:lnTo>
                  <a:lnTo>
                    <a:pt x="105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 rot="5400000">
            <a:off x="4386262" y="-719138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7048" lvl="0" marL="384048" marR="0" rtl="0" algn="l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667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794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794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921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921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48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48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48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 rot="5400000">
            <a:off x="2839798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7048" lvl="0" marL="384048" marR="0" rtl="0" algn="l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667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794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794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921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921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48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48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48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7048" lvl="0" marL="384048" marR="0" rtl="0" algn="l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667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794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794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921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921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48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48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48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secHead">
  <p:cSld name="Section Header">
    <p:bg>
      <p:bgPr>
        <a:solidFill>
          <a:schemeClr val="dk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r">
              <a:lnSpc>
                <a:spcPct val="89000"/>
              </a:lnSpc>
              <a:spcBef>
                <a:spcPts val="0"/>
              </a:spcBef>
              <a:buClr>
                <a:schemeClr val="lt2"/>
              </a:buClr>
              <a:buSzPts val="7200"/>
              <a:buFont typeface="Source Sans Pro"/>
              <a:buNone/>
              <a:defRPr b="0" i="0" sz="7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None/>
              <a:defRPr b="0" i="0" sz="24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2000"/>
              <a:buFont typeface="Source Sans Pro"/>
              <a:buNone/>
              <a:defRPr b="0" i="1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800"/>
              <a:buFont typeface="Source Sans Pro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Font typeface="Source Sans Pro"/>
              <a:buNone/>
              <a:defRPr b="0" i="1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Font typeface="Source Sans Pro"/>
              <a:buNone/>
              <a:defRPr b="0" i="1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Font typeface="Source Sans Pro"/>
              <a:buNone/>
              <a:defRPr b="0" i="1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  <p:sp>
        <p:nvSpPr>
          <p:cNvPr id="33" name="Shape 33" title="Crop Mark"/>
          <p:cNvSpPr/>
          <p:nvPr/>
        </p:nvSpPr>
        <p:spPr>
          <a:xfrm>
            <a:off x="8151962" y="1685652"/>
            <a:ext cx="3275013" cy="4408488"/>
          </a:xfrm>
          <a:custGeom>
            <a:pathLst>
              <a:path extrusionOk="0" h="120000" w="120000">
                <a:moveTo>
                  <a:pt x="105134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109629"/>
                </a:lnTo>
                <a:lnTo>
                  <a:pt x="105134" y="109629"/>
                </a:lnTo>
                <a:lnTo>
                  <a:pt x="1051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7048" lvl="0" marL="384048" marR="0" rtl="0" algn="l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667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794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794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921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921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48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48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48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7048" lvl="0" marL="384048" marR="0" rtl="0" algn="l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667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794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794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921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921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48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48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48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b="0" i="0" sz="3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Source Sans Pro"/>
              <a:buNone/>
              <a:defRPr b="1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Font typeface="Source Sans Pro"/>
              <a:buNone/>
              <a:defRPr b="1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7048" lvl="0" marL="384048" marR="0" rtl="0" algn="l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667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794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794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921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921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48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48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48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3" type="body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None/>
              <a:defRPr b="0" i="0" sz="3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Source Sans Pro"/>
              <a:buNone/>
              <a:defRPr b="1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Font typeface="Source Sans Pro"/>
              <a:buNone/>
              <a:defRPr b="1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None/>
              <a:defRPr b="1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None/>
              <a:defRPr b="1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4" type="body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7048" lvl="0" marL="384048" marR="0" rtl="0" algn="l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667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794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794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921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921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48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48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48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objTx">
  <p:cSld name="Content with Ca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84000"/>
              </a:lnSpc>
              <a:spcBef>
                <a:spcPts val="0"/>
              </a:spcBef>
              <a:buClr>
                <a:schemeClr val="dk2"/>
              </a:buClr>
              <a:buSzPts val="4800"/>
              <a:buFont typeface="Source Sans Pro"/>
              <a:buNone/>
              <a:defRPr b="0" i="0" sz="4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7048" lvl="0" marL="384048" marR="0" rtl="0" algn="l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667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794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794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921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921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921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921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921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Clr>
                <a:schemeClr val="dk2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None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  <p:sp>
        <p:nvSpPr>
          <p:cNvPr id="67" name="Shape 67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picTx">
  <p:cSld name="Picture with Ca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84000"/>
              </a:lnSpc>
              <a:spcBef>
                <a:spcPts val="0"/>
              </a:spcBef>
              <a:buClr>
                <a:schemeClr val="dk2"/>
              </a:buClr>
              <a:buSzPts val="4800"/>
              <a:buFont typeface="Source Sans Pro"/>
              <a:buNone/>
              <a:defRPr b="0" i="0" sz="4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71" name="Shape 71"/>
          <p:cNvSpPr/>
          <p:nvPr>
            <p:ph idx="2" type="pic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Source Sans Pro"/>
              <a:buNone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Clr>
                <a:schemeClr val="dk2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None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200"/>
              <a:buFont typeface="Source Sans Pro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Font typeface="Source Sans Pro"/>
              <a:buNone/>
              <a:defRPr b="0" i="1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Font typeface="Source Sans Pro"/>
              <a:buNone/>
              <a:defRPr b="0" i="0" sz="1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  <p:sp>
        <p:nvSpPr>
          <p:cNvPr id="76" name="Shape 76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7048" lvl="0" marL="384048" marR="0" rtl="0" algn="l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Source Sans Pro"/>
              <a:buChar char="■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667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Source Sans Pro"/>
              <a:buChar char="–"/>
              <a:defRPr b="0" i="1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794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794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Font typeface="Source Sans Pro"/>
              <a:buChar char="–"/>
              <a:defRPr b="0" i="1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921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Char char="■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921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Font typeface="Source Sans Pro"/>
              <a:buChar char="–"/>
              <a:defRPr b="0" i="1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48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48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–"/>
              <a:defRPr b="0" i="1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48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Source Sans Pro"/>
              <a:buChar char="■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  <p:sp>
        <p:nvSpPr>
          <p:cNvPr id="11" name="Shape 11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Relationship Id="rId4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Relationship Id="rId4" Type="http://schemas.openxmlformats.org/officeDocument/2006/relationships/image" Target="../media/image1.jpg"/><Relationship Id="rId5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Relationship Id="rId4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Relationship Id="rId4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Relationship Id="rId4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g"/><Relationship Id="rId4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jpg"/><Relationship Id="rId4" Type="http://schemas.openxmlformats.org/officeDocument/2006/relationships/image" Target="../media/image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scivision.co/install-opencv-python-windows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jpg"/><Relationship Id="rId4" Type="http://schemas.openxmlformats.org/officeDocument/2006/relationships/image" Target="../media/image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457200" lvl="0" marL="0" marR="0" rtl="0" algn="ctr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ts val="7200"/>
              <a:buFont typeface="Source Sans Pro"/>
              <a:buNone/>
            </a:pPr>
            <a:r>
              <a:rPr b="0" i="0" lang="en-US" sz="7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OpenCV-Python Tutorial</a:t>
            </a:r>
          </a:p>
        </p:txBody>
      </p:sp>
      <p:sp>
        <p:nvSpPr>
          <p:cNvPr id="94" name="Shape 94"/>
          <p:cNvSpPr txBox="1"/>
          <p:nvPr>
            <p:ph idx="1" type="subTitle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4605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Source Sans Pro"/>
              <a:buNone/>
            </a:pPr>
            <a:r>
              <a:rPr b="0" i="0" lang="en-US" sz="2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Jinyuan Zhao</a:t>
            </a:r>
          </a:p>
          <a:p>
            <a:pPr indent="-146050" lvl="0" marL="0" marR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Source Sans Pro"/>
              <a:buNone/>
            </a:pPr>
            <a:r>
              <a:rPr b="0" i="0" lang="en-US" sz="2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11/6/2017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1371600" y="685800"/>
            <a:ext cx="103124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7940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ts val="4400"/>
              <a:buFont typeface="Source Sans Pro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Object Detection using Template Matching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1371600" y="1696720"/>
            <a:ext cx="9601200" cy="4998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Goal: Detect and locate an object in an image</a:t>
            </a:r>
          </a:p>
        </p:txBody>
      </p:sp>
      <p:pic>
        <p:nvPicPr>
          <p:cNvPr id="163" name="Shape 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7524" y="2533332"/>
            <a:ext cx="4540934" cy="3052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63000" y="3681888"/>
            <a:ext cx="1041400" cy="102771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/>
          <p:nvPr/>
        </p:nvSpPr>
        <p:spPr>
          <a:xfrm>
            <a:off x="3169920" y="5691753"/>
            <a:ext cx="166994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Source Image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8361680" y="5691753"/>
            <a:ext cx="190385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Template Image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1371600" y="685800"/>
            <a:ext cx="103124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7940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ts val="4400"/>
              <a:buFont typeface="Source Sans Pro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Object Detection using Template Matching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1371600" y="1696720"/>
            <a:ext cx="9601200" cy="4998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Goal: Detect and locate an object in an image</a:t>
            </a:r>
          </a:p>
        </p:txBody>
      </p:sp>
      <p:pic>
        <p:nvPicPr>
          <p:cNvPr id="173" name="Shape 1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7524" y="2533332"/>
            <a:ext cx="4540934" cy="3052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63000" y="3681888"/>
            <a:ext cx="1041400" cy="102771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 txBox="1"/>
          <p:nvPr/>
        </p:nvSpPr>
        <p:spPr>
          <a:xfrm>
            <a:off x="3169920" y="5691753"/>
            <a:ext cx="166994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Source Image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8361680" y="5691753"/>
            <a:ext cx="190385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Template Image</a:t>
            </a:r>
          </a:p>
        </p:txBody>
      </p:sp>
      <p:sp>
        <p:nvSpPr>
          <p:cNvPr id="177" name="Shape 177"/>
          <p:cNvSpPr/>
          <p:nvPr/>
        </p:nvSpPr>
        <p:spPr>
          <a:xfrm>
            <a:off x="3241040" y="3921760"/>
            <a:ext cx="1087120" cy="1087120"/>
          </a:xfrm>
          <a:prstGeom prst="rect">
            <a:avLst/>
          </a:prstGeom>
          <a:noFill/>
          <a:ln cap="flat" cmpd="sng" w="349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78" name="Shape 178"/>
          <p:cNvCxnSpPr>
            <a:stCxn id="174" idx="1"/>
            <a:endCxn id="177" idx="3"/>
          </p:cNvCxnSpPr>
          <p:nvPr/>
        </p:nvCxnSpPr>
        <p:spPr>
          <a:xfrm flipH="1">
            <a:off x="4328100" y="4195745"/>
            <a:ext cx="4434900" cy="269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1371600" y="685800"/>
            <a:ext cx="103124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7940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ts val="4400"/>
              <a:buFont typeface="Source Sans Pro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Object Detection using Template Matching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1371600" y="1696720"/>
            <a:ext cx="9601200" cy="4998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Correlation (similarity) between images</a:t>
            </a:r>
          </a:p>
        </p:txBody>
      </p:sp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51500" y="3248660"/>
            <a:ext cx="1041400" cy="102771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/>
          <p:nvPr/>
        </p:nvSpPr>
        <p:spPr>
          <a:xfrm>
            <a:off x="2232105" y="4288208"/>
            <a:ext cx="190513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More correlated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5250752" y="4288208"/>
            <a:ext cx="190385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Template Image</a:t>
            </a:r>
          </a:p>
        </p:txBody>
      </p:sp>
      <p:pic>
        <p:nvPicPr>
          <p:cNvPr id="188" name="Shape 1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49219" y="3248659"/>
            <a:ext cx="1041401" cy="1027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58860" y="3248659"/>
            <a:ext cx="1036320" cy="10227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0" name="Shape 190"/>
          <p:cNvCxnSpPr>
            <a:stCxn id="188" idx="3"/>
            <a:endCxn id="185" idx="1"/>
          </p:cNvCxnSpPr>
          <p:nvPr/>
        </p:nvCxnSpPr>
        <p:spPr>
          <a:xfrm>
            <a:off x="3690620" y="3762516"/>
            <a:ext cx="1960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191" name="Shape 191"/>
          <p:cNvCxnSpPr/>
          <p:nvPr/>
        </p:nvCxnSpPr>
        <p:spPr>
          <a:xfrm>
            <a:off x="6692900" y="3768433"/>
            <a:ext cx="1960880" cy="1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192" name="Shape 192"/>
          <p:cNvSpPr txBox="1"/>
          <p:nvPr/>
        </p:nvSpPr>
        <p:spPr>
          <a:xfrm>
            <a:off x="8268117" y="4264606"/>
            <a:ext cx="184101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Less correlated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1371600" y="685800"/>
            <a:ext cx="10312400" cy="909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7940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ts val="4400"/>
              <a:buFont typeface="Source Sans Pro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Object Detection using Template Matching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1371600" y="1696720"/>
            <a:ext cx="9601200" cy="49987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70" r="0" t="-975"/>
            </a:stretch>
          </a:blip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latin typeface="Source Sans Pro"/>
                <a:ea typeface="Source Sans Pro"/>
                <a:cs typeface="Source Sans Pro"/>
                <a:sym typeface="Source Sans Pro"/>
              </a:rPr>
              <a:t> 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1371600" y="685800"/>
            <a:ext cx="103124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7940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ts val="4400"/>
              <a:buFont typeface="Source Sans Pro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Object Detection using Template Matching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1371600" y="1696720"/>
            <a:ext cx="9601200" cy="4998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Template matching algorithm</a:t>
            </a:r>
          </a:p>
          <a:p>
            <a:pPr indent="-393700" lvl="1" marL="914400" marR="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</a:pPr>
            <a:r>
              <a:rPr b="0" i="1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 the template image on the source image</a:t>
            </a:r>
          </a:p>
          <a:p>
            <a:pPr indent="-393700" lvl="1" marL="914400" marR="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</a:pPr>
            <a:r>
              <a:rPr b="0" i="1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Calculate NCC at each sliding position</a:t>
            </a:r>
          </a:p>
          <a:p>
            <a:pPr indent="-393700" lvl="1" marL="914400" marR="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</a:pPr>
            <a:r>
              <a:rPr b="0" i="1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Best match: where NCC is maximum</a:t>
            </a:r>
          </a:p>
        </p:txBody>
      </p:sp>
      <p:pic>
        <p:nvPicPr>
          <p:cNvPr id="205" name="Shape 2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4324" y="3362493"/>
            <a:ext cx="4540934" cy="3052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Shape 2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71724" y="4295298"/>
            <a:ext cx="1041400" cy="1027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1371600" y="685800"/>
            <a:ext cx="103124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7940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ts val="4400"/>
              <a:buFont typeface="Source Sans Pro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Object Detection using Template Matching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1371600" y="1696720"/>
            <a:ext cx="9601200" cy="4998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Template matching algorithm</a:t>
            </a:r>
          </a:p>
          <a:p>
            <a:pPr indent="-393700" lvl="1" marL="914400" marR="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</a:pPr>
            <a:r>
              <a:rPr b="0" i="1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 the template image on the source image</a:t>
            </a:r>
          </a:p>
          <a:p>
            <a:pPr indent="-393700" lvl="1" marL="914400" marR="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</a:pPr>
            <a:r>
              <a:rPr b="0" i="1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Calculate NCC at each sliding position</a:t>
            </a:r>
          </a:p>
          <a:p>
            <a:pPr indent="-393700" lvl="1" marL="914400" marR="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</a:pPr>
            <a:r>
              <a:rPr b="0" i="1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Best match: where NCC is maximum</a:t>
            </a:r>
          </a:p>
        </p:txBody>
      </p:sp>
      <p:pic>
        <p:nvPicPr>
          <p:cNvPr id="213" name="Shape 2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4324" y="3362493"/>
            <a:ext cx="4540934" cy="3052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Shape 2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24324" y="3362493"/>
            <a:ext cx="1041400" cy="1027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1371600" y="685800"/>
            <a:ext cx="103124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7940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ts val="4400"/>
              <a:buFont typeface="Source Sans Pro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Object Detection using Template Matching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1371600" y="1696720"/>
            <a:ext cx="9601200" cy="4998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Template matching algorithm</a:t>
            </a:r>
          </a:p>
          <a:p>
            <a:pPr indent="-393700" lvl="1" marL="914400" marR="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</a:pPr>
            <a:r>
              <a:rPr b="0" i="1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 the template image on the source image</a:t>
            </a:r>
          </a:p>
          <a:p>
            <a:pPr indent="-393700" lvl="1" marL="914400" marR="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</a:pPr>
            <a:r>
              <a:rPr b="0" i="1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Calculate NCC at each sliding position</a:t>
            </a:r>
          </a:p>
          <a:p>
            <a:pPr indent="-393700" lvl="1" marL="914400" marR="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</a:pPr>
            <a:r>
              <a:rPr b="0" i="1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Best match: where NCC is maximum</a:t>
            </a:r>
          </a:p>
        </p:txBody>
      </p:sp>
      <p:pic>
        <p:nvPicPr>
          <p:cNvPr id="221" name="Shape 2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4324" y="3362493"/>
            <a:ext cx="4540934" cy="3052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Shape 2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40884" y="3362493"/>
            <a:ext cx="1041400" cy="1027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1371600" y="685800"/>
            <a:ext cx="103124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7940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ts val="4400"/>
              <a:buFont typeface="Source Sans Pro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Object Detection using Template Matching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1371600" y="1696720"/>
            <a:ext cx="9601200" cy="4998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Template matching algorithm</a:t>
            </a:r>
          </a:p>
          <a:p>
            <a:pPr indent="-393700" lvl="1" marL="914400" marR="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</a:pPr>
            <a:r>
              <a:rPr b="0" i="1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 the template image on the source image</a:t>
            </a:r>
          </a:p>
          <a:p>
            <a:pPr indent="-393700" lvl="1" marL="914400" marR="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</a:pPr>
            <a:r>
              <a:rPr b="0" i="1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Calculate NCC at each sliding position</a:t>
            </a:r>
          </a:p>
          <a:p>
            <a:pPr indent="-393700" lvl="1" marL="914400" marR="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</a:pPr>
            <a:r>
              <a:rPr b="0" i="1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Best match: where NCC is maximum</a:t>
            </a:r>
          </a:p>
        </p:txBody>
      </p:sp>
      <p:pic>
        <p:nvPicPr>
          <p:cNvPr id="229" name="Shape 2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4324" y="3362493"/>
            <a:ext cx="4540934" cy="3052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Shape 2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47284" y="3362493"/>
            <a:ext cx="1041400" cy="1027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1371600" y="685800"/>
            <a:ext cx="103124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7940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ts val="4400"/>
              <a:buFont typeface="Source Sans Pro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Object Detection using Template Matching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1371600" y="1696720"/>
            <a:ext cx="9601200" cy="4998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Template matching algorithm</a:t>
            </a:r>
          </a:p>
          <a:p>
            <a:pPr indent="-393700" lvl="1" marL="914400" marR="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</a:pPr>
            <a:r>
              <a:rPr b="0" i="1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 the template image on the source image</a:t>
            </a:r>
          </a:p>
          <a:p>
            <a:pPr indent="-393700" lvl="1" marL="914400" marR="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</a:pPr>
            <a:r>
              <a:rPr b="0" i="1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Calculate NCC at each sliding position</a:t>
            </a:r>
          </a:p>
          <a:p>
            <a:pPr indent="-393700" lvl="1" marL="914400" marR="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</a:pPr>
            <a:r>
              <a:rPr b="0" i="1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Best match: where NCC is maximum</a:t>
            </a:r>
          </a:p>
        </p:txBody>
      </p:sp>
      <p:pic>
        <p:nvPicPr>
          <p:cNvPr id="237" name="Shape 2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4324" y="3362493"/>
            <a:ext cx="4540934" cy="3052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Shape 2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10860" y="4789170"/>
            <a:ext cx="1041400" cy="102771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Shape 239"/>
          <p:cNvSpPr txBox="1"/>
          <p:nvPr/>
        </p:nvSpPr>
        <p:spPr>
          <a:xfrm>
            <a:off x="5372672" y="5817553"/>
            <a:ext cx="174759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1" lang="en-US" sz="2400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Best match!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1371600" y="685800"/>
            <a:ext cx="103124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7940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ts val="4400"/>
              <a:buFont typeface="Source Sans Pro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Object Detection using Template Matching</a:t>
            </a: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1371600" y="1696720"/>
            <a:ext cx="10312400" cy="4998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Exercise</a:t>
            </a:r>
          </a:p>
          <a:p>
            <a:pPr indent="-393700" lvl="1" marL="914400" marR="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</a:pPr>
            <a:r>
              <a:rPr b="0" i="1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Take a photo of an object (template image)</a:t>
            </a:r>
          </a:p>
          <a:p>
            <a:pPr indent="-393700" lvl="1" marL="914400" marR="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</a:pPr>
            <a:r>
              <a:rPr b="0" i="1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Take a photo yourself holding the same object (source image)</a:t>
            </a:r>
          </a:p>
          <a:p>
            <a:pPr indent="-393700" lvl="1" marL="914400" marR="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</a:pPr>
            <a:r>
              <a:rPr b="0" i="1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 template image to roughly the same size as the object in the source image</a:t>
            </a:r>
          </a:p>
          <a:p>
            <a:pPr indent="-393700" lvl="1" marL="914400" marR="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</a:pPr>
            <a:r>
              <a:rPr b="0" i="1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Download TemplateMatching.py from the class Drive folder</a:t>
            </a:r>
          </a:p>
          <a:p>
            <a:pPr indent="-393700" lvl="1" marL="914400" marR="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</a:pPr>
            <a:r>
              <a:rPr b="0" i="1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 OpenCV-Python to Complete template matching algorithm and draw a red rectangle at the best match position</a:t>
            </a:r>
          </a:p>
          <a:p>
            <a:pPr indent="-393700" lvl="1" marL="914400" marR="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t/>
            </a:r>
            <a:endParaRPr b="0" i="1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Tips:</a:t>
            </a:r>
          </a:p>
          <a:p>
            <a:pPr indent="-393700" lvl="1" marL="914400" marR="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</a:pPr>
            <a:r>
              <a:rPr b="0" i="1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Downsize the source image for shorter running time (Recommended size: 640×480)</a:t>
            </a:r>
          </a:p>
          <a:p>
            <a:pPr indent="-393700" lvl="1" marL="914400" marR="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</a:pPr>
            <a:r>
              <a:rPr b="0" i="1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Load both images in grayscale</a:t>
            </a:r>
          </a:p>
          <a:p>
            <a:pPr indent="-393700" lvl="1" marL="914400" marR="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</a:pPr>
            <a:r>
              <a:rPr b="0" i="1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Set an appropriate step size for sliding (Recommended: 15~20)</a:t>
            </a:r>
          </a:p>
          <a:p>
            <a:pPr indent="-393700" lvl="1" marL="914400" marR="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</a:pPr>
            <a:r>
              <a:rPr b="0" i="1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 patient. It takes some time to run the algorithm</a:t>
            </a:r>
          </a:p>
          <a:p>
            <a:pPr indent="-393700" lvl="1" marL="914400" marR="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t/>
            </a:r>
            <a:endParaRPr b="0" i="1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7940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ts val="4400"/>
              <a:buFont typeface="Source Sans Pro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OpenCV-Python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1371600" y="1696720"/>
            <a:ext cx="9601200" cy="4170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Easy to install and use</a:t>
            </a:r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Install OpenCV-Python on Windows (works for Python 2.7, 3.4, 3.5 and 3.6):</a:t>
            </a:r>
          </a:p>
          <a:p>
            <a:pPr indent="-393700" lvl="1" marL="914400" marR="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</a:pPr>
            <a:r>
              <a:rPr b="0" i="1" lang="en-US" sz="2000" u="sng" cap="none" strike="noStrike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https://www.scivision.co/install-opencv-python-windows/</a:t>
            </a:r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Print the version of OpenCV in Python:</a:t>
            </a:r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27000" lvl="0" marL="0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If the results are printed out without any errors, then OpenCV-Python is installed successfully.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2174240" y="3464658"/>
            <a:ext cx="279704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&gt;&gt;&gt; import cv2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&gt;&gt;&gt; print(cv2.__version__)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1371600" y="685800"/>
            <a:ext cx="103124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7940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ts val="4400"/>
              <a:buFont typeface="Source Sans Pro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Object Detection using Template Matching</a:t>
            </a:r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1371600" y="1696720"/>
            <a:ext cx="10312400" cy="4998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</a:t>
            </a:r>
          </a:p>
          <a:p>
            <a:pPr indent="-393700" lvl="1" marL="914400" marR="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t/>
            </a:r>
            <a:endParaRPr b="0" i="1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52" name="Shape 2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8430" y="3182620"/>
            <a:ext cx="1712400" cy="968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Shape 2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12230" y="2171700"/>
            <a:ext cx="4415414" cy="3321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Shape 254"/>
          <p:cNvSpPr txBox="1"/>
          <p:nvPr/>
        </p:nvSpPr>
        <p:spPr>
          <a:xfrm>
            <a:off x="7790868" y="5493930"/>
            <a:ext cx="166994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Source Image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2583752" y="5493930"/>
            <a:ext cx="190385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Template Image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1371600" y="685800"/>
            <a:ext cx="103124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7940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ts val="4400"/>
              <a:buFont typeface="Source Sans Pro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Object Detection using Template Matching</a:t>
            </a:r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1371600" y="1696720"/>
            <a:ext cx="10312400" cy="4998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</a:t>
            </a:r>
          </a:p>
          <a:p>
            <a:pPr indent="-393700" lvl="1" marL="914400" marR="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t/>
            </a:r>
            <a:endParaRPr b="0" i="1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2" name="Shape 262"/>
          <p:cNvSpPr txBox="1"/>
          <p:nvPr/>
        </p:nvSpPr>
        <p:spPr>
          <a:xfrm>
            <a:off x="4757608" y="5493930"/>
            <a:ext cx="29879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Template Matching Result</a:t>
            </a:r>
          </a:p>
        </p:txBody>
      </p:sp>
      <p:pic>
        <p:nvPicPr>
          <p:cNvPr id="263" name="Shape 2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9870" y="2174875"/>
            <a:ext cx="4411614" cy="331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7940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ts val="4400"/>
              <a:buFont typeface="Source Sans Pro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OpenCV-Python Basic Operations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1371600" y="1696720"/>
            <a:ext cx="9601200" cy="4170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Import the libraries</a:t>
            </a:r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Read an image</a:t>
            </a:r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93700" lvl="1" marL="914400" marR="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</a:pPr>
            <a:r>
              <a:rPr b="0" i="1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 argument: image file name (use single quote)</a:t>
            </a:r>
          </a:p>
          <a:p>
            <a:pPr indent="-393700" lvl="1" marL="914400" marR="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</a:pPr>
            <a:r>
              <a:rPr b="0" i="1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Second argument: the way to read images</a:t>
            </a:r>
          </a:p>
          <a:p>
            <a:pPr indent="-393700" lvl="2" marL="1371600" marR="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</a:pPr>
            <a:r>
              <a:rPr b="0" i="0" lang="en-US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1: read image in RGB (no alpha channel)</a:t>
            </a:r>
          </a:p>
          <a:p>
            <a:pPr indent="-393700" lvl="2" marL="1371600" marR="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</a:pPr>
            <a:r>
              <a:rPr b="0" i="0" lang="en-US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0: read image in grayscale</a:t>
            </a:r>
          </a:p>
          <a:p>
            <a:pPr indent="-393700" lvl="2" marL="1371600" marR="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■"/>
            </a:pPr>
            <a:r>
              <a:rPr b="0" i="0" lang="en-US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-1: read image in RGB, including alpha channel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2103120" y="2131744"/>
            <a:ext cx="258269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&gt;&gt;&gt; import numpy as np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&gt;&gt;&gt; import cv2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2103119" y="3418254"/>
            <a:ext cx="38234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&gt;&gt;&gt; img = cv2.imread(‘image.jpg', 1)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7940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ts val="4400"/>
              <a:buFont typeface="Source Sans Pro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OpenCV-Python Basic Operations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1371600" y="1696720"/>
            <a:ext cx="9601200" cy="4998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Save an image</a:t>
            </a:r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Create a window and display an image in the window</a:t>
            </a:r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93700" lvl="1" marL="914400" marR="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</a:pPr>
            <a:r>
              <a:rPr b="0" i="1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cv2.namedWindow flag options:</a:t>
            </a:r>
          </a:p>
          <a:p>
            <a:pPr indent="-123952" lvl="2" marL="987552" marR="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cv2.WINDOW_NORMAL or cv2.WINDOW_AUTOSIZE – The latter will fit the window size to the image</a:t>
            </a:r>
          </a:p>
          <a:p>
            <a:pPr indent="-123952" lvl="2" marL="987552" marR="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cv2.WINDOW_FREERATIO or cv2.WINDOW_KEEPRATIO – Determines whether to keep the aspect ratio of the displayed image when adjusting window</a:t>
            </a:r>
          </a:p>
          <a:p>
            <a:pPr indent="-123952" lvl="2" marL="987552" marR="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6" name="Shape 116"/>
          <p:cNvSpPr txBox="1"/>
          <p:nvPr/>
        </p:nvSpPr>
        <p:spPr>
          <a:xfrm>
            <a:off x="2103120" y="2131744"/>
            <a:ext cx="40357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&gt;&gt;&gt; cv2.imwrite(‘save_image.png', img)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2103120" y="2986900"/>
            <a:ext cx="915641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&gt;&gt;&gt; cv2.namedWindow(‘WindowName', cv2.WINDOW_NORMAL | cv2.WINDOW_FREERATIO)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&gt;&gt;&gt; cv2.imshow('WindowName', img)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&gt;&gt;&gt; cv2.waitKey(0)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&gt;&gt;&gt; cv2.destroyAllWindows()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7940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ts val="4400"/>
              <a:buFont typeface="Source Sans Pro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OpenCV-Python Basic Operations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1371600" y="1696720"/>
            <a:ext cx="9601200" cy="4998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Access pixel values</a:t>
            </a:r>
          </a:p>
          <a:p>
            <a:pPr indent="-393700" lvl="1" marL="914400" marR="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</a:pPr>
            <a:r>
              <a:rPr b="0" i="1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Grayscale images: 2-dimensional array (W×H)</a:t>
            </a:r>
          </a:p>
          <a:p>
            <a:pPr indent="-393700" lvl="1" marL="914400" marR="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</a:pPr>
            <a:r>
              <a:rPr b="0" i="1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Color images: 3-dimensional array (W×H×3)</a:t>
            </a:r>
          </a:p>
          <a:p>
            <a:pPr indent="-393700" lvl="1" marL="914400" marR="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t/>
            </a:r>
            <a:endParaRPr b="0" i="1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36651" lvl="1" marL="530352" marR="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if img is a grayscale image                        - if img is a color image</a:t>
            </a:r>
          </a:p>
          <a:p>
            <a:pPr indent="-136651" lvl="1" marL="530352" marR="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t/>
            </a:r>
            <a:endParaRPr b="0" i="1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4" name="Shape 124"/>
          <p:cNvSpPr txBox="1"/>
          <p:nvPr/>
        </p:nvSpPr>
        <p:spPr>
          <a:xfrm>
            <a:off x="2103120" y="3759060"/>
            <a:ext cx="251498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&gt;&gt;&gt; px = img[100, 100]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&gt;&gt;&gt; print(px)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29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6568440" y="3759060"/>
            <a:ext cx="2965427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&gt;&gt;&gt; px = img[100, 100]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&gt;&gt;&gt; print(px)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[255   0   0]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&gt;&gt;&gt; blue = img[100, 100, 0]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&gt;&gt;&gt; print(blue)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255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7940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ts val="4400"/>
              <a:buFont typeface="Source Sans Pro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OpenCV-Python Basic Operations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1371600" y="1696720"/>
            <a:ext cx="9601200" cy="4998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pixel values</a:t>
            </a:r>
          </a:p>
          <a:p>
            <a:pPr indent="-393700" lvl="1" marL="914400" marR="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</a:pPr>
            <a:r>
              <a:rPr b="0" i="1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Grayscale images: 2-dimensional array (W×H)</a:t>
            </a:r>
          </a:p>
          <a:p>
            <a:pPr indent="-393700" lvl="1" marL="914400" marR="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</a:pPr>
            <a:r>
              <a:rPr b="0" i="1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Color images: 3-dimensional array (W×H×3)</a:t>
            </a:r>
          </a:p>
          <a:p>
            <a:pPr indent="-393700" lvl="1" marL="914400" marR="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t/>
            </a:r>
            <a:endParaRPr b="0" i="1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36651" lvl="1" marL="530352" marR="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if img is a grayscale image                        - if img is a color image</a:t>
            </a:r>
          </a:p>
          <a:p>
            <a:pPr indent="-136651" lvl="1" marL="530352" marR="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36651" lvl="1" marL="530352" marR="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t/>
            </a:r>
            <a:endParaRPr b="0" i="1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36651" lvl="1" marL="530352" marR="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rPr b="0" i="1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                                         </a:t>
            </a: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or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2103120" y="3759060"/>
            <a:ext cx="26977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&gt;&gt;&gt; img[100, 100] = 255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6568440" y="3759060"/>
            <a:ext cx="38711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&gt;&gt;&gt; img[100, 100] = [255, 255, 255]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6568440" y="4832726"/>
            <a:ext cx="294779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&gt;&gt;&gt; img[100, 100, 0] = 255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&gt;&gt;&gt; img[100, 100, 1] = 255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&gt;&gt;&gt; img[100, 100, 2] = 255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7940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ts val="4400"/>
              <a:buFont typeface="Source Sans Pro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OpenCV-Python Basic Operations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1371600" y="1696720"/>
            <a:ext cx="9601200" cy="4998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Crop an image</a:t>
            </a:r>
          </a:p>
          <a:p>
            <a:pPr indent="-393700" lvl="1" marL="914400" marR="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2103120" y="2125246"/>
            <a:ext cx="6588022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&gt;&gt;&gt; img = cv2.imread('image.jpg',1)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&gt;&gt;&gt; cropped_img = img[173:301, 87:208]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&gt;&gt;&gt; cv2.namedWindow('OriginalImage', cv2.WINDOW_AUTOSIZE)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&gt;&gt;&gt; cv2.namedWindow('CroppedImage', cv2.WINDOW_AUTOSIZE)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&gt;&gt;&gt; cv2.imshow('OriginalImage', img)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&gt;&gt;&gt; cv2.imshow('CroppedImage', cropped_img)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&gt;&gt;&gt; cv2.waitKey(0)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&gt;&gt;&gt; cv2.destroyAllWindows()</a:t>
            </a:r>
          </a:p>
        </p:txBody>
      </p:sp>
      <p:pic>
        <p:nvPicPr>
          <p:cNvPr id="142" name="Shape 1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30182" y="1635759"/>
            <a:ext cx="3351285" cy="4870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7940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ts val="4400"/>
              <a:buFont typeface="Source Sans Pro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OpenCV-Python Basic Operations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1371600" y="1696720"/>
            <a:ext cx="9601200" cy="4998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Image properties</a:t>
            </a:r>
          </a:p>
          <a:p>
            <a:pPr indent="-393700" lvl="1" marL="914400" marR="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9" name="Shape 149"/>
          <p:cNvSpPr txBox="1"/>
          <p:nvPr/>
        </p:nvSpPr>
        <p:spPr>
          <a:xfrm>
            <a:off x="2103120" y="2125246"/>
            <a:ext cx="2238113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&gt;&gt;&gt; print(img.shape)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(318, 435, 3)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&gt;&gt;&gt; print(img.size)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414990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&gt;&gt;&gt; print(img.dtype)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uint8</a:t>
            </a:r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76072" y="2365097"/>
            <a:ext cx="4130427" cy="3026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79400" lvl="0" marL="0" marR="0" rtl="0" algn="l">
              <a:lnSpc>
                <a:spcPct val="89000"/>
              </a:lnSpc>
              <a:spcBef>
                <a:spcPts val="0"/>
              </a:spcBef>
              <a:buClr>
                <a:schemeClr val="dk2"/>
              </a:buClr>
              <a:buSzPts val="4400"/>
              <a:buFont typeface="Source Sans Pro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OpenCV-Python Basic Operations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1371600" y="1696720"/>
            <a:ext cx="9601200" cy="4998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Drawing functions</a:t>
            </a:r>
          </a:p>
          <a:p>
            <a:pPr indent="-393700" lvl="1" marL="914400" marR="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</a:pPr>
            <a:r>
              <a:rPr b="0" i="1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cv2.line</a:t>
            </a:r>
          </a:p>
          <a:p>
            <a:pPr indent="-393700" lvl="1" marL="914400" marR="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</a:pPr>
            <a:r>
              <a:rPr b="0" i="1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cv2.rectangle</a:t>
            </a:r>
          </a:p>
          <a:p>
            <a:pPr indent="-393700" lvl="1" marL="914400" marR="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</a:pPr>
            <a:r>
              <a:rPr b="0" i="1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cv2.circle</a:t>
            </a:r>
          </a:p>
          <a:p>
            <a:pPr indent="-393700" lvl="1" marL="914400" marR="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</a:pPr>
            <a:r>
              <a:rPr b="0" i="1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cv2.ellipse</a:t>
            </a:r>
          </a:p>
          <a:p>
            <a:pPr indent="-393700" lvl="1" marL="914400" marR="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</a:pPr>
            <a:r>
              <a:rPr b="0" i="1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cv2.polylines  (Drawing a polygon)</a:t>
            </a:r>
          </a:p>
          <a:p>
            <a:pPr indent="-393700" lvl="1" marL="914400" marR="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–"/>
            </a:pPr>
            <a:r>
              <a:rPr b="0" i="1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cv2.putText (Adding text on an image)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