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5790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9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233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9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1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0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04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6849240-5EED-4678-9118-9674848EB8A7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71A81D6-674B-4E15-9955-C3DF80E58D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40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vision.co/install-opencv-python-window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err="1" smtClean="0"/>
              <a:t>OpenCV</a:t>
            </a:r>
            <a:r>
              <a:rPr lang="en-US" altLang="zh-CN" cap="none" dirty="0" smtClean="0"/>
              <a:t>-Python</a:t>
            </a:r>
            <a:r>
              <a:rPr lang="en-US" altLang="zh-CN" cap="none" dirty="0"/>
              <a:t> </a:t>
            </a:r>
            <a:r>
              <a:rPr lang="en-US" altLang="zh-CN" cap="none" dirty="0" smtClean="0"/>
              <a:t>Tutorial</a:t>
            </a:r>
            <a:endParaRPr lang="zh-CN" alt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Jinyuan Zhao</a:t>
            </a:r>
          </a:p>
          <a:p>
            <a:r>
              <a:rPr lang="en-US" altLang="zh-CN" dirty="0" smtClean="0"/>
              <a:t>11/6/2017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Goal: Detect and locate an object in an image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4" y="2533332"/>
            <a:ext cx="4552315" cy="3056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681888"/>
            <a:ext cx="1041400" cy="1028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9920" y="5691753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Source Image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80" y="5691753"/>
            <a:ext cx="1903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Template Image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862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Goal: Detect and locate an object in an image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4" y="2533332"/>
            <a:ext cx="4552315" cy="3056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681888"/>
            <a:ext cx="1041400" cy="1028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69920" y="5691753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Source Image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61680" y="5691753"/>
            <a:ext cx="1903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Template Image</a:t>
            </a:r>
            <a:endParaRPr lang="zh-CN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241040" y="3921760"/>
            <a:ext cx="1087120" cy="1087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/>
          <p:cNvCxnSpPr>
            <a:stCxn id="5" idx="1"/>
            <a:endCxn id="8" idx="3"/>
          </p:cNvCxnSpPr>
          <p:nvPr/>
        </p:nvCxnSpPr>
        <p:spPr>
          <a:xfrm flipH="1">
            <a:off x="4328160" y="4196080"/>
            <a:ext cx="4434840" cy="269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Correlation (similarity) between images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3248660"/>
            <a:ext cx="1041400" cy="1028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2105" y="4288208"/>
            <a:ext cx="1905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More correlated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50752" y="4288208"/>
            <a:ext cx="1903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Template Image</a:t>
            </a:r>
            <a:endParaRPr lang="zh-CN" alt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19" y="3248659"/>
            <a:ext cx="1041401" cy="10283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860" y="3248659"/>
            <a:ext cx="1036320" cy="1023366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9" idx="3"/>
            <a:endCxn id="5" idx="1"/>
          </p:cNvCxnSpPr>
          <p:nvPr/>
        </p:nvCxnSpPr>
        <p:spPr>
          <a:xfrm>
            <a:off x="3690620" y="3762851"/>
            <a:ext cx="1960880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92900" y="3768433"/>
            <a:ext cx="1960880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68117" y="4264606"/>
            <a:ext cx="1841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Less correlated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41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90932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6720"/>
                <a:ext cx="9601200" cy="499872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Normalized correlation coefficient (NCC) between images</a:t>
                </a:r>
              </a:p>
              <a:p>
                <a:pPr lvl="1"/>
                <a:r>
                  <a:rPr lang="en-US" altLang="zh-CN" dirty="0" smtClean="0"/>
                  <a:t>A correlation measurement between two images of the same size</a:t>
                </a:r>
              </a:p>
              <a:p>
                <a:pPr lvl="1"/>
                <a:r>
                  <a:rPr lang="en-US" altLang="zh-CN" dirty="0" smtClean="0"/>
                  <a:t>Invariant under brightness change</a:t>
                </a:r>
              </a:p>
              <a:p>
                <a:pPr lvl="1"/>
                <a:endParaRPr lang="en-US" altLang="zh-CN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/>
                        <m:t>𝑁𝐶𝐶</m:t>
                      </m:r>
                      <m:r>
                        <a:rPr lang="en-US" altLang="zh-CN"/>
                        <m:t>=</m:t>
                      </m:r>
                      <m:f>
                        <m:fPr>
                          <m:ctrlPr>
                            <a:rPr lang="zh-CN" altLang="zh-CN"/>
                          </m:ctrlPr>
                        </m:fPr>
                        <m:num>
                          <m:r>
                            <a:rPr lang="en-US" altLang="zh-CN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a:rPr lang="en-US" altLang="zh-CN"/>
                                <m:t>𝑁</m:t>
                              </m:r>
                            </m:e>
                            <m:sub>
                              <m:r>
                                <a:rPr lang="en-US" altLang="zh-CN"/>
                                <m:t>𝑟𝑜𝑤𝑠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a:rPr lang="en-US" altLang="zh-CN"/>
                                <m:t>𝑁</m:t>
                              </m:r>
                            </m:e>
                            <m:sub>
                              <m:r>
                                <a:rPr lang="en-US" altLang="zh-CN"/>
                                <m:t>𝑐𝑜𝑙𝑢𝑚𝑛𝑠</m:t>
                              </m:r>
                            </m:sub>
                          </m:sSub>
                        </m:den>
                      </m:f>
                      <m:r>
                        <a:rPr lang="en-US" altLang="zh-CN"/>
                        <m:t>∙</m:t>
                      </m:r>
                      <m:f>
                        <m:fPr>
                          <m:ctrlPr>
                            <a:rPr lang="zh-CN" altLang="zh-CN"/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/>
                              </m:ctrlPr>
                            </m:naryPr>
                            <m:sub>
                              <m:r>
                                <a:rPr lang="en-US" altLang="zh-CN"/>
                                <m:t>𝑘</m:t>
                              </m:r>
                              <m:r>
                                <a:rPr lang="en-US" altLang="zh-CN"/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/>
                                  </m:ctrlPr>
                                </m:sSubPr>
                                <m:e>
                                  <m:r>
                                    <a:rPr lang="en-US" altLang="zh-CN"/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/>
                                    <m:t>𝑟𝑜𝑤𝑠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/>
                                  </m:ctrlPr>
                                </m:naryPr>
                                <m:sub>
                                  <m:r>
                                    <a:rPr lang="en-US" altLang="zh-CN"/>
                                    <m:t>𝑙</m:t>
                                  </m:r>
                                  <m:r>
                                    <a:rPr lang="en-US" altLang="zh-CN"/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𝑐𝑜𝑙𝑢𝑚𝑛𝑠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altLang="zh-CN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/>
                                      </m:ctrlPr>
                                    </m:dPr>
                                    <m:e>
                                      <m:r>
                                        <a:rPr lang="en-US" altLang="zh-CN"/>
                                        <m:t>𝑘</m:t>
                                      </m:r>
                                      <m:r>
                                        <a:rPr lang="en-US" altLang="zh-CN"/>
                                        <m:t>, </m:t>
                                      </m:r>
                                      <m:r>
                                        <a:rPr lang="en-US" altLang="zh-CN"/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altLang="zh-CN"/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zh-CN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/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/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zh-CN" altLang="zh-CN"/>
                                      </m:ctrlPr>
                                    </m:sSubPr>
                                    <m:e>
                                      <m:r>
                                        <a:rPr lang="en-US" altLang="zh-CN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/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/>
                                      </m:ctrlPr>
                                    </m:dPr>
                                    <m:e>
                                      <m:r>
                                        <a:rPr lang="en-US" altLang="zh-CN"/>
                                        <m:t>𝑘</m:t>
                                      </m:r>
                                      <m:r>
                                        <a:rPr lang="en-US" altLang="zh-CN"/>
                                        <m:t>, </m:t>
                                      </m:r>
                                      <m:r>
                                        <a:rPr lang="en-US" altLang="zh-CN"/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altLang="zh-CN"/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zh-CN"/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CN" altLang="zh-CN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/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/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/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zh-CN" altLang="zh-CN"/>
                              </m:ctrlPr>
                            </m:sSupPr>
                            <m:e>
                              <m:r>
                                <a:rPr lang="en-US" altLang="zh-CN"/>
                                <m:t>𝜎</m:t>
                              </m:r>
                            </m:e>
                            <m:sup>
                              <m:r>
                                <a:rPr lang="en-US" altLang="zh-CN"/>
                                <m:t>2</m:t>
                              </m:r>
                            </m:sup>
                          </m:sSup>
                          <m:r>
                            <a:rPr lang="en-US" altLang="zh-CN"/>
                            <m:t>(</m:t>
                          </m:r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a:rPr lang="en-US" altLang="zh-CN"/>
                                <m:t>𝑣</m:t>
                              </m:r>
                            </m:e>
                            <m:sub>
                              <m:r>
                                <a:rPr lang="en-US" altLang="zh-CN"/>
                                <m:t>1</m:t>
                              </m:r>
                            </m:sub>
                          </m:sSub>
                          <m:r>
                            <a:rPr lang="en-US" altLang="zh-CN"/>
                            <m:t>)</m:t>
                          </m:r>
                          <m:sSup>
                            <m:sSupPr>
                              <m:ctrlPr>
                                <a:rPr lang="zh-CN" altLang="zh-CN"/>
                              </m:ctrlPr>
                            </m:sSupPr>
                            <m:e>
                              <m:r>
                                <a:rPr lang="en-US" altLang="zh-CN"/>
                                <m:t>𝜎</m:t>
                              </m:r>
                            </m:e>
                            <m:sup>
                              <m:r>
                                <a:rPr lang="en-US" altLang="zh-CN"/>
                                <m:t>2</m:t>
                              </m:r>
                            </m:sup>
                          </m:sSup>
                          <m:r>
                            <a:rPr lang="en-US" altLang="zh-CN"/>
                            <m:t>(</m:t>
                          </m:r>
                          <m:sSub>
                            <m:sSubPr>
                              <m:ctrlPr>
                                <a:rPr lang="zh-CN" altLang="zh-CN"/>
                              </m:ctrlPr>
                            </m:sSubPr>
                            <m:e>
                              <m:r>
                                <a:rPr lang="en-US" altLang="zh-CN"/>
                                <m:t>𝑣</m:t>
                              </m:r>
                            </m:e>
                            <m:sub>
                              <m:r>
                                <a:rPr lang="en-US" altLang="zh-CN"/>
                                <m:t>2</m:t>
                              </m:r>
                            </m:sub>
                          </m:sSub>
                          <m:r>
                            <a:rPr lang="en-US" altLang="zh-CN"/>
                            <m:t>)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𝑟𝑜𝑤𝑠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𝑐𝑜𝑙𝑢𝑚𝑛𝑠</m:t>
                        </m:r>
                      </m:sub>
                    </m:sSub>
                  </m:oMath>
                </a14:m>
                <a:r>
                  <a:rPr lang="en-US" altLang="zh-CN" dirty="0" smtClean="0"/>
                  <a:t>: number </a:t>
                </a:r>
                <a:r>
                  <a:rPr lang="en-US" altLang="zh-CN" dirty="0"/>
                  <a:t>of rows and columns 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𝑣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/>
                        </m:ctrlPr>
                      </m:dPr>
                      <m:e>
                        <m:r>
                          <a:rPr lang="en-US" altLang="zh-CN"/>
                          <m:t>𝑘</m:t>
                        </m:r>
                        <m:r>
                          <a:rPr lang="en-US" altLang="zh-CN"/>
                          <m:t>, </m:t>
                        </m:r>
                        <m:r>
                          <a:rPr lang="en-US" altLang="zh-CN"/>
                          <m:t>𝑙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/>
                        </m:ctrlPr>
                      </m:dPr>
                      <m:e>
                        <m:r>
                          <a:rPr lang="en-US" altLang="zh-CN"/>
                          <m:t>𝑘</m:t>
                        </m:r>
                        <m:r>
                          <a:rPr lang="en-US" altLang="zh-CN"/>
                          <m:t>, </m:t>
                        </m:r>
                        <m:r>
                          <a:rPr lang="en-US" altLang="zh-CN"/>
                          <m:t>𝑙</m:t>
                        </m:r>
                      </m:e>
                    </m:d>
                  </m:oMath>
                </a14:m>
                <a:r>
                  <a:rPr lang="en-US" altLang="zh-CN" dirty="0" smtClean="0"/>
                  <a:t>: </a:t>
                </a:r>
                <a:r>
                  <a:rPr lang="en-US" altLang="zh-CN" dirty="0"/>
                  <a:t>pixel values of image 1 and image 2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/>
                        </m:ctrlPr>
                      </m:dPr>
                      <m:e>
                        <m:r>
                          <a:rPr lang="en-US" altLang="zh-CN"/>
                          <m:t>𝑘</m:t>
                        </m:r>
                        <m:r>
                          <a:rPr lang="en-US" altLang="zh-CN"/>
                          <m:t>, </m:t>
                        </m:r>
                        <m:r>
                          <a:rPr lang="en-US" altLang="zh-CN"/>
                          <m:t>𝑙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/>
                        </m:ctrlPr>
                      </m:acc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𝑣</m:t>
                            </m:r>
                          </m:e>
                          <m:sub>
                            <m:r>
                              <a:rPr lang="en-US" altLang="zh-CN"/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/>
                        </m:ctrlPr>
                      </m:acc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𝑣</m:t>
                            </m:r>
                          </m:e>
                          <m:sub>
                            <m:r>
                              <a:rPr lang="en-US" altLang="zh-CN"/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: average of </a:t>
                </a:r>
                <a:r>
                  <a:rPr lang="en-US" altLang="zh-CN" dirty="0"/>
                  <a:t>pixel values of image 1 </a:t>
                </a:r>
                <a:r>
                  <a:rPr lang="en-US" altLang="zh-CN" dirty="0" smtClean="0"/>
                  <a:t>and 2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a:rPr lang="en-US" altLang="zh-CN"/>
                          <m:t>𝜎</m:t>
                        </m:r>
                      </m:e>
                      <m:sup>
                        <m:r>
                          <a:rPr lang="en-US" altLang="zh-CN"/>
                          <m:t>2</m:t>
                        </m:r>
                      </m:sup>
                    </m:sSup>
                    <m:r>
                      <a:rPr lang="en-US" altLang="zh-CN"/>
                      <m:t>(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𝑣</m:t>
                        </m:r>
                      </m:e>
                      <m:sub>
                        <m:r>
                          <a:rPr lang="en-US" altLang="zh-CN"/>
                          <m:t>1</m:t>
                        </m:r>
                      </m:sub>
                    </m:sSub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/>
                        </m:ctrlPr>
                      </m:sSupPr>
                      <m:e>
                        <m:r>
                          <a:rPr lang="en-US" altLang="zh-CN"/>
                          <m:t>𝜎</m:t>
                        </m:r>
                      </m:e>
                      <m:sup>
                        <m:r>
                          <a:rPr lang="en-US" altLang="zh-CN"/>
                          <m:t>2</m:t>
                        </m:r>
                      </m:sup>
                    </m:sSup>
                    <m:r>
                      <a:rPr lang="en-US" altLang="zh-CN"/>
                      <m:t>(</m:t>
                    </m:r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 smtClean="0"/>
                  <a:t>: variance </a:t>
                </a:r>
                <a:r>
                  <a:rPr lang="en-US" altLang="zh-CN" dirty="0" smtClean="0"/>
                  <a:t>of </a:t>
                </a:r>
                <a:r>
                  <a:rPr lang="en-US" altLang="zh-CN" dirty="0"/>
                  <a:t>pixel values of image 1 and 2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6720"/>
                <a:ext cx="9601200" cy="4998720"/>
              </a:xfrm>
              <a:blipFill rotWithShape="0">
                <a:blip r:embed="rId2"/>
                <a:stretch>
                  <a:fillRect l="-571" t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Template matching algorithm</a:t>
            </a:r>
          </a:p>
          <a:p>
            <a:pPr lvl="1"/>
            <a:r>
              <a:rPr lang="en-US" altLang="zh-CN" dirty="0" smtClean="0"/>
              <a:t>Slide the template image on the source image</a:t>
            </a:r>
          </a:p>
          <a:p>
            <a:pPr lvl="1"/>
            <a:r>
              <a:rPr lang="en-US" altLang="zh-CN" dirty="0" smtClean="0"/>
              <a:t>Calculate NCC at each sliding position</a:t>
            </a:r>
          </a:p>
          <a:p>
            <a:pPr lvl="1"/>
            <a:r>
              <a:rPr lang="en-US" altLang="zh-CN" dirty="0"/>
              <a:t>Best </a:t>
            </a:r>
            <a:r>
              <a:rPr lang="en-US" altLang="zh-CN" dirty="0" smtClean="0"/>
              <a:t>match: </a:t>
            </a:r>
            <a:r>
              <a:rPr lang="en-US" altLang="zh-CN" dirty="0" smtClean="0"/>
              <a:t>where NCC is maximum</a:t>
            </a:r>
            <a:endParaRPr lang="en-US" altLang="zh-CN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4" y="3362493"/>
            <a:ext cx="4552315" cy="3056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4" y="4295298"/>
            <a:ext cx="1041400" cy="10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Template matching algorithm</a:t>
            </a:r>
          </a:p>
          <a:p>
            <a:pPr lvl="1"/>
            <a:r>
              <a:rPr lang="en-US" altLang="zh-CN" dirty="0" smtClean="0"/>
              <a:t>Slide the template image on the source image</a:t>
            </a:r>
          </a:p>
          <a:p>
            <a:pPr lvl="1"/>
            <a:r>
              <a:rPr lang="en-US" altLang="zh-CN" dirty="0" smtClean="0"/>
              <a:t>Calculate NCC at each sliding position</a:t>
            </a:r>
          </a:p>
          <a:p>
            <a:pPr lvl="1"/>
            <a:r>
              <a:rPr lang="en-US" altLang="zh-CN" dirty="0"/>
              <a:t>Best </a:t>
            </a:r>
            <a:r>
              <a:rPr lang="en-US" altLang="zh-CN" dirty="0" smtClean="0"/>
              <a:t>match: </a:t>
            </a:r>
            <a:r>
              <a:rPr lang="en-US" altLang="zh-CN" dirty="0" smtClean="0"/>
              <a:t>where NCC is maximum</a:t>
            </a:r>
            <a:endParaRPr lang="en-US" altLang="zh-CN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4" y="3362493"/>
            <a:ext cx="4552315" cy="3056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4" y="3362493"/>
            <a:ext cx="1041400" cy="10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Template matching algorithm</a:t>
            </a:r>
          </a:p>
          <a:p>
            <a:pPr lvl="1"/>
            <a:r>
              <a:rPr lang="en-US" altLang="zh-CN" dirty="0" smtClean="0"/>
              <a:t>Slide the template image on the source image</a:t>
            </a:r>
          </a:p>
          <a:p>
            <a:pPr lvl="1"/>
            <a:r>
              <a:rPr lang="en-US" altLang="zh-CN" dirty="0" smtClean="0"/>
              <a:t>Calculate NCC at each sliding position</a:t>
            </a:r>
          </a:p>
          <a:p>
            <a:pPr lvl="1"/>
            <a:r>
              <a:rPr lang="en-US" altLang="zh-CN" dirty="0"/>
              <a:t>Best </a:t>
            </a:r>
            <a:r>
              <a:rPr lang="en-US" altLang="zh-CN" dirty="0" smtClean="0"/>
              <a:t>match: </a:t>
            </a:r>
            <a:r>
              <a:rPr lang="en-US" altLang="zh-CN" dirty="0" smtClean="0"/>
              <a:t>where NCC is maximum</a:t>
            </a:r>
            <a:endParaRPr lang="en-US" altLang="zh-CN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4" y="3362493"/>
            <a:ext cx="4552315" cy="3056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84" y="3362493"/>
            <a:ext cx="1041400" cy="10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Template matching algorithm</a:t>
            </a:r>
          </a:p>
          <a:p>
            <a:pPr lvl="1"/>
            <a:r>
              <a:rPr lang="en-US" altLang="zh-CN" dirty="0" smtClean="0"/>
              <a:t>Slide the template image on the source image</a:t>
            </a:r>
          </a:p>
          <a:p>
            <a:pPr lvl="1"/>
            <a:r>
              <a:rPr lang="en-US" altLang="zh-CN" dirty="0" smtClean="0"/>
              <a:t>Calculate NCC at each sliding position</a:t>
            </a:r>
          </a:p>
          <a:p>
            <a:pPr lvl="1"/>
            <a:r>
              <a:rPr lang="en-US" altLang="zh-CN" dirty="0"/>
              <a:t>Best </a:t>
            </a:r>
            <a:r>
              <a:rPr lang="en-US" altLang="zh-CN" dirty="0" smtClean="0"/>
              <a:t>match: </a:t>
            </a:r>
            <a:r>
              <a:rPr lang="en-US" altLang="zh-CN" dirty="0" smtClean="0"/>
              <a:t>where NCC is maximum</a:t>
            </a:r>
            <a:endParaRPr lang="en-US" altLang="zh-CN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4" y="3362493"/>
            <a:ext cx="4552315" cy="3056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84" y="3362493"/>
            <a:ext cx="1041400" cy="10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Template matching algorithm</a:t>
            </a:r>
          </a:p>
          <a:p>
            <a:pPr lvl="1"/>
            <a:r>
              <a:rPr lang="en-US" altLang="zh-CN" dirty="0" smtClean="0"/>
              <a:t>Slide the template image on the source image</a:t>
            </a:r>
          </a:p>
          <a:p>
            <a:pPr lvl="1"/>
            <a:r>
              <a:rPr lang="en-US" altLang="zh-CN" dirty="0" smtClean="0"/>
              <a:t>Calculate NCC at each sliding position</a:t>
            </a:r>
          </a:p>
          <a:p>
            <a:pPr lvl="1"/>
            <a:r>
              <a:rPr lang="en-US" altLang="zh-CN" dirty="0" smtClean="0"/>
              <a:t>Best match: where NCC is maximum</a:t>
            </a:r>
            <a:endParaRPr lang="en-US" altLang="zh-CN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4" y="3362493"/>
            <a:ext cx="4552315" cy="30565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60" y="4789170"/>
            <a:ext cx="1041400" cy="1028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2672" y="5817553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Best match!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103124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Exercise</a:t>
            </a:r>
          </a:p>
          <a:p>
            <a:pPr lvl="1"/>
            <a:r>
              <a:rPr lang="en-US" altLang="zh-CN" dirty="0" smtClean="0"/>
              <a:t>Take </a:t>
            </a:r>
            <a:r>
              <a:rPr lang="en-US" altLang="zh-CN" dirty="0"/>
              <a:t>a photo of an </a:t>
            </a:r>
            <a:r>
              <a:rPr lang="en-US" altLang="zh-CN" dirty="0" smtClean="0"/>
              <a:t>object (template image)</a:t>
            </a:r>
          </a:p>
          <a:p>
            <a:pPr lvl="1"/>
            <a:r>
              <a:rPr lang="en-US" altLang="zh-CN" dirty="0"/>
              <a:t>Take a photo yourself holding the same </a:t>
            </a:r>
            <a:r>
              <a:rPr lang="en-US" altLang="zh-CN" dirty="0" smtClean="0"/>
              <a:t>object (source image)</a:t>
            </a:r>
          </a:p>
          <a:p>
            <a:pPr lvl="1"/>
            <a:r>
              <a:rPr lang="en-US" altLang="zh-CN" dirty="0" smtClean="0"/>
              <a:t>Resize </a:t>
            </a:r>
            <a:r>
              <a:rPr lang="en-US" altLang="zh-CN" dirty="0"/>
              <a:t>the template image to roughly the same size as the object in the source </a:t>
            </a:r>
            <a:r>
              <a:rPr lang="en-US" altLang="zh-CN" dirty="0" smtClean="0"/>
              <a:t>image</a:t>
            </a:r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smtClean="0"/>
              <a:t>TemplateMatching.py from the class Drive folder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-Python to Complete template matching algorithm and draw a red rectangle at the best match position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Tips:</a:t>
            </a:r>
          </a:p>
          <a:p>
            <a:pPr lvl="1"/>
            <a:r>
              <a:rPr lang="en-US" altLang="zh-CN" dirty="0"/>
              <a:t>Downsize the source image for shorter running </a:t>
            </a:r>
            <a:r>
              <a:rPr lang="en-US" altLang="zh-CN" dirty="0" smtClean="0"/>
              <a:t>time </a:t>
            </a:r>
            <a:r>
              <a:rPr lang="en-US" altLang="zh-CN" dirty="0"/>
              <a:t>(Recommended size: 640×480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Load both images in grayscale</a:t>
            </a:r>
          </a:p>
          <a:p>
            <a:pPr lvl="1"/>
            <a:r>
              <a:rPr lang="en-US" altLang="zh-CN" dirty="0" smtClean="0"/>
              <a:t>Set an appropriate step size for sliding (Recommended: 15~20)</a:t>
            </a:r>
          </a:p>
          <a:p>
            <a:pPr lvl="1"/>
            <a:r>
              <a:rPr lang="en-US" altLang="zh-CN" dirty="0" smtClean="0"/>
              <a:t>Be patient. It takes some time to run the algorithm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36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170680"/>
          </a:xfrm>
        </p:spPr>
        <p:txBody>
          <a:bodyPr/>
          <a:lstStyle/>
          <a:p>
            <a:r>
              <a:rPr lang="en-US" altLang="zh-CN" dirty="0" smtClean="0"/>
              <a:t>Easy to install and use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-Python on Windows (works </a:t>
            </a:r>
            <a:r>
              <a:rPr lang="en-US" altLang="zh-CN" dirty="0"/>
              <a:t>for Python 2.7, 3.4, 3.5 and 3.6):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https://www.scivision.co/install-opencv-python-windows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Print the version of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 in Python: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If </a:t>
            </a:r>
            <a:r>
              <a:rPr lang="en-US" altLang="zh-CN" dirty="0"/>
              <a:t>the results are printed out without any </a:t>
            </a:r>
            <a:r>
              <a:rPr lang="en-US" altLang="zh-CN" dirty="0" smtClean="0"/>
              <a:t>errors, then 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-Python is installed </a:t>
            </a:r>
            <a:r>
              <a:rPr lang="en-US" altLang="zh-CN" dirty="0"/>
              <a:t>successfully.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4240" y="3464658"/>
            <a:ext cx="2797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import cv2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print</a:t>
            </a:r>
            <a:r>
              <a:rPr lang="fr-FR" altLang="zh-CN" dirty="0"/>
              <a:t>(</a:t>
            </a:r>
            <a:r>
              <a:rPr lang="fr-FR" altLang="zh-CN" dirty="0" smtClean="0"/>
              <a:t>cv2.__version__)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103124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30" y="3182620"/>
            <a:ext cx="1714500" cy="9690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30" y="2171700"/>
            <a:ext cx="4427220" cy="3321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90868" y="5493930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Source Image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83752" y="5493930"/>
            <a:ext cx="1903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Template Image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12400" cy="1485900"/>
          </a:xfrm>
        </p:spPr>
        <p:txBody>
          <a:bodyPr/>
          <a:lstStyle/>
          <a:p>
            <a:r>
              <a:rPr lang="en-US" altLang="zh-CN" dirty="0" smtClean="0"/>
              <a:t>Object Detection using Template Matching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103124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757608" y="5493930"/>
            <a:ext cx="298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Template Matching Result</a:t>
            </a:r>
            <a:endParaRPr lang="zh-CN" alt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70" y="2174875"/>
            <a:ext cx="4423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 Basic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170680"/>
          </a:xfrm>
        </p:spPr>
        <p:txBody>
          <a:bodyPr/>
          <a:lstStyle/>
          <a:p>
            <a:r>
              <a:rPr lang="en-US" altLang="zh-CN" dirty="0" smtClean="0"/>
              <a:t>Import the libraries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Read an image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First argument: image file name (use single quote)</a:t>
            </a:r>
          </a:p>
          <a:p>
            <a:pPr lvl="1"/>
            <a:r>
              <a:rPr lang="en-US" altLang="zh-CN" dirty="0" smtClean="0"/>
              <a:t>Second argument: the way to read images</a:t>
            </a:r>
          </a:p>
          <a:p>
            <a:pPr lvl="2"/>
            <a:r>
              <a:rPr lang="en-US" altLang="zh-CN" dirty="0" smtClean="0"/>
              <a:t>1: read image in RGB (no alpha channel)</a:t>
            </a:r>
          </a:p>
          <a:p>
            <a:pPr lvl="2"/>
            <a:r>
              <a:rPr lang="en-US" altLang="zh-CN" dirty="0" smtClean="0"/>
              <a:t>0: read image in grayscale</a:t>
            </a:r>
          </a:p>
          <a:p>
            <a:pPr lvl="2"/>
            <a:r>
              <a:rPr lang="en-US" altLang="zh-CN" dirty="0" smtClean="0"/>
              <a:t>-1: </a:t>
            </a:r>
            <a:r>
              <a:rPr lang="en-US" altLang="zh-CN" dirty="0"/>
              <a:t>read image in </a:t>
            </a:r>
            <a:r>
              <a:rPr lang="en-US" altLang="zh-CN" dirty="0" smtClean="0"/>
              <a:t>RGB, including alpha channel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3120" y="2131744"/>
            <a:ext cx="2582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import </a:t>
            </a:r>
            <a:r>
              <a:rPr lang="fr-FR" altLang="zh-CN" dirty="0" err="1" smtClean="0"/>
              <a:t>numpy</a:t>
            </a:r>
            <a:r>
              <a:rPr lang="fr-FR" altLang="zh-CN" dirty="0" smtClean="0"/>
              <a:t> as </a:t>
            </a:r>
            <a:r>
              <a:rPr lang="fr-FR" altLang="zh-CN" dirty="0" err="1" smtClean="0"/>
              <a:t>np</a:t>
            </a:r>
            <a:endParaRPr lang="fr-FR" altLang="zh-CN" dirty="0" smtClean="0"/>
          </a:p>
          <a:p>
            <a:r>
              <a:rPr lang="fr-FR" altLang="zh-CN" dirty="0" smtClean="0"/>
              <a:t>&gt;&gt;&gt; import cv2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3119" y="3418254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 = cv2.imread(‘image.jpg', 1) </a:t>
            </a:r>
          </a:p>
        </p:txBody>
      </p:sp>
    </p:spTree>
    <p:extLst>
      <p:ext uri="{BB962C8B-B14F-4D97-AF65-F5344CB8AC3E}">
        <p14:creationId xmlns:p14="http://schemas.microsoft.com/office/powerpoint/2010/main" val="14689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 Basic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Save an image</a:t>
            </a:r>
          </a:p>
          <a:p>
            <a:endParaRPr lang="en-US" altLang="zh-CN" dirty="0"/>
          </a:p>
          <a:p>
            <a:r>
              <a:rPr lang="en-US" altLang="zh-CN" dirty="0" smtClean="0"/>
              <a:t>Create a window and display an image in the window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fr-FR" altLang="zh-CN" dirty="0" smtClean="0"/>
              <a:t>cv2.namedWindow flag options:</a:t>
            </a:r>
          </a:p>
          <a:p>
            <a:pPr marL="987552" lvl="2" indent="0">
              <a:buNone/>
            </a:pPr>
            <a:r>
              <a:rPr lang="en-US" altLang="zh-CN" dirty="0" smtClean="0"/>
              <a:t>cv2.WINDOW_NORMAL </a:t>
            </a:r>
            <a:r>
              <a:rPr lang="en-US" altLang="zh-CN" dirty="0"/>
              <a:t>or </a:t>
            </a:r>
            <a:r>
              <a:rPr lang="en-US" altLang="zh-CN" dirty="0" smtClean="0"/>
              <a:t>cv2.WINDOW_AUTOSIZE – The latter will fit the window size to the image</a:t>
            </a:r>
          </a:p>
          <a:p>
            <a:pPr marL="987552" lvl="2" indent="0">
              <a:buNone/>
            </a:pPr>
            <a:r>
              <a:rPr lang="en-US" altLang="zh-CN" dirty="0"/>
              <a:t>cv2.WINDOW_FREERATIO or </a:t>
            </a:r>
            <a:r>
              <a:rPr lang="en-US" altLang="zh-CN" dirty="0" smtClean="0"/>
              <a:t>cv2.WINDOW_KEEPRATIO </a:t>
            </a:r>
            <a:r>
              <a:rPr lang="en-US" altLang="zh-CN" dirty="0"/>
              <a:t>– </a:t>
            </a:r>
            <a:r>
              <a:rPr lang="en-US" altLang="zh-CN" dirty="0" smtClean="0"/>
              <a:t>Determines whether to keep the aspect ratio of the displayed image when adjusting window</a:t>
            </a:r>
            <a:endParaRPr lang="en-US" altLang="zh-CN" dirty="0"/>
          </a:p>
          <a:p>
            <a:pPr marL="987552" lvl="2" indent="0">
              <a:buNone/>
            </a:pP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2103120" y="2131744"/>
            <a:ext cx="403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cv2.imwrite(‘save_image.png',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3120" y="2986900"/>
            <a:ext cx="9156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cv2.namedWindow(‘</a:t>
            </a:r>
            <a:r>
              <a:rPr lang="fr-FR" altLang="zh-CN" dirty="0" err="1" smtClean="0"/>
              <a:t>WindowName</a:t>
            </a:r>
            <a:r>
              <a:rPr lang="fr-FR" altLang="zh-CN" dirty="0" smtClean="0"/>
              <a:t>', cv2.WINDOW_NORMAL | cv2.WINDOW_FREERATIO)</a:t>
            </a:r>
          </a:p>
          <a:p>
            <a:r>
              <a:rPr lang="fr-FR" altLang="zh-CN" dirty="0" smtClean="0"/>
              <a:t>&gt;&gt;&gt; cv2.imshow('</a:t>
            </a:r>
            <a:r>
              <a:rPr lang="fr-FR" altLang="zh-CN" dirty="0" err="1" smtClean="0"/>
              <a:t>WindowName</a:t>
            </a:r>
            <a:r>
              <a:rPr lang="fr-FR" altLang="zh-CN" dirty="0" smtClean="0"/>
              <a:t>',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)</a:t>
            </a:r>
          </a:p>
          <a:p>
            <a:r>
              <a:rPr lang="fr-FR" altLang="zh-CN" dirty="0" smtClean="0"/>
              <a:t>&gt;&gt;&gt; cv2.waitKey(0)</a:t>
            </a:r>
          </a:p>
          <a:p>
            <a:r>
              <a:rPr lang="fr-FR" altLang="zh-CN" dirty="0" smtClean="0"/>
              <a:t>&gt;&gt;&gt; 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2817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 Basic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Access pixel values</a:t>
            </a:r>
          </a:p>
          <a:p>
            <a:pPr lvl="1"/>
            <a:r>
              <a:rPr lang="en-US" altLang="zh-CN" dirty="0" smtClean="0"/>
              <a:t>Grayscale images: 2-dimensional array (W×H)</a:t>
            </a:r>
          </a:p>
          <a:p>
            <a:pPr lvl="1"/>
            <a:r>
              <a:rPr lang="en-US" altLang="zh-CN" dirty="0" smtClean="0"/>
              <a:t>Color images: 3-dimensional array </a:t>
            </a:r>
            <a:r>
              <a:rPr lang="en-US" altLang="zh-CN" dirty="0"/>
              <a:t>(</a:t>
            </a:r>
            <a:r>
              <a:rPr lang="en-US" altLang="zh-CN" dirty="0" smtClean="0"/>
              <a:t>W×H×3)</a:t>
            </a:r>
          </a:p>
          <a:p>
            <a:pPr lvl="1"/>
            <a:endParaRPr lang="en-US" altLang="zh-CN" dirty="0"/>
          </a:p>
          <a:p>
            <a:pPr marL="530352" lvl="1" indent="0">
              <a:buNone/>
            </a:pPr>
            <a:r>
              <a:rPr lang="en-US" altLang="zh-CN" i="0" dirty="0" smtClean="0"/>
              <a:t>- if </a:t>
            </a:r>
            <a:r>
              <a:rPr lang="en-US" altLang="zh-CN" i="0" dirty="0" err="1" smtClean="0"/>
              <a:t>img</a:t>
            </a:r>
            <a:r>
              <a:rPr lang="en-US" altLang="zh-CN" i="0" dirty="0" smtClean="0"/>
              <a:t> is a grayscale image                        - if </a:t>
            </a:r>
            <a:r>
              <a:rPr lang="en-US" altLang="zh-CN" i="0" dirty="0" err="1"/>
              <a:t>img</a:t>
            </a:r>
            <a:r>
              <a:rPr lang="en-US" altLang="zh-CN" i="0" dirty="0"/>
              <a:t> is a </a:t>
            </a:r>
            <a:r>
              <a:rPr lang="en-US" altLang="zh-CN" i="0" dirty="0" smtClean="0"/>
              <a:t>color </a:t>
            </a:r>
            <a:r>
              <a:rPr lang="en-US" altLang="zh-CN" i="0" dirty="0"/>
              <a:t>image</a:t>
            </a:r>
          </a:p>
          <a:p>
            <a:pPr marL="530352" lvl="1" indent="0">
              <a:buNone/>
            </a:pP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103120" y="3759060"/>
            <a:ext cx="2514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px =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100]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print</a:t>
            </a:r>
            <a:r>
              <a:rPr lang="fr-FR" altLang="zh-CN" dirty="0" smtClean="0"/>
              <a:t>(px)</a:t>
            </a:r>
          </a:p>
          <a:p>
            <a:r>
              <a:rPr lang="fr-FR" altLang="zh-CN" dirty="0" smtClean="0"/>
              <a:t>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8440" y="3759060"/>
            <a:ext cx="29654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px =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100]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print</a:t>
            </a:r>
            <a:r>
              <a:rPr lang="fr-FR" altLang="zh-CN" dirty="0" smtClean="0"/>
              <a:t>(px)</a:t>
            </a:r>
          </a:p>
          <a:p>
            <a:r>
              <a:rPr lang="fr-FR" altLang="zh-CN" dirty="0" smtClean="0"/>
              <a:t>[255   0   0]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blue</a:t>
            </a:r>
            <a:r>
              <a:rPr lang="fr-FR" altLang="zh-CN" dirty="0" smtClean="0"/>
              <a:t> =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100, 0]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print</a:t>
            </a:r>
            <a:r>
              <a:rPr lang="fr-FR" altLang="zh-CN" dirty="0" smtClean="0"/>
              <a:t>(</a:t>
            </a:r>
            <a:r>
              <a:rPr lang="fr-FR" altLang="zh-CN" dirty="0" err="1" smtClean="0"/>
              <a:t>blue</a:t>
            </a:r>
            <a:r>
              <a:rPr lang="fr-FR" altLang="zh-CN" dirty="0" smtClean="0"/>
              <a:t>)</a:t>
            </a:r>
          </a:p>
          <a:p>
            <a:r>
              <a:rPr lang="fr-FR" altLang="zh-CN" dirty="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9846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 Basic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Change pixel values</a:t>
            </a:r>
          </a:p>
          <a:p>
            <a:pPr lvl="1"/>
            <a:r>
              <a:rPr lang="en-US" altLang="zh-CN" dirty="0" smtClean="0"/>
              <a:t>Grayscale images: 2-dimensional array (W×H)</a:t>
            </a:r>
          </a:p>
          <a:p>
            <a:pPr lvl="1"/>
            <a:r>
              <a:rPr lang="en-US" altLang="zh-CN" dirty="0" smtClean="0"/>
              <a:t>Color images: 3-dimensional array </a:t>
            </a:r>
            <a:r>
              <a:rPr lang="en-US" altLang="zh-CN" dirty="0"/>
              <a:t>(</a:t>
            </a:r>
            <a:r>
              <a:rPr lang="en-US" altLang="zh-CN" dirty="0" smtClean="0"/>
              <a:t>W×H×3)</a:t>
            </a:r>
          </a:p>
          <a:p>
            <a:pPr lvl="1"/>
            <a:endParaRPr lang="en-US" altLang="zh-CN" dirty="0"/>
          </a:p>
          <a:p>
            <a:pPr marL="530352" lvl="1" indent="0">
              <a:buNone/>
            </a:pPr>
            <a:r>
              <a:rPr lang="en-US" altLang="zh-CN" i="0" dirty="0" smtClean="0"/>
              <a:t>- if </a:t>
            </a:r>
            <a:r>
              <a:rPr lang="en-US" altLang="zh-CN" i="0" dirty="0" err="1" smtClean="0"/>
              <a:t>img</a:t>
            </a:r>
            <a:r>
              <a:rPr lang="en-US" altLang="zh-CN" i="0" dirty="0" smtClean="0"/>
              <a:t> is a grayscale image                        - if </a:t>
            </a:r>
            <a:r>
              <a:rPr lang="en-US" altLang="zh-CN" i="0" dirty="0" err="1"/>
              <a:t>img</a:t>
            </a:r>
            <a:r>
              <a:rPr lang="en-US" altLang="zh-CN" i="0" dirty="0"/>
              <a:t> is a </a:t>
            </a:r>
            <a:r>
              <a:rPr lang="en-US" altLang="zh-CN" i="0" dirty="0" smtClean="0"/>
              <a:t>color image</a:t>
            </a:r>
          </a:p>
          <a:p>
            <a:pPr marL="530352" lvl="1" indent="0">
              <a:buNone/>
            </a:pPr>
            <a:endParaRPr lang="en-US" altLang="zh-CN" i="0" dirty="0"/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</a:t>
            </a:r>
            <a:r>
              <a:rPr lang="en-US" altLang="zh-CN" i="0" dirty="0" smtClean="0"/>
              <a:t>or</a:t>
            </a:r>
            <a:endParaRPr lang="en-US" altLang="zh-CN" i="0" dirty="0"/>
          </a:p>
        </p:txBody>
      </p:sp>
      <p:sp>
        <p:nvSpPr>
          <p:cNvPr id="5" name="TextBox 4"/>
          <p:cNvSpPr txBox="1"/>
          <p:nvPr/>
        </p:nvSpPr>
        <p:spPr>
          <a:xfrm>
            <a:off x="2103120" y="3759060"/>
            <a:ext cx="26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100] = 255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8440" y="3759060"/>
            <a:ext cx="387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100] = [255, 255, 255]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8440" y="4832726"/>
            <a:ext cx="294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100, 0] = 255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100, 1] = 255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[100, 100, 2] = 255</a:t>
            </a:r>
          </a:p>
        </p:txBody>
      </p:sp>
    </p:spTree>
    <p:extLst>
      <p:ext uri="{BB962C8B-B14F-4D97-AF65-F5344CB8AC3E}">
        <p14:creationId xmlns:p14="http://schemas.microsoft.com/office/powerpoint/2010/main" val="14757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 Basic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Crop an image</a:t>
            </a:r>
          </a:p>
          <a:p>
            <a:pPr lvl="1"/>
            <a:endParaRPr lang="en-US" altLang="zh-CN" i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3120" y="2125246"/>
            <a:ext cx="658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 = cv2.imread('image.jpg',1)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cropped_img</a:t>
            </a:r>
            <a:r>
              <a:rPr lang="fr-FR" altLang="zh-CN" dirty="0" smtClean="0"/>
              <a:t> =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[173:301, 87:208]</a:t>
            </a:r>
          </a:p>
          <a:p>
            <a:r>
              <a:rPr lang="fr-FR" altLang="zh-CN" dirty="0" smtClean="0"/>
              <a:t>&gt;&gt;&gt; cv2.namedWindow('</a:t>
            </a:r>
            <a:r>
              <a:rPr lang="fr-FR" altLang="zh-CN" dirty="0" err="1" smtClean="0"/>
              <a:t>OriginalImage</a:t>
            </a:r>
            <a:r>
              <a:rPr lang="fr-FR" altLang="zh-CN" dirty="0" smtClean="0"/>
              <a:t>', cv2.WINDOW_AUTOSIZE)</a:t>
            </a:r>
          </a:p>
          <a:p>
            <a:r>
              <a:rPr lang="fr-FR" altLang="zh-CN" dirty="0" smtClean="0"/>
              <a:t>&gt;&gt;&gt; cv2.namedWindow('</a:t>
            </a:r>
            <a:r>
              <a:rPr lang="fr-FR" altLang="zh-CN" dirty="0" err="1" smtClean="0"/>
              <a:t>CroppedImage</a:t>
            </a:r>
            <a:r>
              <a:rPr lang="fr-FR" altLang="zh-CN" dirty="0" smtClean="0"/>
              <a:t>', cv2.WINDOW_AUTOSIZE)</a:t>
            </a:r>
          </a:p>
          <a:p>
            <a:r>
              <a:rPr lang="fr-FR" altLang="zh-CN" dirty="0" smtClean="0"/>
              <a:t>&gt;&gt;&gt; cv2.imshow('</a:t>
            </a:r>
            <a:r>
              <a:rPr lang="fr-FR" altLang="zh-CN" dirty="0" err="1" smtClean="0"/>
              <a:t>OriginalImage</a:t>
            </a:r>
            <a:r>
              <a:rPr lang="fr-FR" altLang="zh-CN" dirty="0" smtClean="0"/>
              <a:t>', </a:t>
            </a:r>
            <a:r>
              <a:rPr lang="fr-FR" altLang="zh-CN" dirty="0" err="1" smtClean="0"/>
              <a:t>img</a:t>
            </a:r>
            <a:r>
              <a:rPr lang="fr-FR" altLang="zh-CN" dirty="0" smtClean="0"/>
              <a:t>)</a:t>
            </a:r>
          </a:p>
          <a:p>
            <a:r>
              <a:rPr lang="fr-FR" altLang="zh-CN" dirty="0" smtClean="0"/>
              <a:t>&gt;&gt;&gt; cv2.imshow('</a:t>
            </a:r>
            <a:r>
              <a:rPr lang="fr-FR" altLang="zh-CN" dirty="0" err="1" smtClean="0"/>
              <a:t>CroppedImage</a:t>
            </a:r>
            <a:r>
              <a:rPr lang="fr-FR" altLang="zh-CN" dirty="0" smtClean="0"/>
              <a:t>', </a:t>
            </a:r>
            <a:r>
              <a:rPr lang="fr-FR" altLang="zh-CN" dirty="0" err="1" smtClean="0"/>
              <a:t>cropped_img</a:t>
            </a:r>
            <a:r>
              <a:rPr lang="fr-FR" altLang="zh-CN" dirty="0" smtClean="0"/>
              <a:t>)</a:t>
            </a:r>
          </a:p>
          <a:p>
            <a:r>
              <a:rPr lang="fr-FR" altLang="zh-CN" dirty="0" smtClean="0"/>
              <a:t>&gt;&gt;&gt; cv2.waitKey(0)</a:t>
            </a:r>
          </a:p>
          <a:p>
            <a:r>
              <a:rPr lang="fr-FR" altLang="zh-CN" dirty="0" smtClean="0"/>
              <a:t>&gt;&gt;&gt; cv2.destroyAllWindows()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182" y="1635759"/>
            <a:ext cx="3358618" cy="48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 Basic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Image properties</a:t>
            </a:r>
          </a:p>
          <a:p>
            <a:pPr lvl="1"/>
            <a:endParaRPr lang="en-US" altLang="zh-CN" i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3120" y="2125246"/>
            <a:ext cx="22381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print</a:t>
            </a:r>
            <a:r>
              <a:rPr lang="fr-FR" altLang="zh-CN" dirty="0" smtClean="0"/>
              <a:t>(</a:t>
            </a:r>
            <a:r>
              <a:rPr lang="fr-FR" altLang="zh-CN" dirty="0" err="1" smtClean="0"/>
              <a:t>img.shape</a:t>
            </a:r>
            <a:r>
              <a:rPr lang="fr-FR" altLang="zh-CN" dirty="0" smtClean="0"/>
              <a:t>)</a:t>
            </a:r>
          </a:p>
          <a:p>
            <a:r>
              <a:rPr lang="fr-FR" altLang="zh-CN" dirty="0" smtClean="0"/>
              <a:t>(318, 435, 3) 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print</a:t>
            </a:r>
            <a:r>
              <a:rPr lang="fr-FR" altLang="zh-CN" dirty="0" smtClean="0"/>
              <a:t>(</a:t>
            </a:r>
            <a:r>
              <a:rPr lang="fr-FR" altLang="zh-CN" dirty="0" err="1" smtClean="0"/>
              <a:t>img.size</a:t>
            </a:r>
            <a:r>
              <a:rPr lang="fr-FR" altLang="zh-CN" dirty="0" smtClean="0"/>
              <a:t>) </a:t>
            </a:r>
          </a:p>
          <a:p>
            <a:r>
              <a:rPr lang="fr-FR" altLang="zh-CN" dirty="0" smtClean="0"/>
              <a:t>414990</a:t>
            </a:r>
          </a:p>
          <a:p>
            <a:r>
              <a:rPr lang="fr-FR" altLang="zh-CN" dirty="0" smtClean="0"/>
              <a:t>&gt;&gt;&gt; </a:t>
            </a:r>
            <a:r>
              <a:rPr lang="fr-FR" altLang="zh-CN" dirty="0" err="1" smtClean="0"/>
              <a:t>print</a:t>
            </a:r>
            <a:r>
              <a:rPr lang="fr-FR" altLang="zh-CN" dirty="0" smtClean="0"/>
              <a:t>(</a:t>
            </a:r>
            <a:r>
              <a:rPr lang="fr-FR" altLang="zh-CN" dirty="0" err="1" smtClean="0"/>
              <a:t>img.dtype</a:t>
            </a:r>
            <a:r>
              <a:rPr lang="fr-FR" altLang="zh-CN" dirty="0" smtClean="0"/>
              <a:t>) </a:t>
            </a:r>
          </a:p>
          <a:p>
            <a:r>
              <a:rPr lang="fr-FR" altLang="zh-CN" dirty="0" smtClean="0"/>
              <a:t>uint8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72" y="2365097"/>
            <a:ext cx="4143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r>
              <a:rPr lang="en-US" altLang="zh-CN" dirty="0" smtClean="0"/>
              <a:t>-Python Basic Operations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720"/>
            <a:ext cx="9601200" cy="49987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Drawing functions</a:t>
            </a:r>
          </a:p>
          <a:p>
            <a:pPr lvl="1"/>
            <a:r>
              <a:rPr lang="en-US" altLang="zh-CN" dirty="0" smtClean="0"/>
              <a:t>cv2.line</a:t>
            </a:r>
          </a:p>
          <a:p>
            <a:pPr lvl="1"/>
            <a:r>
              <a:rPr lang="en-US" altLang="zh-CN" dirty="0" smtClean="0"/>
              <a:t>cv2.rectangle</a:t>
            </a:r>
          </a:p>
          <a:p>
            <a:pPr lvl="1"/>
            <a:r>
              <a:rPr lang="en-US" altLang="zh-CN" dirty="0" smtClean="0"/>
              <a:t>cv2.circle</a:t>
            </a:r>
          </a:p>
          <a:p>
            <a:pPr lvl="1"/>
            <a:r>
              <a:rPr lang="en-US" altLang="zh-CN" dirty="0"/>
              <a:t>cv2.ellipse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cv2.polylines  (Drawing a polygon)</a:t>
            </a:r>
          </a:p>
          <a:p>
            <a:pPr lvl="1"/>
            <a:r>
              <a:rPr lang="en-US" altLang="zh-CN" dirty="0" smtClean="0"/>
              <a:t>cv2.putText (Adding text on an image)</a:t>
            </a:r>
          </a:p>
        </p:txBody>
      </p:sp>
    </p:spTree>
    <p:extLst>
      <p:ext uri="{BB962C8B-B14F-4D97-AF65-F5344CB8AC3E}">
        <p14:creationId xmlns:p14="http://schemas.microsoft.com/office/powerpoint/2010/main" val="36760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194</TotalTime>
  <Words>843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华文楷体</vt:lpstr>
      <vt:lpstr>Cambria Math</vt:lpstr>
      <vt:lpstr>Franklin Gothic Book</vt:lpstr>
      <vt:lpstr>Crop</vt:lpstr>
      <vt:lpstr>OpenCV-Python Tutorial</vt:lpstr>
      <vt:lpstr>OpenCV-Python</vt:lpstr>
      <vt:lpstr>OpenCV-Python Basic Operations</vt:lpstr>
      <vt:lpstr>OpenCV-Python Basic Operations</vt:lpstr>
      <vt:lpstr>OpenCV-Python Basic Operations</vt:lpstr>
      <vt:lpstr>OpenCV-Python Basic Operations</vt:lpstr>
      <vt:lpstr>OpenCV-Python Basic Operations</vt:lpstr>
      <vt:lpstr>OpenCV-Python Basic Operations</vt:lpstr>
      <vt:lpstr>OpenCV-Python Basic Operations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  <vt:lpstr>Object Detection using Template Matching</vt:lpstr>
    </vt:vector>
  </TitlesOfParts>
  <Company>ddd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Jinyuan Zhao</dc:creator>
  <cp:lastModifiedBy>Jinyuan Zhao</cp:lastModifiedBy>
  <cp:revision>18</cp:revision>
  <dcterms:created xsi:type="dcterms:W3CDTF">2017-11-03T19:08:38Z</dcterms:created>
  <dcterms:modified xsi:type="dcterms:W3CDTF">2017-11-05T18:20:13Z</dcterms:modified>
</cp:coreProperties>
</file>