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60" r:id="rId5"/>
    <p:sldId id="259" r:id="rId6"/>
    <p:sldId id="261" r:id="rId7"/>
    <p:sldId id="265" r:id="rId8"/>
    <p:sldId id="262" r:id="rId9"/>
    <p:sldId id="263" r:id="rId10"/>
    <p:sldId id="264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89"/>
    <p:restoredTop sz="94627"/>
  </p:normalViewPr>
  <p:slideViewPr>
    <p:cSldViewPr snapToGrid="0" snapToObjects="1">
      <p:cViewPr varScale="1">
        <p:scale>
          <a:sx n="118" d="100"/>
          <a:sy n="118" d="100"/>
        </p:scale>
        <p:origin x="224" y="9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92198D-7D7B-D14E-9322-AC99C673C0FF}" type="datetimeFigureOut">
              <a:rPr lang="en-US" smtClean="0"/>
              <a:t>7/5/16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07399-9CA0-4C46-9058-346FB6D14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79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07399-9CA0-4C46-9058-346FB6D14FB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4625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07399-9CA0-4C46-9058-346FB6D14FB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5177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effectLst>
            <a:outerShdw blurRad="50800" dist="76200" dir="8100000" algn="tr" rotWithShape="0">
              <a:prstClr val="black">
                <a:alpha val="40000"/>
              </a:prstClr>
            </a:outerShdw>
          </a:effectLst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effectLst>
            <a:outerShdw blurRad="50800" dist="76200" dir="8100000" algn="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567FC-9461-634E-AE13-2AE7F79B6498}" type="datetimeFigureOut">
              <a:rPr lang="en-US" smtClean="0"/>
              <a:t>7/5/16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F2472-EEB3-4F49-A425-A3331070B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1885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567FC-9461-634E-AE13-2AE7F79B6498}" type="datetimeFigureOut">
              <a:rPr lang="en-US" smtClean="0"/>
              <a:t>7/5/16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F2472-EEB3-4F49-A425-A3331070B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5412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567FC-9461-634E-AE13-2AE7F79B6498}" type="datetimeFigureOut">
              <a:rPr lang="en-US" smtClean="0"/>
              <a:t>7/5/16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F2472-EEB3-4F49-A425-A3331070B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4667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/>
          <a:lstStyle>
            <a:lvl1pPr>
              <a:defRPr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>
              <a:defRPr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  <a:lvl3pPr>
              <a:defRPr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</a:defRPr>
            </a:lvl3pPr>
            <a:lvl4pPr>
              <a:defRPr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</a:defRPr>
            </a:lvl4pPr>
            <a:lvl5pPr>
              <a:defRPr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567FC-9461-634E-AE13-2AE7F79B6498}" type="datetimeFigureOut">
              <a:rPr lang="en-US" smtClean="0"/>
              <a:t>7/5/16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F2472-EEB3-4F49-A425-A3331070B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3764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567FC-9461-634E-AE13-2AE7F79B6498}" type="datetimeFigureOut">
              <a:rPr lang="en-US" smtClean="0"/>
              <a:t>7/5/16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F2472-EEB3-4F49-A425-A3331070B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5491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567FC-9461-634E-AE13-2AE7F79B6498}" type="datetimeFigureOut">
              <a:rPr lang="en-US" smtClean="0"/>
              <a:t>7/5/16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F2472-EEB3-4F49-A425-A3331070B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3333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567FC-9461-634E-AE13-2AE7F79B6498}" type="datetimeFigureOut">
              <a:rPr lang="en-US" smtClean="0"/>
              <a:t>7/5/16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F2472-EEB3-4F49-A425-A3331070B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4436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>
                <a:effectLst>
                  <a:outerShdw blurRad="50800" dist="76200" dir="8100000" algn="tr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567FC-9461-634E-AE13-2AE7F79B6498}" type="datetimeFigureOut">
              <a:rPr lang="en-US" smtClean="0"/>
              <a:t>7/5/16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F2472-EEB3-4F49-A425-A3331070B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805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567FC-9461-634E-AE13-2AE7F79B6498}" type="datetimeFigureOut">
              <a:rPr lang="en-US" smtClean="0"/>
              <a:t>7/5/16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F2472-EEB3-4F49-A425-A3331070B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1807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567FC-9461-634E-AE13-2AE7F79B6498}" type="datetimeFigureOut">
              <a:rPr lang="en-US" smtClean="0"/>
              <a:t>7/5/16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F2472-EEB3-4F49-A425-A3331070B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2136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567FC-9461-634E-AE13-2AE7F79B6498}" type="datetimeFigureOut">
              <a:rPr lang="en-US" smtClean="0"/>
              <a:t>7/5/16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F2472-EEB3-4F49-A425-A3331070B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288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4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95370"/>
            <a:ext cx="12192000" cy="416263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3538"/>
            <a:ext cx="2770094" cy="1477383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5567FC-9461-634E-AE13-2AE7F79B6498}" type="datetimeFigureOut">
              <a:rPr lang="en-US" smtClean="0"/>
              <a:t>7/5/16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6F2472-EEB3-4F49-A425-A3331070B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722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g"/><Relationship Id="rId3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Litmus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Helping you thread the eye of the needle</a:t>
            </a:r>
          </a:p>
          <a:p>
            <a:r>
              <a:rPr lang="en-US" dirty="0"/>
              <a:t>o</a:t>
            </a:r>
            <a:r>
              <a:rPr lang="en-US" dirty="0" smtClean="0"/>
              <a:t>f consistent HTML email rendering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539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Checklist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220" y="1695909"/>
            <a:ext cx="8857561" cy="4982378"/>
          </a:xfrm>
          <a:prstGeom prst="rect">
            <a:avLst/>
          </a:prstGeom>
          <a:effectLst>
            <a:outerShdw blurRad="50800" dist="76200" dir="8100000" algn="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64984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4129" y="1686762"/>
            <a:ext cx="8143743" cy="5033527"/>
          </a:xfrm>
          <a:prstGeom prst="rect">
            <a:avLst/>
          </a:prstGeom>
          <a:effectLst>
            <a:outerShdw blurRad="50800" dist="76200" dir="8100000" algn="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81499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Analytics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1195" y="1684903"/>
            <a:ext cx="6929610" cy="5066812"/>
          </a:xfrm>
          <a:prstGeom prst="rect">
            <a:avLst/>
          </a:prstGeom>
          <a:effectLst>
            <a:outerShdw blurRad="50800" dist="76200" dir="8100000" algn="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46143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Spam testing</a:t>
            </a:r>
          </a:p>
          <a:p>
            <a:pPr lvl="1"/>
            <a:r>
              <a:rPr lang="en-US" dirty="0" smtClean="0"/>
              <a:t>IP reputation analysis</a:t>
            </a:r>
          </a:p>
          <a:p>
            <a:pPr lvl="1"/>
            <a:r>
              <a:rPr lang="en-US" dirty="0" smtClean="0"/>
              <a:t>DKIM/SPF verification</a:t>
            </a:r>
          </a:p>
          <a:p>
            <a:pPr lvl="1"/>
            <a:r>
              <a:rPr lang="en-US" dirty="0" smtClean="0"/>
              <a:t>Scoring from major spam filters (</a:t>
            </a:r>
            <a:r>
              <a:rPr lang="en-US" dirty="0" err="1" smtClean="0"/>
              <a:t>SpamAssassin</a:t>
            </a:r>
            <a:r>
              <a:rPr lang="en-US" dirty="0" smtClean="0"/>
              <a:t>, Barracuda, Postini, ISP filters)</a:t>
            </a:r>
          </a:p>
          <a:p>
            <a:r>
              <a:rPr lang="en-US" dirty="0" smtClean="0"/>
              <a:t>Web page testing</a:t>
            </a:r>
          </a:p>
          <a:p>
            <a:pPr lvl="1"/>
            <a:r>
              <a:rPr lang="en-US" dirty="0" smtClean="0"/>
              <a:t>Broken image check</a:t>
            </a:r>
          </a:p>
          <a:p>
            <a:pPr lvl="1"/>
            <a:r>
              <a:rPr lang="en-US" dirty="0" smtClean="0"/>
              <a:t>Broken link check</a:t>
            </a:r>
          </a:p>
          <a:p>
            <a:pPr lvl="1"/>
            <a:r>
              <a:rPr lang="en-US" dirty="0" smtClean="0"/>
              <a:t>Ensure consistency from email to landing</a:t>
            </a:r>
          </a:p>
          <a:p>
            <a:r>
              <a:rPr lang="en-US" dirty="0" smtClean="0"/>
              <a:t>API</a:t>
            </a:r>
          </a:p>
          <a:p>
            <a:pPr lvl="1"/>
            <a:r>
              <a:rPr lang="en-US" dirty="0" smtClean="0"/>
              <a:t>Integrate into your workflow or product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762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Email is your first impression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Get it right!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439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Email Marketing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en-US" dirty="0" smtClean="0"/>
              <a:t>Marketing channel with a very large potential audience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Segmentation to focus marketing efforts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Personalization and customization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Time sensitive and relevant communications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Wealth of analytical data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User profiles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User behavior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Initiate sales funnel, A/B Testing</a:t>
            </a:r>
          </a:p>
          <a:p>
            <a:pPr>
              <a:buFont typeface="Arial" charset="0"/>
              <a:buChar char="•"/>
            </a:pPr>
            <a:endParaRPr lang="en-US" dirty="0" smtClean="0"/>
          </a:p>
          <a:p>
            <a:pPr>
              <a:buFont typeface="Arial" charset="0"/>
              <a:buChar char="•"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084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Email Marketing Creative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8600" y="4992562"/>
            <a:ext cx="2954799" cy="1660316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Inconsistent HTML/CSS rendering across clients</a:t>
            </a:r>
          </a:p>
          <a:p>
            <a:r>
              <a:rPr lang="en-US" dirty="0" smtClean="0"/>
              <a:t>Spotty CSS support</a:t>
            </a:r>
          </a:p>
          <a:p>
            <a:r>
              <a:rPr lang="en-US" dirty="0" smtClean="0"/>
              <a:t>Inline CSS</a:t>
            </a:r>
          </a:p>
          <a:p>
            <a:r>
              <a:rPr lang="en-US" dirty="0" smtClean="0"/>
              <a:t>No </a:t>
            </a:r>
            <a:r>
              <a:rPr lang="en-US" dirty="0" err="1" smtClean="0"/>
              <a:t>javascript</a:t>
            </a:r>
            <a:r>
              <a:rPr lang="en-US" dirty="0" smtClean="0"/>
              <a:t> execution</a:t>
            </a:r>
          </a:p>
          <a:p>
            <a:r>
              <a:rPr lang="en-US" dirty="0" smtClean="0"/>
              <a:t>Design must fit a table layout</a:t>
            </a:r>
          </a:p>
          <a:p>
            <a:r>
              <a:rPr lang="en-US" dirty="0" smtClean="0"/>
              <a:t>Creative crafted to display across as many clients as possible</a:t>
            </a:r>
          </a:p>
          <a:p>
            <a:r>
              <a:rPr lang="en-US" dirty="0" smtClean="0"/>
              <a:t>HTML like it’s 1999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433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851" y="1815152"/>
            <a:ext cx="5278517" cy="4553803"/>
          </a:xfrm>
          <a:prstGeom prst="rect">
            <a:avLst/>
          </a:prstGeom>
          <a:effectLst>
            <a:outerShdw blurRad="50800" dist="762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553" y="1862542"/>
            <a:ext cx="5645000" cy="4506412"/>
          </a:xfrm>
          <a:prstGeom prst="rect">
            <a:avLst/>
          </a:prstGeom>
          <a:effectLst>
            <a:outerShdw blurRad="50800" dist="76200" dir="8100000" algn="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3587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621" y="1622557"/>
            <a:ext cx="5020860" cy="4853306"/>
          </a:xfrm>
          <a:prstGeom prst="rect">
            <a:avLst/>
          </a:prstGeom>
          <a:effectLst>
            <a:outerShdw blurRad="50800" dist="762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2441" y="1567965"/>
            <a:ext cx="5416002" cy="4988257"/>
          </a:xfrm>
          <a:prstGeom prst="rect">
            <a:avLst/>
          </a:prstGeom>
          <a:effectLst>
            <a:outerShdw blurRad="50800" dist="76200" dir="8100000" algn="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9815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5575" y="1566039"/>
            <a:ext cx="2843686" cy="5071241"/>
          </a:xfrm>
          <a:prstGeom prst="rect">
            <a:avLst/>
          </a:prstGeom>
          <a:effectLst>
            <a:outerShdw blurRad="50800" dist="762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6529" y="1566040"/>
            <a:ext cx="2857037" cy="5071241"/>
          </a:xfrm>
          <a:prstGeom prst="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  <a:effectLst>
            <a:outerShdw blurRad="50800" dist="76200" dir="8100000" algn="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9909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 Design All Images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6836" y="1690688"/>
            <a:ext cx="3452368" cy="5040217"/>
          </a:xfrm>
          <a:prstGeom prst="rect">
            <a:avLst/>
          </a:prstGeom>
          <a:effectLst>
            <a:outerShdw blurRad="50800" dist="762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7145" y="1690687"/>
            <a:ext cx="3466297" cy="5040217"/>
          </a:xfrm>
          <a:prstGeom prst="rect">
            <a:avLst/>
          </a:prstGeom>
          <a:effectLst>
            <a:outerShdw blurRad="50800" dist="76200" dir="8100000" algn="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4336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97" y="1991412"/>
            <a:ext cx="11996606" cy="4108306"/>
          </a:xfrm>
          <a:prstGeom prst="rect">
            <a:avLst/>
          </a:prstGeom>
          <a:effectLst>
            <a:outerShdw blurRad="50800" dist="762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Email clients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21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Litmus Services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(spit/twist and granny glasses)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350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</TotalTime>
  <Words>161</Words>
  <Application>Microsoft Macintosh PowerPoint</Application>
  <PresentationFormat>Widescreen</PresentationFormat>
  <Paragraphs>43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Calibri</vt:lpstr>
      <vt:lpstr>Calibri Light</vt:lpstr>
      <vt:lpstr>Arial</vt:lpstr>
      <vt:lpstr>Office Theme</vt:lpstr>
      <vt:lpstr>Litmus</vt:lpstr>
      <vt:lpstr>Email Marketing</vt:lpstr>
      <vt:lpstr>Email Marketing Creative</vt:lpstr>
      <vt:lpstr>PowerPoint Presentation</vt:lpstr>
      <vt:lpstr>PowerPoint Presentation</vt:lpstr>
      <vt:lpstr>PowerPoint Presentation</vt:lpstr>
      <vt:lpstr>Make Design All Images</vt:lpstr>
      <vt:lpstr>Email clients</vt:lpstr>
      <vt:lpstr>Litmus Services </vt:lpstr>
      <vt:lpstr>Checklist</vt:lpstr>
      <vt:lpstr>Builder</vt:lpstr>
      <vt:lpstr>Analytics</vt:lpstr>
      <vt:lpstr>Other services</vt:lpstr>
      <vt:lpstr>Email is your first impression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Litmus</dc:title>
  <dc:creator>Mark Lewis</dc:creator>
  <cp:lastModifiedBy>Mark Lewis</cp:lastModifiedBy>
  <cp:revision>29</cp:revision>
  <dcterms:created xsi:type="dcterms:W3CDTF">2016-06-28T05:11:59Z</dcterms:created>
  <dcterms:modified xsi:type="dcterms:W3CDTF">2016-07-06T06:26:00Z</dcterms:modified>
</cp:coreProperties>
</file>