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0" r:id="rId1"/>
    <p:sldMasterId id="2147483652" r:id="rId2"/>
    <p:sldMasterId id="2147483656" r:id="rId3"/>
    <p:sldMasterId id="2147483658" r:id="rId4"/>
    <p:sldMasterId id="2147483660" r:id="rId5"/>
    <p:sldMasterId id="2147483662" r:id="rId6"/>
    <p:sldMasterId id="2147483666" r:id="rId7"/>
    <p:sldMasterId id="2147483668" r:id="rId8"/>
    <p:sldMasterId id="2147483670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4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6.xml"/><Relationship Id="rId10" Type="http://schemas.openxmlformats.org/officeDocument/2006/relationships/slide" Target="slides/slide1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316371D3-050F-4943-B9F8-A9F11664AB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9487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7523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2130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0029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434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1990D-D8FF-4E02-ADD2-857B1E4CA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70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4215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95590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57051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91048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58F3BB9-6EFB-4A8E-8DE9-E17691E0EFF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F8DB5A-620B-4E16-B092-647FF9648E0D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67761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102F520-4386-463A-A25E-BE823D00586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57020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004DD28D-131B-477B-B11B-71036160BEE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050627F3-7FC6-4859-B3D7-3A7F9C44C68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31F5C31F-B0B7-4380-BAD0-3E3026DC5C3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540C267-BD9D-4CF6-BF51-B9B5DE7E867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35D62CAB-FE41-4546-B925-008279A48D7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F0484EB4-8806-4D39-881A-641732D7777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3589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049A67-DDFF-4AAF-A15D-81F6E0E80A3E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508CF8-46F1-498D-9FFB-2B89585DE34C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60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6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2AC1B8-3CA7-4C61-AB27-6C59B9BD7923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CBFB0F-5C89-4282-A738-928A50FA51F0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2400" b="1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46DC14E-27A5-4695-88E4-BBC851A0ED78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44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4801C21-7567-40BB-A62E-0F9F8800B857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32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32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Second level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1143000" lvl="2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Third level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1600200" lvl="3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Fourth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  <a:p>
            <a:pPr marL="2057400" lvl="4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000" b="0" strike="noStrike" spc="-1">
                <a:solidFill>
                  <a:schemeClr val="dk1"/>
                </a:solidFill>
                <a:latin typeface="Calibri"/>
              </a:rPr>
              <a:t>Fifth level</a:t>
            </a:r>
            <a:endParaRPr lang="en-NL" sz="20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F7F54B-E8A7-4210-BDBA-4CDEE2306C23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GB" sz="3200" b="0" strike="noStrike" spc="-1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lang="en-NL" sz="32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NL" sz="3200" b="0" strike="noStrike" spc="-1">
                <a:solidFill>
                  <a:schemeClr val="dk1"/>
                </a:solidFill>
                <a:latin typeface="Calibri"/>
              </a:rPr>
              <a:t>Seventh Outline Level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600" b="0" strike="noStrike" spc="-1">
                <a:solidFill>
                  <a:schemeClr val="dk1"/>
                </a:solidFill>
                <a:latin typeface="Calibri"/>
              </a:rPr>
              <a:t>Click to edit Master text styles</a:t>
            </a:r>
            <a:endParaRPr lang="en-NL" sz="16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D548515-3E50-492B-8749-2F72E062B55F}" type="slidenum"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NL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8BFBD58-CE0E-40A4-8E5C-65278B9934DC}" type="slidenum">
              <a:rPr lang="en-NL" sz="1200" b="0" strike="noStrike" spc="-1" smtClean="0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95727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NL" sz="2400" b="0" strike="noStrike" spc="-1" dirty="0">
                <a:solidFill>
                  <a:schemeClr val="dk1"/>
                </a:solidFill>
                <a:latin typeface="Calibri"/>
              </a:rPr>
              <a:t>Robbert van der Mijn/Mark Span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NL" sz="2400" b="0" strike="noStrike" spc="-1" dirty="0">
                <a:solidFill>
                  <a:schemeClr val="dk1"/>
                </a:solidFill>
                <a:latin typeface="Calibri"/>
              </a:rPr>
              <a:t>Data Collection and Analysis for Cognitive Neuroscience, 2024-2025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NL" sz="6000" b="0" strike="noStrike" spc="-1">
                <a:solidFill>
                  <a:schemeClr val="dk1"/>
                </a:solidFill>
                <a:latin typeface="Calibri Light"/>
              </a:rPr>
              <a:t>Setting up a pupil dilation experiment</a:t>
            </a:r>
            <a:endParaRPr lang="en-NL" sz="60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chemeClr val="dk1"/>
                </a:solidFill>
                <a:latin typeface="Calibri"/>
              </a:rPr>
              <a:t>Software installation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chemeClr val="dk1"/>
                </a:solidFill>
                <a:latin typeface="Calibri"/>
              </a:rPr>
              <a:t>Difficult vs. Easy addition experiment (demo)</a:t>
            </a:r>
            <a:endParaRPr lang="en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chemeClr val="dk1"/>
                </a:solidFill>
                <a:latin typeface="Calibri"/>
              </a:rPr>
              <a:t>Design</a:t>
            </a:r>
            <a:endParaRPr lang="en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chemeClr val="dk1"/>
                </a:solidFill>
                <a:latin typeface="Calibri"/>
              </a:rPr>
              <a:t>Structure</a:t>
            </a:r>
            <a:endParaRPr lang="en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chemeClr val="dk1"/>
                </a:solidFill>
                <a:latin typeface="Calibri"/>
              </a:rPr>
              <a:t>Look ahead</a:t>
            </a:r>
            <a:endParaRPr lang="en-NL" sz="24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 dirty="0">
                <a:solidFill>
                  <a:schemeClr val="dk1"/>
                </a:solidFill>
                <a:latin typeface="Calibri"/>
              </a:rPr>
              <a:t>☕️</a:t>
            </a:r>
            <a:endParaRPr lang="en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chemeClr val="dk1"/>
                </a:solidFill>
                <a:latin typeface="Calibri"/>
              </a:rPr>
              <a:t>Software installation (help!)</a:t>
            </a:r>
            <a:endParaRPr lang="en-NL" sz="2800" b="0" strike="noStrike" spc="-1" dirty="0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NL" sz="2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NL" sz="4400" b="0" strike="noStrike" spc="-1">
                <a:solidFill>
                  <a:schemeClr val="dk1"/>
                </a:solidFill>
                <a:latin typeface="Calibri Light"/>
              </a:rPr>
              <a:t>Today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3684960" cy="445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</a:rPr>
              <a:t>Hypothesis: Pupils are larger for difficult tasks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</a:rPr>
              <a:t>Quick and dirty demo-experiment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P</a:t>
            </a: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articipants: us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D</a:t>
            </a: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uration: as short as possible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Number of trials: not informed by power analysis</a:t>
            </a: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976560" cy="1325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NL" sz="4400" b="0" strike="noStrike" spc="-1">
                <a:solidFill>
                  <a:schemeClr val="dk1"/>
                </a:solidFill>
                <a:latin typeface="Calibri Light"/>
              </a:rPr>
              <a:t>Mental Effort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4" name="Group 3"/>
          <p:cNvGrpSpPr/>
          <p:nvPr/>
        </p:nvGrpSpPr>
        <p:grpSpPr>
          <a:xfrm>
            <a:off x="4893480" y="775080"/>
            <a:ext cx="6908760" cy="2079000"/>
            <a:chOff x="4893480" y="775080"/>
            <a:chExt cx="6908760" cy="2079000"/>
          </a:xfrm>
        </p:grpSpPr>
        <p:sp>
          <p:nvSpPr>
            <p:cNvPr id="75" name="Rectangle 24"/>
            <p:cNvSpPr/>
            <p:nvPr/>
          </p:nvSpPr>
          <p:spPr>
            <a:xfrm>
              <a:off x="608220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7+1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ctangle 25"/>
            <p:cNvSpPr/>
            <p:nvPr/>
          </p:nvSpPr>
          <p:spPr>
            <a:xfrm>
              <a:off x="489348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26"/>
            <p:cNvSpPr/>
            <p:nvPr/>
          </p:nvSpPr>
          <p:spPr>
            <a:xfrm>
              <a:off x="727128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Rectangle 27"/>
            <p:cNvSpPr/>
            <p:nvPr/>
          </p:nvSpPr>
          <p:spPr>
            <a:xfrm>
              <a:off x="846000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8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9" name="Rectangle 28"/>
            <p:cNvSpPr/>
            <p:nvPr/>
          </p:nvSpPr>
          <p:spPr>
            <a:xfrm>
              <a:off x="964872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Rectangle 29"/>
            <p:cNvSpPr/>
            <p:nvPr/>
          </p:nvSpPr>
          <p:spPr>
            <a:xfrm>
              <a:off x="10837440" y="1027800"/>
              <a:ext cx="934920" cy="7056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F/J?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81" name="Straight Arrow Connector 39"/>
            <p:cNvCxnSpPr/>
            <p:nvPr/>
          </p:nvCxnSpPr>
          <p:spPr>
            <a:xfrm>
              <a:off x="4893480" y="775080"/>
              <a:ext cx="6879600" cy="360"/>
            </a:xfrm>
            <a:prstGeom prst="straightConnector1">
              <a:avLst/>
            </a:prstGeom>
            <a:ln w="28575">
              <a:solidFill>
                <a:srgbClr val="4472C4"/>
              </a:solidFill>
              <a:tailEnd type="triangle" w="med" len="med"/>
            </a:ln>
          </p:spPr>
        </p:cxnSp>
        <p:sp>
          <p:nvSpPr>
            <p:cNvPr id="82" name="Up Arrow Callout 42"/>
            <p:cNvSpPr/>
            <p:nvPr/>
          </p:nvSpPr>
          <p:spPr>
            <a:xfrm>
              <a:off x="4893480" y="1839600"/>
              <a:ext cx="952560" cy="101340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1500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Fixation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3" name="Up Arrow Callout 43"/>
            <p:cNvSpPr/>
            <p:nvPr/>
          </p:nvSpPr>
          <p:spPr>
            <a:xfrm>
              <a:off x="6081120" y="1839600"/>
              <a:ext cx="952560" cy="101340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800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problem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4" name="Up Arrow Callout 44"/>
            <p:cNvSpPr/>
            <p:nvPr/>
          </p:nvSpPr>
          <p:spPr>
            <a:xfrm>
              <a:off x="7269120" y="1870200"/>
              <a:ext cx="952560" cy="98316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1500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Fixation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Up Arrow Callout 45"/>
            <p:cNvSpPr/>
            <p:nvPr/>
          </p:nvSpPr>
          <p:spPr>
            <a:xfrm>
              <a:off x="8481600" y="1870200"/>
              <a:ext cx="952560" cy="98316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800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solution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6" name="Up Arrow Callout 46"/>
            <p:cNvSpPr/>
            <p:nvPr/>
          </p:nvSpPr>
          <p:spPr>
            <a:xfrm>
              <a:off x="9637200" y="1870200"/>
              <a:ext cx="952560" cy="98316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1500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fixation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7" name="Up Arrow Callout 48"/>
            <p:cNvSpPr/>
            <p:nvPr/>
          </p:nvSpPr>
          <p:spPr>
            <a:xfrm>
              <a:off x="10849680" y="1870920"/>
              <a:ext cx="952560" cy="983160"/>
            </a:xfrm>
            <a:prstGeom prst="upArrowCallout">
              <a:avLst>
                <a:gd name="adj1" fmla="val 9892"/>
                <a:gd name="adj2" fmla="val 13669"/>
                <a:gd name="adj3" fmla="val 19334"/>
                <a:gd name="adj4" fmla="val 64977"/>
              </a:avLst>
            </a:prstGeom>
            <a:solidFill>
              <a:srgbClr val="4472C4"/>
            </a:solidFill>
            <a:ln>
              <a:solidFill>
                <a:srgbClr val="32549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[rt] ms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response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graphicFrame>
        <p:nvGraphicFramePr>
          <p:cNvPr id="88" name="Table 51"/>
          <p:cNvGraphicFramePr/>
          <p:nvPr/>
        </p:nvGraphicFramePr>
        <p:xfrm>
          <a:off x="5285520" y="3508560"/>
          <a:ext cx="6192000" cy="2595600"/>
        </p:xfrm>
        <a:graphic>
          <a:graphicData uri="http://schemas.openxmlformats.org/drawingml/2006/table">
            <a:tbl>
              <a:tblPr/>
              <a:tblGrid>
                <a:gridCol w="15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problem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solution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difficulty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correct</a:t>
                      </a:r>
                      <a:endParaRPr lang="en-US" sz="18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7+1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easy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3+6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easy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J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72+38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110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hard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36+84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130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hard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J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18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18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Picture 1"/>
          <p:cNvPicPr/>
          <p:nvPr/>
        </p:nvPicPr>
        <p:blipFill>
          <a:blip r:embed="rId2"/>
          <a:stretch/>
        </p:blipFill>
        <p:spPr>
          <a:xfrm>
            <a:off x="377280" y="521280"/>
            <a:ext cx="9475920" cy="581508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90" name="Table 51"/>
          <p:cNvGraphicFramePr/>
          <p:nvPr/>
        </p:nvGraphicFramePr>
        <p:xfrm>
          <a:off x="8646120" y="3232800"/>
          <a:ext cx="3168000" cy="1600200"/>
        </p:xfrm>
        <a:graphic>
          <a:graphicData uri="http://schemas.openxmlformats.org/drawingml/2006/table">
            <a:tbl>
              <a:tblPr/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problem</a:t>
                      </a:r>
                      <a:endParaRPr lang="en-US" sz="9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solution</a:t>
                      </a:r>
                      <a:endParaRPr lang="en-US" sz="9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difficulty</a:t>
                      </a:r>
                      <a:endParaRPr lang="en-US" sz="9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1" strike="noStrike" spc="-1">
                          <a:solidFill>
                            <a:schemeClr val="lt1"/>
                          </a:solidFill>
                          <a:latin typeface="Calibri"/>
                        </a:rPr>
                        <a:t>correct</a:t>
                      </a:r>
                      <a:endParaRPr lang="en-US" sz="9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7+1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8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easy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3+6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10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easy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J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72+38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110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hard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F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36+84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130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hard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J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972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en-NL" sz="900" b="0" strike="noStrike" spc="-1">
                          <a:solidFill>
                            <a:schemeClr val="dk1"/>
                          </a:solidFill>
                          <a:latin typeface="Calibri"/>
                        </a:rPr>
                        <a:t>…</a:t>
                      </a:r>
                      <a:endParaRPr lang="en-US" sz="9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46440" marR="46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91" name="Straight Arrow Connector 6"/>
          <p:cNvCxnSpPr/>
          <p:nvPr/>
        </p:nvCxnSpPr>
        <p:spPr>
          <a:xfrm flipH="1">
            <a:off x="5526000" y="3880080"/>
            <a:ext cx="3117240" cy="239040"/>
          </a:xfrm>
          <a:prstGeom prst="straightConnector1">
            <a:avLst/>
          </a:prstGeom>
          <a:ln w="38100">
            <a:solidFill>
              <a:srgbClr val="4472C4"/>
            </a:solidFill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Besides the pupil size, we want to record 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trike="noStrike" spc="-1">
                <a:solidFill>
                  <a:schemeClr val="dk1"/>
                </a:solidFill>
                <a:latin typeface="Calibri"/>
              </a:rPr>
              <a:t>When</a:t>
            </a: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 an event takes place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1" strike="noStrike" spc="-1">
                <a:solidFill>
                  <a:schemeClr val="dk1"/>
                </a:solidFill>
                <a:latin typeface="Calibri"/>
              </a:rPr>
              <a:t>What</a:t>
            </a: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 the event is</a:t>
            </a:r>
            <a:endParaRPr lang="en-NL" sz="2400" b="0" strike="noStrike" spc="-1">
              <a:solidFill>
                <a:schemeClr val="dk1"/>
              </a:solidFill>
              <a:latin typeface="Calibri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GB" sz="2800" b="0" strike="noStrike" spc="-1">
                <a:solidFill>
                  <a:schemeClr val="dk1"/>
                </a:solidFill>
                <a:latin typeface="Calibri"/>
              </a:rPr>
              <a:t>Send markers to the eye tracker!</a:t>
            </a: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lang="en-NL" sz="2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NL" sz="4400" b="0" strike="noStrike" spc="-1">
                <a:solidFill>
                  <a:schemeClr val="dk1"/>
                </a:solidFill>
                <a:latin typeface="Calibri Light"/>
              </a:rPr>
              <a:t>Measuring the Pupil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94" name="Group 17"/>
          <p:cNvGrpSpPr/>
          <p:nvPr/>
        </p:nvGrpSpPr>
        <p:grpSpPr>
          <a:xfrm>
            <a:off x="1947600" y="3935520"/>
            <a:ext cx="7493400" cy="2557080"/>
            <a:chOff x="1947600" y="3935520"/>
            <a:chExt cx="7493400" cy="2557080"/>
          </a:xfrm>
        </p:grpSpPr>
        <p:sp>
          <p:nvSpPr>
            <p:cNvPr id="95" name="Rectangle 3"/>
            <p:cNvSpPr/>
            <p:nvPr/>
          </p:nvSpPr>
          <p:spPr>
            <a:xfrm>
              <a:off x="273960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7+1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Rectangle 4"/>
            <p:cNvSpPr/>
            <p:nvPr/>
          </p:nvSpPr>
          <p:spPr>
            <a:xfrm>
              <a:off x="194760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Rectangle 5"/>
            <p:cNvSpPr/>
            <p:nvPr/>
          </p:nvSpPr>
          <p:spPr>
            <a:xfrm>
              <a:off x="380664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Rectangle 6"/>
            <p:cNvSpPr/>
            <p:nvPr/>
          </p:nvSpPr>
          <p:spPr>
            <a:xfrm>
              <a:off x="498888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8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Rectangle 7"/>
            <p:cNvSpPr/>
            <p:nvPr/>
          </p:nvSpPr>
          <p:spPr>
            <a:xfrm>
              <a:off x="590652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800" b="0" strike="noStrike" spc="-1">
                  <a:solidFill>
                    <a:srgbClr val="000000"/>
                  </a:solidFill>
                  <a:latin typeface="Calibri"/>
                </a:rPr>
                <a:t>o</a:t>
              </a:r>
              <a:endParaRPr lang="en-US" sz="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Rectangle 8"/>
            <p:cNvSpPr/>
            <p:nvPr/>
          </p:nvSpPr>
          <p:spPr>
            <a:xfrm>
              <a:off x="6824520" y="3935520"/>
              <a:ext cx="705600" cy="53244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 defTabSz="914400"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000000"/>
                  </a:solidFill>
                  <a:latin typeface="Calibri"/>
                </a:rPr>
                <a:t>F/K</a:t>
              </a: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Round Diagonal Corner Rectangle 9"/>
            <p:cNvSpPr/>
            <p:nvPr/>
          </p:nvSpPr>
          <p:spPr>
            <a:xfrm>
              <a:off x="1947600" y="461808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eyetracker.log('start_phase baseline')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2" name="Round Diagonal Corner Rectangle 10"/>
            <p:cNvSpPr/>
            <p:nvPr/>
          </p:nvSpPr>
          <p:spPr>
            <a:xfrm>
              <a:off x="2739600" y="485424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eyetracker.log(‘stop_phase baseline')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3" name="Round Diagonal Corner Rectangle 11"/>
            <p:cNvSpPr/>
            <p:nvPr/>
          </p:nvSpPr>
          <p:spPr>
            <a:xfrm>
              <a:off x="2739600" y="509040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eyetracker.log(‘start_phase problem')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4" name="Round Diagonal Corner Rectangle 12"/>
            <p:cNvSpPr/>
            <p:nvPr/>
          </p:nvSpPr>
          <p:spPr>
            <a:xfrm>
              <a:off x="3806640" y="532944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eyetracker.log(‘end_phase problem')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5" name="Round Diagonal Corner Rectangle 13"/>
            <p:cNvSpPr/>
            <p:nvPr/>
          </p:nvSpPr>
          <p:spPr>
            <a:xfrm>
              <a:off x="4988880" y="578772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eyetracker.log(‘end_phase fixation')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6" name="Round Diagonal Corner Rectangle 14"/>
            <p:cNvSpPr/>
            <p:nvPr/>
          </p:nvSpPr>
          <p:spPr>
            <a:xfrm>
              <a:off x="5694480" y="625680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ED7D31"/>
            </a:solidFill>
            <a:ln>
              <a:solidFill>
                <a:srgbClr val="AF5C24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eyetracker.log(‘end_phase solution')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7" name="Round Diagonal Corner Rectangle 15"/>
            <p:cNvSpPr/>
            <p:nvPr/>
          </p:nvSpPr>
          <p:spPr>
            <a:xfrm>
              <a:off x="3806640" y="555156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eyetracker.log(‘start_phase fixation')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8" name="Round Diagonal Corner Rectangle 16"/>
            <p:cNvSpPr/>
            <p:nvPr/>
          </p:nvSpPr>
          <p:spPr>
            <a:xfrm>
              <a:off x="4988880" y="6020640"/>
              <a:ext cx="3746520" cy="235800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70AD47"/>
            </a:solidFill>
            <a:ln>
              <a:solidFill>
                <a:srgbClr val="527F34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200" b="0" strike="noStrike" spc="-1">
                  <a:solidFill>
                    <a:schemeClr val="lt1"/>
                  </a:solidFill>
                  <a:latin typeface="Andale Mono"/>
                </a:rPr>
                <a:t>eyetracker.log(‘start_phase solution')</a:t>
              </a:r>
              <a:endParaRPr lang="en-US" sz="12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4"/>
          <p:cNvSpPr/>
          <p:nvPr/>
        </p:nvSpPr>
        <p:spPr>
          <a:xfrm>
            <a:off x="1555200" y="2363760"/>
            <a:ext cx="3538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GB" sz="1800" b="0" strike="noStrike" spc="-1">
                <a:solidFill>
                  <a:schemeClr val="dk1"/>
                </a:solidFill>
                <a:latin typeface="Calibri"/>
              </a:rPr>
              <a:t>M</a:t>
            </a: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illisecond since the tracker started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NL" sz="4400" b="0" strike="noStrike" spc="-1">
                <a:solidFill>
                  <a:schemeClr val="dk1"/>
                </a:solidFill>
                <a:latin typeface="Calibri Light"/>
              </a:rPr>
              <a:t>Measuring the Pupil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TextBox 5"/>
          <p:cNvSpPr/>
          <p:nvPr/>
        </p:nvSpPr>
        <p:spPr>
          <a:xfrm>
            <a:off x="6393600" y="2363760"/>
            <a:ext cx="10512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Pupil Size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TextBox 6"/>
          <p:cNvSpPr/>
          <p:nvPr/>
        </p:nvSpPr>
        <p:spPr>
          <a:xfrm>
            <a:off x="5977440" y="2365920"/>
            <a:ext cx="2923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Y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Box 7"/>
          <p:cNvSpPr/>
          <p:nvPr/>
        </p:nvSpPr>
        <p:spPr>
          <a:xfrm>
            <a:off x="5303160" y="2363760"/>
            <a:ext cx="298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nl-NL" sz="1800" b="0" strike="noStrike" spc="-1">
                <a:solidFill>
                  <a:schemeClr val="dk1"/>
                </a:solidFill>
                <a:latin typeface="Calibri"/>
              </a:rPr>
              <a:t>X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4" name="Picture 9"/>
          <p:cNvPicPr/>
          <p:nvPr/>
        </p:nvPicPr>
        <p:blipFill>
          <a:blip r:embed="rId2"/>
          <a:srcRect t="41302"/>
          <a:stretch/>
        </p:blipFill>
        <p:spPr>
          <a:xfrm>
            <a:off x="4447800" y="2832840"/>
            <a:ext cx="3821040" cy="4024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Content Placeholder 4"/>
          <p:cNvPicPr/>
          <p:nvPr/>
        </p:nvPicPr>
        <p:blipFill>
          <a:blip r:embed="rId2"/>
          <a:stretch/>
        </p:blipFill>
        <p:spPr>
          <a:xfrm>
            <a:off x="4276440" y="1032840"/>
            <a:ext cx="7487280" cy="5141880"/>
          </a:xfrm>
          <a:prstGeom prst="rect">
            <a:avLst/>
          </a:prstGeom>
          <a:ln w="0">
            <a:noFill/>
          </a:ln>
        </p:spPr>
      </p:pic>
      <p:sp>
        <p:nvSpPr>
          <p:cNvPr id="116" name="Rectangle 10"/>
          <p:cNvSpPr/>
          <p:nvPr/>
        </p:nvSpPr>
        <p:spPr>
          <a:xfrm>
            <a:off x="5771160" y="1267200"/>
            <a:ext cx="705600" cy="53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7+1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Rectangle 11"/>
          <p:cNvSpPr/>
          <p:nvPr/>
        </p:nvSpPr>
        <p:spPr>
          <a:xfrm>
            <a:off x="4978800" y="1267200"/>
            <a:ext cx="705600" cy="53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o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Rectangle 12"/>
          <p:cNvSpPr/>
          <p:nvPr/>
        </p:nvSpPr>
        <p:spPr>
          <a:xfrm>
            <a:off x="6837840" y="1267200"/>
            <a:ext cx="705600" cy="53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o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Rectangle 13"/>
          <p:cNvSpPr/>
          <p:nvPr/>
        </p:nvSpPr>
        <p:spPr>
          <a:xfrm>
            <a:off x="8020080" y="1267200"/>
            <a:ext cx="705600" cy="53244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8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Rectangle 14"/>
          <p:cNvSpPr/>
          <p:nvPr/>
        </p:nvSpPr>
        <p:spPr>
          <a:xfrm>
            <a:off x="8938080" y="1267200"/>
            <a:ext cx="705600" cy="53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alibri"/>
              </a:rPr>
              <a:t>o</a:t>
            </a:r>
            <a:endParaRPr lang="en-US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Rectangle 15"/>
          <p:cNvSpPr/>
          <p:nvPr/>
        </p:nvSpPr>
        <p:spPr>
          <a:xfrm>
            <a:off x="9855720" y="1267200"/>
            <a:ext cx="705600" cy="532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F/K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Oval 17"/>
          <p:cNvSpPr/>
          <p:nvPr/>
        </p:nvSpPr>
        <p:spPr>
          <a:xfrm>
            <a:off x="5326560" y="4240800"/>
            <a:ext cx="444240" cy="374040"/>
          </a:xfrm>
          <a:prstGeom prst="ellipse">
            <a:avLst/>
          </a:prstGeom>
          <a:noFill/>
          <a:ln w="38100">
            <a:solidFill>
              <a:srgbClr val="4472C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accent1"/>
              </a:solidFill>
              <a:latin typeface="Calibri"/>
            </a:endParaRPr>
          </a:p>
        </p:txBody>
      </p:sp>
      <p:sp>
        <p:nvSpPr>
          <p:cNvPr id="123" name="Round Diagonal Corner Rectangle 18"/>
          <p:cNvSpPr/>
          <p:nvPr/>
        </p:nvSpPr>
        <p:spPr>
          <a:xfrm>
            <a:off x="4177800" y="4615200"/>
            <a:ext cx="1331640" cy="330480"/>
          </a:xfrm>
          <a:prstGeom prst="round2DiagRect">
            <a:avLst>
              <a:gd name="adj1" fmla="val 16667"/>
              <a:gd name="adj2" fmla="val 0"/>
            </a:avLst>
          </a:prstGeom>
          <a:gradFill rotWithShape="0">
            <a:gsLst>
              <a:gs pos="0">
                <a:srgbClr val="6082CA"/>
              </a:gs>
              <a:gs pos="50000">
                <a:srgbClr val="3D6FC9"/>
              </a:gs>
              <a:gs pos="100000">
                <a:srgbClr val="2F61BA"/>
              </a:gs>
            </a:gsLst>
            <a:lin ang="5400000"/>
          </a:gra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Calibri"/>
              </a:rPr>
              <a:t>Baseline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Round Diagonal Corner Rectangle 19"/>
          <p:cNvSpPr/>
          <p:nvPr/>
        </p:nvSpPr>
        <p:spPr>
          <a:xfrm>
            <a:off x="10086840" y="2042280"/>
            <a:ext cx="1475280" cy="632160"/>
          </a:xfrm>
          <a:prstGeom prst="round2DiagRect">
            <a:avLst>
              <a:gd name="adj1" fmla="val 16667"/>
              <a:gd name="adj2" fmla="val 0"/>
            </a:avLst>
          </a:prstGeom>
          <a:gradFill rotWithShape="0">
            <a:gsLst>
              <a:gs pos="0">
                <a:srgbClr val="6082CA"/>
              </a:gs>
              <a:gs pos="50000">
                <a:srgbClr val="3D6FC9"/>
              </a:gs>
              <a:gs pos="100000">
                <a:srgbClr val="2F61BA"/>
              </a:gs>
            </a:gsLst>
            <a:lin ang="5400000"/>
          </a:gra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Calibri"/>
              </a:rPr>
              <a:t>Average of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chemeClr val="lt1"/>
                </a:solidFill>
                <a:latin typeface="Calibri"/>
              </a:rPr>
              <a:t>2 conditions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Rectangle 29"/>
          <p:cNvSpPr/>
          <p:nvPr/>
        </p:nvSpPr>
        <p:spPr>
          <a:xfrm>
            <a:off x="5747760" y="610920"/>
            <a:ext cx="705600" cy="532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600" b="0" strike="noStrike" spc="-1">
                <a:solidFill>
                  <a:srgbClr val="000000"/>
                </a:solidFill>
                <a:latin typeface="Calibri"/>
              </a:rPr>
              <a:t>72+38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ctangle 30"/>
          <p:cNvSpPr/>
          <p:nvPr/>
        </p:nvSpPr>
        <p:spPr>
          <a:xfrm>
            <a:off x="7996680" y="610920"/>
            <a:ext cx="705600" cy="5324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110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TextBox 31"/>
          <p:cNvSpPr/>
          <p:nvPr/>
        </p:nvSpPr>
        <p:spPr>
          <a:xfrm>
            <a:off x="413640" y="500760"/>
            <a:ext cx="3363120" cy="4478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Design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4 practice trials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1 block of 40 trials: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10 Easy Correct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10 Easy Incorrect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10 Difficult Correct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10 Difficult Incorrect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Analysis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Time Lock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Baseline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Average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NL" sz="1800" b="0" strike="noStrike" spc="-1">
                <a:solidFill>
                  <a:schemeClr val="dk1"/>
                </a:solidFill>
                <a:latin typeface="Calibri"/>
              </a:rPr>
              <a:t>Visualise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</a:rPr>
              <a:t>Luminance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C</a:t>
            </a: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reating equiliminant images can be challenging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</a:rPr>
              <a:t>Eye movement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GB" sz="2400" b="0" strike="noStrike" spc="-1">
                <a:solidFill>
                  <a:schemeClr val="dk1"/>
                </a:solidFill>
                <a:latin typeface="Calibri"/>
              </a:rPr>
              <a:t>R</a:t>
            </a: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estrict the amount of eye movement (reading long words, scanning a scene)</a:t>
            </a: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NL" sz="2800" b="0" strike="noStrike" spc="-1">
                <a:solidFill>
                  <a:schemeClr val="dk1"/>
                </a:solidFill>
                <a:latin typeface="Calibri"/>
              </a:rPr>
              <a:t>Task Demands</a:t>
            </a:r>
          </a:p>
          <a:p>
            <a:pPr marL="685800" lvl="1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Is the pp required to </a:t>
            </a:r>
            <a:r>
              <a:rPr lang="en-NL" sz="2400" b="0" i="1" strike="noStrike" spc="-1">
                <a:solidFill>
                  <a:schemeClr val="dk1"/>
                </a:solidFill>
                <a:latin typeface="Calibri"/>
              </a:rPr>
              <a:t>do</a:t>
            </a:r>
            <a:r>
              <a:rPr lang="en-NL" sz="2400" b="0" strike="noStrike" spc="-1">
                <a:solidFill>
                  <a:schemeClr val="dk1"/>
                </a:solidFill>
                <a:latin typeface="Calibri"/>
              </a:rPr>
              <a:t> something, or just passively observe?</a:t>
            </a:r>
          </a:p>
        </p:txBody>
      </p:sp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NL" sz="4400" b="0" strike="noStrike" spc="-1">
                <a:solidFill>
                  <a:schemeClr val="dk1"/>
                </a:solidFill>
                <a:latin typeface="Calibri Light"/>
              </a:rPr>
              <a:t>Considerations</a:t>
            </a:r>
            <a:endParaRPr lang="en-NL" sz="4400" b="0" strike="noStrike" spc="-1">
              <a:solidFill>
                <a:schemeClr val="dk1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322</TotalTime>
  <Words>369</Words>
  <Application>Microsoft Office PowerPoint</Application>
  <PresentationFormat>Widescreen</PresentationFormat>
  <Paragraphs>147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8</vt:i4>
      </vt:variant>
    </vt:vector>
  </HeadingPairs>
  <TitlesOfParts>
    <vt:vector size="26" baseType="lpstr">
      <vt:lpstr>Andale Mono</vt:lpstr>
      <vt:lpstr>Arial</vt:lpstr>
      <vt:lpstr>Calibri</vt:lpstr>
      <vt:lpstr>Calibri Light</vt:lpstr>
      <vt:lpstr>Corbel</vt:lpstr>
      <vt:lpstr>Symbol</vt:lpstr>
      <vt:lpstr>Times New Roman</vt:lpstr>
      <vt:lpstr>Wingdings</vt:lpstr>
      <vt:lpstr>Wingdings 2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Frame</vt:lpstr>
      <vt:lpstr>Setting up a pupil dilation experiment</vt:lpstr>
      <vt:lpstr>Today</vt:lpstr>
      <vt:lpstr>Mental Effort</vt:lpstr>
      <vt:lpstr>PowerPoint Presentation</vt:lpstr>
      <vt:lpstr>Measuring the Pupil</vt:lpstr>
      <vt:lpstr>Measuring the Pupil</vt:lpstr>
      <vt:lpstr>PowerPoint Presentation</vt:lpstr>
      <vt:lpstr>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Setting up a pupil dilation experiment</dc:title>
  <dc:subject/>
  <dc:creator>Microsoft Office User</dc:creator>
  <dc:description/>
  <cp:lastModifiedBy>M.M. Span</cp:lastModifiedBy>
  <cp:revision>5</cp:revision>
  <dcterms:created xsi:type="dcterms:W3CDTF">2021-09-17T08:04:24Z</dcterms:created>
  <dcterms:modified xsi:type="dcterms:W3CDTF">2024-09-06T12:24:18Z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8</vt:i4>
  </property>
</Properties>
</file>