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</p:sldMasterIdLst>
  <p:sldIdLst>
    <p:sldId id="256" r:id="rId12"/>
    <p:sldId id="257" r:id="rId13"/>
    <p:sldId id="260" r:id="rId14"/>
    <p:sldId id="259" r:id="rId15"/>
    <p:sldId id="267" r:id="rId16"/>
    <p:sldId id="258" r:id="rId17"/>
    <p:sldId id="262" r:id="rId18"/>
    <p:sldId id="268" r:id="rId19"/>
    <p:sldId id="263" r:id="rId20"/>
    <p:sldId id="264" r:id="rId21"/>
    <p:sldId id="265" r:id="rId22"/>
    <p:sldId id="266" r:id="rId23"/>
    <p:sldId id="26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4BBDA88-BEF9-41B3-9F8B-BCFC2F0C72FF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A7D3259B-4670-4CC9-9C3B-D3EAFA1E8D36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lstStyle/>
          <a:p>
            <a:fld id="{07A2ACAB-7349-432E-80C8-E66D54F00CE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7830C1A-13B6-49B9-9C29-C2A8E79FC6C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C29CEEDC-C30C-40E0-9A5E-BD86E95DFF9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B93E5C2-5E3E-444B-B3F7-B34FB6DD838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B7DA4CBA-1ED9-49C2-8897-98D5448C62F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5E6A2444-6306-4ECB-89A2-645860CFEEE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0CA1F319-2B6A-4FAA-9696-5F60EF9441A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46ED659C-996B-4E9D-A659-C65A6AA6390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BD97DBF7-3D68-4FB3-AFC6-8ED8ECA5C6A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>
              <a:buNone/>
            </a:pPr>
            <a:r>
              <a:rPr lang="en-US" sz="6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NL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1263917F-3F03-43D8-9D31-CA0E66545048}" type="slidenum">
              <a:rPr lang="en-NL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6865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58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59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0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NL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EDAF5DD7-F022-4276-B08D-6182F717BF27}" type="slidenum">
              <a:rPr lang="en-NL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64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65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6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NL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866DB020-93BB-4ACD-80CD-B1A170901800}" type="slidenum">
              <a:rPr lang="en-NL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 rot="5400000">
            <a:off x="3920400" y="-1256400"/>
            <a:ext cx="4350960" cy="10515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74983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NL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DDDFB7B2-D01F-4138-94CD-49715971848C}" type="slidenum">
              <a:rPr lang="en-NL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 rot="5400000">
            <a:off x="7133400" y="1956240"/>
            <a:ext cx="5811480" cy="2628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 rot="5400000">
            <a:off x="1800000" y="-596160"/>
            <a:ext cx="5811480" cy="7733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NL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A6FDF690-0328-4A1B-BC62-43D9C456DAC9}" type="slidenum">
              <a:rPr lang="en-NL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NL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102C9F38-8E0A-4455-8CE9-982BE4815057}" type="slidenum">
              <a:rPr lang="en-NL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5" name="PlaceHolder 2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26" name="PlaceHolder 3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7" name="PlaceHolder 4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NL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F3377DF6-9365-4333-9AF3-82C1D580561C}" type="slidenum">
              <a:rPr lang="en-NL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>
              <a:buNone/>
            </a:pPr>
            <a:r>
              <a:rPr lang="en-US" sz="6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37485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2" name="PlaceHolder 3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33" name="PlaceHolder 4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4" name="PlaceHolder 5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NL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FA34356-5DD5-4F06-91E9-854A74501456}" type="slidenum">
              <a:rPr lang="en-NL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033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033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8" name="PlaceHolder 4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39" name="PlaceHolder 5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0" name="PlaceHolder 6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NL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06FF8174-AEB7-44D7-8A62-866918AF7C42}" type="slidenum">
              <a:rPr lang="en-NL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 fontScale="12495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81053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 fontScale="12495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81053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9" name="PlaceHolder 6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50" name="PlaceHolder 7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51" name="PlaceHolder 8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NL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7936604-4138-4056-8AF2-BBAAEFF4DB07}" type="slidenum">
              <a:rPr lang="en-NL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53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54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NL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FAB2D7FF-D350-488B-A259-2D5A9FE725A0}" type="slidenum">
              <a:rPr lang="en-NL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NL" sz="6000" b="0" strike="noStrike" spc="-1">
                <a:solidFill>
                  <a:schemeClr val="dk1"/>
                </a:solidFill>
                <a:latin typeface="Calibri"/>
                <a:ea typeface="Calibri"/>
              </a:rPr>
              <a:t>Data Collection and Analysis for Cognitive Neuroscience</a:t>
            </a:r>
            <a:endParaRPr lang="en-US" sz="6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NL" sz="2400" b="0" strike="noStrike" spc="-1">
                <a:solidFill>
                  <a:schemeClr val="dk1"/>
                </a:solidFill>
                <a:latin typeface="Calibri"/>
                <a:ea typeface="Calibri"/>
              </a:rPr>
              <a:t>Practical Introduction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NL" sz="3300" b="0" strike="noStrike" spc="-1">
                <a:solidFill>
                  <a:schemeClr val="dk1"/>
                </a:solidFill>
                <a:latin typeface="Calibri"/>
                <a:ea typeface="Calibri"/>
              </a:rPr>
              <a:t>Pupil light response</a:t>
            </a: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457200" indent="-3556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NL" sz="2000" b="0" strike="noStrike" spc="-1">
                <a:solidFill>
                  <a:schemeClr val="dk1"/>
                </a:solidFill>
                <a:latin typeface="Calibri"/>
                <a:ea typeface="Calibri"/>
              </a:rPr>
              <a:t>Cognitive influences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556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NL" sz="1800" b="0" strike="noStrike" spc="-1">
                <a:solidFill>
                  <a:schemeClr val="dk1"/>
                </a:solidFill>
                <a:latin typeface="Calibri"/>
                <a:ea typeface="Calibri"/>
              </a:rPr>
              <a:t>Visual attention/awareness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556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NL" sz="1800" b="0" strike="noStrike" spc="-1">
                <a:solidFill>
                  <a:schemeClr val="dk1"/>
                </a:solidFill>
                <a:latin typeface="Calibri"/>
                <a:ea typeface="Calibri"/>
              </a:rPr>
              <a:t>Eye movement preparation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556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NL" sz="1800" b="0" strike="noStrike" spc="-1">
                <a:solidFill>
                  <a:schemeClr val="dk1"/>
                </a:solidFill>
                <a:latin typeface="Calibri"/>
                <a:ea typeface="Calibri"/>
              </a:rPr>
              <a:t>Subjective interpretation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556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NL" sz="1800" b="0" strike="noStrike" spc="-1">
                <a:solidFill>
                  <a:schemeClr val="dk1"/>
                </a:solidFill>
                <a:latin typeface="Calibri"/>
                <a:ea typeface="Calibri"/>
              </a:rPr>
              <a:t>Mental imagery and word meaning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556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NL" sz="1800" b="0" strike="noStrike" spc="-1">
                <a:solidFill>
                  <a:schemeClr val="dk1"/>
                </a:solidFill>
                <a:latin typeface="Calibri"/>
                <a:ea typeface="Calibri"/>
              </a:rPr>
              <a:t>Working memory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50000"/>
              </a:lnSpc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NL" sz="1800" b="0" strike="noStrike" spc="-1">
                <a:solidFill>
                  <a:schemeClr val="dk1"/>
                </a:solidFill>
                <a:latin typeface="Calibri"/>
                <a:ea typeface="Calibri"/>
              </a:rPr>
              <a:t>Where is it good for?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NL" sz="1800" b="0" strike="noStrike" spc="-1">
                <a:solidFill>
                  <a:schemeClr val="dk1"/>
                </a:solidFill>
                <a:latin typeface="Calibri"/>
                <a:ea typeface="Calibri"/>
              </a:rPr>
              <a:t>Transition bright to dark (not to protect us)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NL" sz="1800" b="0" strike="noStrike" spc="-1">
                <a:solidFill>
                  <a:schemeClr val="dk1"/>
                </a:solidFill>
                <a:latin typeface="Calibri"/>
                <a:ea typeface="Calibri"/>
              </a:rPr>
              <a:t>Depth of field &amp; visual acuity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Google Shape;154;geba4c7dd7d_0_6"/>
          <p:cNvPicPr/>
          <p:nvPr/>
        </p:nvPicPr>
        <p:blipFill>
          <a:blip r:embed="rId2"/>
          <a:stretch/>
        </p:blipFill>
        <p:spPr>
          <a:xfrm>
            <a:off x="6390360" y="1690920"/>
            <a:ext cx="4766400" cy="2764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NL" sz="3300" b="0" strike="noStrike" spc="-1">
                <a:solidFill>
                  <a:schemeClr val="dk1"/>
                </a:solidFill>
                <a:latin typeface="Calibri"/>
                <a:ea typeface="Calibri"/>
              </a:rPr>
              <a:t>Pupil near response</a:t>
            </a: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457200" indent="-3556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NL" sz="2000" b="0" strike="noStrike" spc="-1">
                <a:solidFill>
                  <a:schemeClr val="dk1"/>
                </a:solidFill>
                <a:latin typeface="Calibri"/>
                <a:ea typeface="Calibri"/>
              </a:rPr>
              <a:t>Cognitive influences (?)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NL" sz="2800" b="0" strike="noStrike" spc="-1">
                <a:solidFill>
                  <a:schemeClr val="dk1"/>
                </a:solidFill>
                <a:latin typeface="Calibri"/>
                <a:ea typeface="Calibri"/>
              </a:rPr>
              <a:t>	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NL" sz="2000" b="0" strike="noStrike" spc="-1">
                <a:solidFill>
                  <a:schemeClr val="dk1"/>
                </a:solidFill>
                <a:latin typeface="Calibri"/>
                <a:ea typeface="Calibri"/>
              </a:rPr>
              <a:t>Where is it good for? 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NL" sz="1800" b="0" strike="noStrike" spc="-1">
                <a:solidFill>
                  <a:schemeClr val="dk1"/>
                </a:solidFill>
                <a:latin typeface="Calibri"/>
                <a:ea typeface="Calibri"/>
              </a:rPr>
              <a:t>Increase depth of field near vision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7" name="Google Shape;161;geedee01bcf_0_0"/>
          <p:cNvPicPr/>
          <p:nvPr/>
        </p:nvPicPr>
        <p:blipFill>
          <a:blip r:embed="rId2"/>
          <a:stretch/>
        </p:blipFill>
        <p:spPr>
          <a:xfrm>
            <a:off x="6297840" y="1761120"/>
            <a:ext cx="5017680" cy="2694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NL" sz="3300" b="0" strike="noStrike" spc="-1">
                <a:solidFill>
                  <a:schemeClr val="dk1"/>
                </a:solidFill>
                <a:latin typeface="Calibri"/>
                <a:ea typeface="Calibri"/>
              </a:rPr>
              <a:t>Psychosensory pupil response</a:t>
            </a: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83556" lnSpcReduction="20000"/>
          </a:bodyPr>
          <a:lstStyle/>
          <a:p>
            <a:pPr marL="457200" indent="-369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NL" sz="2850" b="0" strike="noStrike" spc="-1">
                <a:solidFill>
                  <a:schemeClr val="dk1"/>
                </a:solidFill>
                <a:latin typeface="Calibri"/>
                <a:ea typeface="Calibri"/>
              </a:rPr>
              <a:t>Cognitive influences</a:t>
            </a:r>
            <a:endParaRPr lang="en-US" sz="285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542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NL" sz="2550" b="0" strike="noStrike" spc="-1">
                <a:solidFill>
                  <a:schemeClr val="dk1"/>
                </a:solidFill>
                <a:latin typeface="Calibri"/>
                <a:ea typeface="Calibri"/>
              </a:rPr>
              <a:t>Sudden events</a:t>
            </a:r>
            <a:endParaRPr lang="en-US" sz="255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542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NL" sz="2550" b="0" strike="noStrike" spc="-1">
                <a:solidFill>
                  <a:schemeClr val="dk1"/>
                </a:solidFill>
                <a:latin typeface="Calibri"/>
                <a:ea typeface="Calibri"/>
              </a:rPr>
              <a:t>Mental effort and arousal </a:t>
            </a:r>
            <a:endParaRPr lang="en-US" sz="255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50000"/>
              </a:lnSpc>
              <a:buNone/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69000">
              <a:lnSpc>
                <a:spcPct val="15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NL" sz="2850" b="0" strike="noStrike" spc="-1">
                <a:solidFill>
                  <a:schemeClr val="dk1"/>
                </a:solidFill>
                <a:latin typeface="Calibri"/>
                <a:ea typeface="Calibri"/>
              </a:rPr>
              <a:t>Adaptive-gain theory: role of Locus Coeruleus (LC) in regulating behavior</a:t>
            </a:r>
            <a:endParaRPr lang="en-US" sz="285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54240">
              <a:lnSpc>
                <a:spcPct val="15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NL" sz="2550" b="0" strike="noStrike" spc="-1">
                <a:solidFill>
                  <a:schemeClr val="dk1"/>
                </a:solidFill>
                <a:latin typeface="Calibri"/>
                <a:ea typeface="Calibri"/>
              </a:rPr>
              <a:t>Exploitation: phasic LC activity; more constriction</a:t>
            </a:r>
            <a:endParaRPr lang="en-US" sz="255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54240">
              <a:lnSpc>
                <a:spcPct val="15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NL" sz="2550" b="0" strike="noStrike" spc="-1">
                <a:solidFill>
                  <a:schemeClr val="dk1"/>
                </a:solidFill>
                <a:latin typeface="Calibri"/>
                <a:ea typeface="Calibri"/>
              </a:rPr>
              <a:t>Exploration: tonic LC activity; more dilation </a:t>
            </a:r>
            <a:endParaRPr lang="en-US" sz="255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50000"/>
              </a:lnSpc>
              <a:buNone/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69000">
              <a:lnSpc>
                <a:spcPct val="15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NL" sz="2850" b="0" strike="noStrike" spc="-1">
                <a:solidFill>
                  <a:schemeClr val="dk1"/>
                </a:solidFill>
                <a:latin typeface="Calibri"/>
                <a:ea typeface="Calibri"/>
              </a:rPr>
              <a:t>Where is it good for? </a:t>
            </a:r>
            <a:endParaRPr lang="en-US" sz="285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69000">
              <a:lnSpc>
                <a:spcPct val="150000"/>
              </a:lnSpc>
              <a:buClr>
                <a:srgbClr val="000000"/>
              </a:buClr>
              <a:buSzPct val="124000"/>
              <a:buFont typeface="Arial"/>
              <a:buChar char="•"/>
              <a:tabLst>
                <a:tab pos="0" algn="l"/>
              </a:tabLst>
            </a:pPr>
            <a:r>
              <a:rPr lang="en-NL" sz="2300" b="0" strike="noStrike" spc="-1">
                <a:solidFill>
                  <a:schemeClr val="dk1"/>
                </a:solidFill>
                <a:latin typeface="Calibri"/>
                <a:ea typeface="Calibri"/>
              </a:rPr>
              <a:t>Trade-off visual sensitivity (dilation) and visual acuity (constriction) depends on the situation</a:t>
            </a:r>
            <a:endParaRPr lang="en-US" sz="23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0" name="Google Shape;168;geedee01bcf_0_7"/>
          <p:cNvPicPr/>
          <p:nvPr/>
        </p:nvPicPr>
        <p:blipFill>
          <a:blip r:embed="rId2"/>
          <a:stretch/>
        </p:blipFill>
        <p:spPr>
          <a:xfrm>
            <a:off x="4630320" y="1610280"/>
            <a:ext cx="3211920" cy="1735200"/>
          </a:xfrm>
          <a:prstGeom prst="rect">
            <a:avLst/>
          </a:prstGeom>
          <a:ln w="0">
            <a:noFill/>
          </a:ln>
        </p:spPr>
      </p:pic>
      <p:pic>
        <p:nvPicPr>
          <p:cNvPr id="101" name="Google Shape;169;geedee01bcf_0_7"/>
          <p:cNvPicPr/>
          <p:nvPr/>
        </p:nvPicPr>
        <p:blipFill>
          <a:blip r:embed="rId3"/>
          <a:stretch/>
        </p:blipFill>
        <p:spPr>
          <a:xfrm>
            <a:off x="7982280" y="1585440"/>
            <a:ext cx="3164040" cy="1784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710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NL" sz="4400" b="0" strike="noStrike" spc="-1">
                <a:solidFill>
                  <a:schemeClr val="dk1"/>
                </a:solidFill>
                <a:latin typeface="Calibri"/>
                <a:ea typeface="Calibri"/>
              </a:rPr>
              <a:t>Today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0">
              <a:lnSpc>
                <a:spcPct val="90000"/>
              </a:lnSpc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919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NL" sz="2400" b="0" strike="noStrike" spc="-1">
                <a:solidFill>
                  <a:schemeClr val="dk1"/>
                </a:solidFill>
                <a:latin typeface="Calibri"/>
                <a:ea typeface="Calibri"/>
              </a:rPr>
              <a:t>Practical Introduction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919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NL" sz="2400" b="0" strike="noStrike" spc="-1">
                <a:solidFill>
                  <a:schemeClr val="dk1"/>
                </a:solidFill>
                <a:latin typeface="Calibri"/>
                <a:ea typeface="Calibri"/>
              </a:rPr>
              <a:t>Intro Opensesame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NL" sz="4400" b="0" strike="noStrike" spc="-1">
                <a:solidFill>
                  <a:schemeClr val="dk1"/>
                </a:solidFill>
                <a:latin typeface="Calibri"/>
                <a:ea typeface="Calibri"/>
              </a:rPr>
              <a:t>Who are we?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NL" sz="4400" b="0" strike="noStrike" spc="-1">
                <a:solidFill>
                  <a:schemeClr val="dk1"/>
                </a:solidFill>
                <a:latin typeface="Calibri"/>
                <a:ea typeface="Calibri"/>
              </a:rPr>
              <a:t>Instructors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9" name="Google Shape;108;p4"/>
          <p:cNvPicPr/>
          <p:nvPr/>
        </p:nvPicPr>
        <p:blipFill>
          <a:blip r:embed="rId2"/>
          <a:srcRect l="19598" r="16378"/>
          <a:stretch/>
        </p:blipFill>
        <p:spPr>
          <a:xfrm>
            <a:off x="3182249" y="2333700"/>
            <a:ext cx="2057399" cy="2052642"/>
          </a:xfrm>
          <a:prstGeom prst="rect">
            <a:avLst/>
          </a:prstGeom>
          <a:ln w="0">
            <a:noFill/>
          </a:ln>
        </p:spPr>
      </p:pic>
      <p:sp>
        <p:nvSpPr>
          <p:cNvPr id="80" name="Google Shape;112;p4"/>
          <p:cNvSpPr/>
          <p:nvPr/>
        </p:nvSpPr>
        <p:spPr>
          <a:xfrm>
            <a:off x="766440" y="4736520"/>
            <a:ext cx="5068800" cy="640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NL" sz="1800" b="0" strike="noStrike" spc="-1">
                <a:solidFill>
                  <a:schemeClr val="dk1"/>
                </a:solidFill>
                <a:latin typeface="Calibri"/>
                <a:ea typeface="Calibri"/>
              </a:rPr>
              <a:t>Instructors: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NL" sz="1800" b="0" strike="noStrike" spc="-1">
                <a:solidFill>
                  <a:schemeClr val="dk1"/>
                </a:solidFill>
                <a:latin typeface="Calibri"/>
                <a:ea typeface="Calibri"/>
              </a:rPr>
              <a:t>Mark Span, Olaf Demigen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Google Shape;113;p4"/>
          <p:cNvSpPr/>
          <p:nvPr/>
        </p:nvSpPr>
        <p:spPr>
          <a:xfrm>
            <a:off x="6678720" y="4736520"/>
            <a:ext cx="3664080" cy="92333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NL" sz="1800" b="0" strike="noStrike" spc="-1" dirty="0">
                <a:solidFill>
                  <a:schemeClr val="dk1"/>
                </a:solidFill>
                <a:latin typeface="Calibri"/>
                <a:ea typeface="Calibri"/>
              </a:rPr>
              <a:t>Guest Lecturers: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NL" sz="1800" b="0" strike="noStrike" spc="-1" dirty="0">
                <a:solidFill>
                  <a:schemeClr val="dk1"/>
                </a:solidFill>
                <a:latin typeface="Calibri"/>
                <a:ea typeface="Calibri"/>
              </a:rPr>
              <a:t>Sebastiaan Mathot and </a:t>
            </a:r>
            <a:endParaRPr lang="en-US" sz="1800" b="0" strike="noStrike" spc="-1" dirty="0">
              <a:solidFill>
                <a:schemeClr val="dk1"/>
              </a:solidFill>
              <a:latin typeface="Calibri"/>
              <a:ea typeface="Calibri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NL" sz="1800" b="0" strike="noStrike" spc="-1" dirty="0">
                <a:solidFill>
                  <a:schemeClr val="dk1"/>
                </a:solidFill>
                <a:latin typeface="Calibri"/>
                <a:ea typeface="Calibri"/>
              </a:rPr>
              <a:t>Ana Vilotijeviç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2" name="Google Shape;114;p4"/>
          <p:cNvPicPr/>
          <p:nvPr/>
        </p:nvPicPr>
        <p:blipFill>
          <a:blip r:embed="rId3"/>
          <a:stretch/>
        </p:blipFill>
        <p:spPr>
          <a:xfrm>
            <a:off x="6765840" y="2333700"/>
            <a:ext cx="1571400" cy="2090355"/>
          </a:xfrm>
          <a:prstGeom prst="rect">
            <a:avLst/>
          </a:prstGeom>
          <a:ln w="0">
            <a:noFill/>
          </a:ln>
        </p:spPr>
      </p:pic>
      <p:pic>
        <p:nvPicPr>
          <p:cNvPr id="83" name="Picture 2" descr="Foto van Ana Vilotijevic"/>
          <p:cNvPicPr/>
          <p:nvPr/>
        </p:nvPicPr>
        <p:blipFill>
          <a:blip r:embed="rId4"/>
          <a:stretch/>
        </p:blipFill>
        <p:spPr>
          <a:xfrm>
            <a:off x="8510760" y="2333700"/>
            <a:ext cx="1991523" cy="2090355"/>
          </a:xfrm>
          <a:prstGeom prst="rect">
            <a:avLst/>
          </a:prstGeom>
          <a:ln w="0">
            <a:noFill/>
          </a:ln>
        </p:spPr>
      </p:pic>
      <p:pic>
        <p:nvPicPr>
          <p:cNvPr id="84" name="Picture 83"/>
          <p:cNvPicPr/>
          <p:nvPr/>
        </p:nvPicPr>
        <p:blipFill>
          <a:blip r:embed="rId5"/>
          <a:stretch/>
        </p:blipFill>
        <p:spPr>
          <a:xfrm>
            <a:off x="838080" y="2333700"/>
            <a:ext cx="2057400" cy="2052642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NL" sz="4400" b="0" strike="noStrike" spc="-1" dirty="0">
                <a:solidFill>
                  <a:schemeClr val="dk1"/>
                </a:solidFill>
                <a:latin typeface="Calibri"/>
                <a:ea typeface="Calibri"/>
              </a:rPr>
              <a:t>Who are </a:t>
            </a:r>
            <a:r>
              <a:rPr lang="en-US" spc="-1" dirty="0">
                <a:solidFill>
                  <a:schemeClr val="dk1"/>
                </a:solidFill>
                <a:latin typeface="Calibri"/>
                <a:ea typeface="Calibri"/>
              </a:rPr>
              <a:t>you</a:t>
            </a:r>
            <a:r>
              <a:rPr lang="en-NL" sz="4400" b="0" strike="noStrike" spc="-1" dirty="0">
                <a:solidFill>
                  <a:schemeClr val="dk1"/>
                </a:solidFill>
                <a:latin typeface="Calibri"/>
                <a:ea typeface="Calibri"/>
              </a:rPr>
              <a:t>?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6659A5-E146-4A36-A180-AA17B8D870AB}"/>
              </a:ext>
            </a:extLst>
          </p:cNvPr>
          <p:cNvSpPr txBox="1"/>
          <p:nvPr/>
        </p:nvSpPr>
        <p:spPr>
          <a:xfrm>
            <a:off x="976545" y="2272683"/>
            <a:ext cx="10688714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is your name, what is your background (e.g., what country are you from)?</a:t>
            </a:r>
          </a:p>
          <a:p>
            <a:endParaRPr lang="en-US" sz="2800" dirty="0"/>
          </a:p>
          <a:p>
            <a:r>
              <a:rPr lang="en-US" sz="2800" dirty="0"/>
              <a:t>What kindled the interest in cognitive neuroscience for you?</a:t>
            </a:r>
          </a:p>
          <a:p>
            <a:endParaRPr lang="en-US" sz="2800" dirty="0"/>
          </a:p>
          <a:p>
            <a:r>
              <a:rPr lang="en-US" sz="2800" dirty="0"/>
              <a:t>What was the topic of your bachelors thesis (maybe a short synopsis?)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336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NL" sz="4400" b="0" strike="noStrike" spc="-1">
                <a:solidFill>
                  <a:schemeClr val="dk1"/>
                </a:solidFill>
                <a:latin typeface="Calibri"/>
                <a:ea typeface="Calibri"/>
              </a:rPr>
              <a:t>What is the purpose of this course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2" name="Google Shape;97;p3"/>
          <p:cNvPicPr/>
          <p:nvPr/>
        </p:nvPicPr>
        <p:blipFill>
          <a:blip r:embed="rId2"/>
          <a:stretch/>
        </p:blipFill>
        <p:spPr>
          <a:xfrm>
            <a:off x="374400" y="2887200"/>
            <a:ext cx="3387960" cy="2918520"/>
          </a:xfrm>
          <a:prstGeom prst="rect">
            <a:avLst/>
          </a:prstGeom>
          <a:ln w="0">
            <a:noFill/>
          </a:ln>
        </p:spPr>
      </p:pic>
      <p:sp>
        <p:nvSpPr>
          <p:cNvPr id="73" name="Google Shape;98;p3"/>
          <p:cNvSpPr/>
          <p:nvPr/>
        </p:nvSpPr>
        <p:spPr>
          <a:xfrm>
            <a:off x="1128600" y="2188080"/>
            <a:ext cx="187956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NL" sz="1800" b="0" strike="noStrike" spc="-1">
                <a:solidFill>
                  <a:schemeClr val="dk1"/>
                </a:solidFill>
                <a:latin typeface="Calibri"/>
                <a:ea typeface="Calibri"/>
              </a:rPr>
              <a:t>Build experiment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Google Shape;99;p3"/>
          <p:cNvSpPr/>
          <p:nvPr/>
        </p:nvSpPr>
        <p:spPr>
          <a:xfrm>
            <a:off x="4699080" y="2118240"/>
            <a:ext cx="195552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NL" sz="1800" b="0" strike="noStrike" spc="-1">
                <a:solidFill>
                  <a:schemeClr val="dk1"/>
                </a:solidFill>
                <a:latin typeface="Calibri"/>
                <a:ea typeface="Calibri"/>
              </a:rPr>
              <a:t>Collect data from eyetracker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Google Shape;100;p3"/>
          <p:cNvSpPr/>
          <p:nvPr/>
        </p:nvSpPr>
        <p:spPr>
          <a:xfrm>
            <a:off x="8885160" y="2148840"/>
            <a:ext cx="163800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NL" sz="1800" b="0" strike="noStrike" spc="-1">
                <a:solidFill>
                  <a:schemeClr val="dk1"/>
                </a:solidFill>
                <a:latin typeface="Calibri"/>
                <a:ea typeface="Calibri"/>
              </a:rPr>
              <a:t>Analyse and report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6" name="Google Shape;101;p3" descr="https://lh3.googleusercontent.com/N1qP8FIDxu1NngZVS_ibKq-YPTyG1cdK0htWBjWx7rFHxP4z-CBh27MaTzoLLTNxhZLgNlubcJ6ZOPgZm4fLa-b0B3ZOZxiuqJmn8TXsxURNl9kqQGr2djrVNuIT9viddRZ9h0CqKy8"/>
          <p:cNvPicPr/>
          <p:nvPr/>
        </p:nvPicPr>
        <p:blipFill>
          <a:blip r:embed="rId3"/>
          <a:stretch/>
        </p:blipFill>
        <p:spPr>
          <a:xfrm>
            <a:off x="4137120" y="3191760"/>
            <a:ext cx="3079440" cy="2309400"/>
          </a:xfrm>
          <a:prstGeom prst="rect">
            <a:avLst/>
          </a:prstGeom>
          <a:ln w="0">
            <a:noFill/>
          </a:ln>
        </p:spPr>
      </p:pic>
      <p:pic>
        <p:nvPicPr>
          <p:cNvPr id="77" name="Google Shape;102;p3"/>
          <p:cNvPicPr/>
          <p:nvPr/>
        </p:nvPicPr>
        <p:blipFill>
          <a:blip r:embed="rId4"/>
          <a:stretch/>
        </p:blipFill>
        <p:spPr>
          <a:xfrm>
            <a:off x="7591320" y="2995200"/>
            <a:ext cx="4226040" cy="2702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NL" sz="4400" b="0" strike="noStrike" spc="-1">
                <a:solidFill>
                  <a:schemeClr val="dk1"/>
                </a:solidFill>
                <a:latin typeface="Calibri"/>
                <a:ea typeface="Calibri"/>
              </a:rPr>
              <a:t>What we expect of you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83911" lnSpcReduction="20000"/>
          </a:bodyPr>
          <a:lstStyle/>
          <a:p>
            <a:pPr marL="228600" indent="-15876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NL" sz="2000" b="0" strike="noStrike" spc="-1" dirty="0">
                <a:solidFill>
                  <a:schemeClr val="dk1"/>
                </a:solidFill>
                <a:latin typeface="Calibri"/>
                <a:ea typeface="Calibri"/>
              </a:rPr>
              <a:t>Assignment (graded 0 - 4), 20% of final grade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971640" lvl="1" indent="-45900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Calibri"/>
              <a:buAutoNum type="arabicPeriod"/>
            </a:pPr>
            <a:r>
              <a:rPr lang="en-NL" sz="1800" b="0" strike="noStrike" spc="-1" dirty="0">
                <a:solidFill>
                  <a:schemeClr val="dk1"/>
                </a:solidFill>
                <a:latin typeface="Calibri"/>
                <a:ea typeface="Calibri"/>
              </a:rPr>
              <a:t>Assig 0: Choose an experiment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971640" lvl="1" indent="-45900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Calibri"/>
              <a:buAutoNum type="arabicPeriod"/>
            </a:pPr>
            <a:r>
              <a:rPr lang="en-NL" sz="1800" b="0" strike="noStrike" spc="-1" dirty="0">
                <a:solidFill>
                  <a:schemeClr val="dk1"/>
                </a:solidFill>
                <a:latin typeface="Calibri"/>
                <a:ea typeface="Calibri"/>
              </a:rPr>
              <a:t>Assig 1: Build an experiment with OpenSesame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971640" lvl="1" indent="-45900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Calibri"/>
              <a:buAutoNum type="arabicPeriod"/>
            </a:pPr>
            <a:r>
              <a:rPr lang="en-NL" sz="1800" b="0" strike="noStrike" spc="-1" dirty="0">
                <a:solidFill>
                  <a:schemeClr val="dk1"/>
                </a:solidFill>
                <a:latin typeface="Calibri"/>
                <a:ea typeface="Calibri"/>
              </a:rPr>
              <a:t>Assig 2: Programming in Python tutorial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971640" lvl="1" indent="-45900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Calibri"/>
              <a:buAutoNum type="arabicPeriod"/>
            </a:pPr>
            <a:r>
              <a:rPr lang="en-NL" sz="1800" b="0" strike="noStrike" spc="-1" dirty="0">
                <a:solidFill>
                  <a:schemeClr val="dk1"/>
                </a:solidFill>
                <a:latin typeface="Calibri"/>
                <a:ea typeface="Calibri"/>
              </a:rPr>
              <a:t>Assig 3: Preprocessing pupil data (Python)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971640" lvl="1" indent="-45900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Calibri"/>
              <a:buAutoNum type="arabicPeriod"/>
            </a:pPr>
            <a:r>
              <a:rPr lang="en-NL" sz="1800" b="0" strike="noStrike" spc="-1" dirty="0">
                <a:solidFill>
                  <a:schemeClr val="dk1"/>
                </a:solidFill>
                <a:latin typeface="Calibri"/>
                <a:ea typeface="Calibri"/>
              </a:rPr>
              <a:t>Assig 4: Analysing pupil data (Python)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971640" lvl="1" indent="-45900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Calibri"/>
              <a:buAutoNum type="arabicPeriod"/>
            </a:pPr>
            <a:r>
              <a:rPr lang="en-NL" sz="1800" b="0" strike="noStrike" spc="-1" dirty="0">
                <a:solidFill>
                  <a:schemeClr val="dk1"/>
                </a:solidFill>
                <a:latin typeface="Calibri"/>
                <a:ea typeface="Calibri"/>
              </a:rPr>
              <a:t>Assig 5: Presentation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15876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NL" sz="2000" b="0" strike="noStrike" spc="-1" dirty="0">
                <a:solidFill>
                  <a:schemeClr val="dk1"/>
                </a:solidFill>
                <a:latin typeface="Calibri"/>
                <a:ea typeface="Calibri"/>
              </a:rPr>
              <a:t>Final paper 80% of final grade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685800" lvl="1" indent="-17352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NL" sz="1800" b="0" strike="noStrike" spc="-1" dirty="0">
                <a:solidFill>
                  <a:schemeClr val="dk1"/>
                </a:solidFill>
                <a:latin typeface="Calibri"/>
                <a:ea typeface="Calibri"/>
              </a:rPr>
              <a:t>Abstract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685800" lvl="1" indent="-17352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NL" sz="1800" b="0" strike="noStrike" spc="-1" dirty="0">
                <a:solidFill>
                  <a:schemeClr val="dk1"/>
                </a:solidFill>
                <a:latin typeface="Calibri"/>
                <a:ea typeface="Calibri"/>
              </a:rPr>
              <a:t>Methods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685800" lvl="1" indent="-17352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NL" sz="1800" b="0" strike="noStrike" spc="-1" dirty="0">
                <a:solidFill>
                  <a:schemeClr val="dk1"/>
                </a:solidFill>
                <a:latin typeface="Calibri"/>
                <a:ea typeface="Calibri"/>
              </a:rPr>
              <a:t>Results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2421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NL" sz="3300" b="0" strike="noStrike" spc="-1">
                <a:solidFill>
                  <a:schemeClr val="dk1"/>
                </a:solidFill>
                <a:latin typeface="Calibri"/>
                <a:ea typeface="Calibri"/>
              </a:rPr>
              <a:t>Pupillometry: Psychology, Physiology, and Function</a:t>
            </a: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NL" sz="2200" b="0" strike="noStrike" spc="-1" dirty="0">
                <a:solidFill>
                  <a:schemeClr val="dk1"/>
                </a:solidFill>
                <a:latin typeface="Calibri"/>
                <a:ea typeface="Calibri"/>
              </a:rPr>
              <a:t>Three types of responses</a:t>
            </a:r>
            <a:endParaRPr lang="en-US" sz="2200" b="0" strike="noStrike" spc="-1" dirty="0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150000"/>
              </a:lnSpc>
              <a:buClr>
                <a:srgbClr val="000000"/>
              </a:buClr>
              <a:buFont typeface="Arial"/>
              <a:buAutoNum type="arabicPeriod"/>
              <a:tabLst>
                <a:tab pos="0" algn="l"/>
              </a:tabLst>
            </a:pPr>
            <a:r>
              <a:rPr lang="en-NL" sz="1800" b="0" strike="noStrike" spc="-1" dirty="0">
                <a:solidFill>
                  <a:schemeClr val="dk1"/>
                </a:solidFill>
                <a:latin typeface="Calibri"/>
                <a:ea typeface="Calibri"/>
              </a:rPr>
              <a:t>pupil light response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150000"/>
              </a:lnSpc>
              <a:buClr>
                <a:srgbClr val="000000"/>
              </a:buClr>
              <a:buFont typeface="Arial"/>
              <a:buAutoNum type="arabicPeriod"/>
              <a:tabLst>
                <a:tab pos="0" algn="l"/>
              </a:tabLst>
            </a:pPr>
            <a:r>
              <a:rPr lang="en-NL" sz="1800" b="0" strike="noStrike" spc="-1" dirty="0">
                <a:solidFill>
                  <a:schemeClr val="dk1"/>
                </a:solidFill>
                <a:latin typeface="Calibri"/>
                <a:ea typeface="Calibri"/>
              </a:rPr>
              <a:t>pupil near response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150000"/>
              </a:lnSpc>
              <a:buClr>
                <a:srgbClr val="000000"/>
              </a:buClr>
              <a:buFont typeface="Arial"/>
              <a:buAutoNum type="arabicPeriod"/>
              <a:tabLst>
                <a:tab pos="0" algn="l"/>
              </a:tabLst>
            </a:pPr>
            <a:r>
              <a:rPr lang="en-NL" sz="1800" b="0" strike="noStrike" spc="-1" dirty="0">
                <a:solidFill>
                  <a:schemeClr val="dk1"/>
                </a:solidFill>
                <a:latin typeface="Calibri"/>
                <a:ea typeface="Calibri"/>
              </a:rPr>
              <a:t>psychosensory pupil response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50000"/>
              </a:lnSpc>
              <a:buNone/>
              <a:tabLst>
                <a:tab pos="0" algn="l"/>
              </a:tabLst>
            </a:pPr>
            <a:endParaRPr lang="en-US" sz="2200" b="0" strike="noStrike" spc="-1" dirty="0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NL" sz="2200" b="0" i="1" strike="noStrike" spc="-1" dirty="0">
                <a:solidFill>
                  <a:schemeClr val="dk1"/>
                </a:solidFill>
                <a:latin typeface="Calibri"/>
                <a:ea typeface="Calibri"/>
              </a:rPr>
              <a:t>How are pupil response</a:t>
            </a:r>
            <a:r>
              <a:rPr lang="en-US" sz="2200" b="0" i="1" strike="noStrike" spc="-1" dirty="0">
                <a:solidFill>
                  <a:schemeClr val="dk1"/>
                </a:solidFill>
                <a:latin typeface="Calibri"/>
                <a:ea typeface="Calibri"/>
              </a:rPr>
              <a:t>s</a:t>
            </a:r>
            <a:r>
              <a:rPr lang="en-NL" sz="2200" b="0" i="1" strike="noStrike" spc="-1" dirty="0">
                <a:solidFill>
                  <a:schemeClr val="dk1"/>
                </a:solidFill>
                <a:latin typeface="Calibri"/>
                <a:ea typeface="Calibri"/>
              </a:rPr>
              <a:t> modulated by high-level cognition? </a:t>
            </a:r>
            <a:endParaRPr lang="en-US" sz="2200" b="0" strike="noStrike" spc="-1" dirty="0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50000"/>
              </a:lnSpc>
              <a:buNone/>
              <a:tabLst>
                <a:tab pos="0" algn="l"/>
              </a:tabLst>
            </a:pP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Words>323</Words>
  <Application>Microsoft Office PowerPoint</Application>
  <PresentationFormat>Widescreen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13</vt:i4>
      </vt:variant>
    </vt:vector>
  </HeadingPairs>
  <TitlesOfParts>
    <vt:vector size="29" baseType="lpstr"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Data Collection and Analysis for Cognitive Neuroscience</vt:lpstr>
      <vt:lpstr>Today</vt:lpstr>
      <vt:lpstr>Who are we?</vt:lpstr>
      <vt:lpstr>Instructors</vt:lpstr>
      <vt:lpstr>Who are you?</vt:lpstr>
      <vt:lpstr>What is the purpose of this course</vt:lpstr>
      <vt:lpstr>What we expect of you</vt:lpstr>
      <vt:lpstr>PowerPoint Presentation</vt:lpstr>
      <vt:lpstr>Pupillometry: Psychology, Physiology, and Function</vt:lpstr>
      <vt:lpstr>Pupil light response</vt:lpstr>
      <vt:lpstr>Pupil near response</vt:lpstr>
      <vt:lpstr>Psychosensory pupil response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Collection and Analysis for Cognitive Neuroscience</dc:title>
  <dc:subject/>
  <dc:creator>Robbert van der Mijn</dc:creator>
  <dc:description/>
  <cp:lastModifiedBy>M.M. Span</cp:lastModifiedBy>
  <cp:revision>12</cp:revision>
  <dcterms:created xsi:type="dcterms:W3CDTF">2020-08-31T10:49:04Z</dcterms:created>
  <dcterms:modified xsi:type="dcterms:W3CDTF">2024-09-06T11:12:02Z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12</vt:i4>
  </property>
  <property fmtid="{D5CDD505-2E9C-101B-9397-08002B2CF9AE}" pid="3" name="PresentationFormat">
    <vt:lpwstr>Widescreen</vt:lpwstr>
  </property>
  <property fmtid="{D5CDD505-2E9C-101B-9397-08002B2CF9AE}" pid="4" name="Slides">
    <vt:i4>12</vt:i4>
  </property>
</Properties>
</file>