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1" r:id="rId3"/>
    <p:sldId id="315" r:id="rId4"/>
    <p:sldId id="342" r:id="rId5"/>
    <p:sldId id="343" r:id="rId6"/>
    <p:sldId id="344" r:id="rId7"/>
    <p:sldId id="356" r:id="rId8"/>
    <p:sldId id="345" r:id="rId9"/>
    <p:sldId id="346" r:id="rId10"/>
    <p:sldId id="353" r:id="rId11"/>
    <p:sldId id="354" r:id="rId12"/>
    <p:sldId id="347" r:id="rId13"/>
    <p:sldId id="348" r:id="rId14"/>
    <p:sldId id="349" r:id="rId15"/>
    <p:sldId id="355" r:id="rId16"/>
    <p:sldId id="352" r:id="rId17"/>
    <p:sldId id="350" r:id="rId18"/>
    <p:sldId id="3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8"/>
    <p:restoredTop sz="96041"/>
  </p:normalViewPr>
  <p:slideViewPr>
    <p:cSldViewPr snapToGrid="0" snapToObjects="1">
      <p:cViewPr varScale="1">
        <p:scale>
          <a:sx n="91" d="100"/>
          <a:sy n="91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DA37-A695-DA4B-905F-26B3D306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DBF6C-2AA2-BB4A-B6C0-EA78B9380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DB3A-4917-5440-81BC-14CD29A0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79B8-F07E-444C-909D-D7333BB5983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DB4-6476-944D-B8F1-17387E8D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B71F-F32E-734E-B5DA-C349431D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39A-7B91-8B4F-A3A5-2EA15275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C41D-191C-0841-8264-CBCAA202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4D239-DCEC-E643-B4B1-F8AF3114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813B-D09B-D84B-9DC2-16B48312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79B8-F07E-444C-909D-D7333BB5983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4F22-CA5D-444C-B2A0-8E0246BD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9FEE-A7F8-7742-BBB8-01799C24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39A-7B91-8B4F-A3A5-2EA15275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8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6580E-023D-5947-9B2B-3AB52D7B7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FB8BC-71C3-6149-906C-F0A846192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FA32-FB2E-3B43-BEAB-C42EE97C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79B8-F07E-444C-909D-D7333BB5983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5DE9-2302-4C4D-8A5A-3C2FFE39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2AB9-C632-7342-B8C1-79BE4F4F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39A-7B91-8B4F-A3A5-2EA15275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2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AD40-AFCC-8243-A831-F4728AD1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8FD5-2140-0E41-B257-13F1B74B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66CF8-31CB-0640-8012-D10A59EC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79B8-F07E-444C-909D-D7333BB5983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2901-1AE4-1046-98A8-15C66298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D69E-6A59-1842-9310-B7311B7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39A-7B91-8B4F-A3A5-2EA15275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7979-17B2-AF42-94AE-870BE0F2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89480-113E-A54E-B7BB-B66945702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D911-8B17-1849-A4C3-57D9E2CA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79B8-F07E-444C-909D-D7333BB5983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BB783-D424-3741-860A-6101327B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6F13-A0A3-8C44-A3AB-A950C760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39A-7B91-8B4F-A3A5-2EA15275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9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9292-0DA6-A540-8007-1B7FCE05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7E31-EC9D-844B-B95D-EF74D4B42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69F3D-C394-9A4E-8A6D-1FE5F7AE2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EC9A-E8A2-584A-95AC-647D9713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79B8-F07E-444C-909D-D7333BB5983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572A-81DD-7C43-905F-2E49571D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352CC-9C1D-F340-875B-C5A24BA8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39A-7B91-8B4F-A3A5-2EA15275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1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7143-660F-2046-B04F-CE11960D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8F9F2-5EE1-3D4E-BCA0-0DE5DA37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1B574-CFEA-1448-BF17-BCB9A2521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5C7E6-6ED6-CC44-B3EB-AEC2E27B0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4F342-0A73-8F46-B9CA-C5D870683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5020D-AAF2-BC49-AFFD-5D29A5CC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79B8-F07E-444C-909D-D7333BB5983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3D9A9-55F4-D34B-8161-3242CED5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5130B-3BE2-BA4D-A147-10C05029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39A-7B91-8B4F-A3A5-2EA15275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6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0EC9-3661-7640-BA6E-78983BA2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9B5D1-4E79-6145-AB50-9A0D17AA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79B8-F07E-444C-909D-D7333BB5983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E99F6-F837-ED4F-9A5C-7E8F569A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D1633-1B60-2C44-9A78-69DDB598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39A-7B91-8B4F-A3A5-2EA15275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3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542D1-0436-9346-8EC3-208DCDC2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79B8-F07E-444C-909D-D7333BB5983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C716B-FA2F-5342-AC9E-8F1917C2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ED901-1E80-0F47-B54C-922ACAC7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39A-7B91-8B4F-A3A5-2EA15275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99D2-D1E3-9748-B585-28C57006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5554-219C-6549-9603-1BB88FA3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D3325-FBA9-D049-BFC0-910F89C1E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5D3C3-602E-2840-806E-ECC9C376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79B8-F07E-444C-909D-D7333BB5983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0B6ED-C5DD-1B46-BF84-269E2D98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FA2CE-D8D3-554E-9724-181DB69A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39A-7B91-8B4F-A3A5-2EA15275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8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244A-AB35-CB4A-9EC9-FA00DA99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8DE3C-E006-7B4C-832B-7262ED764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6C0E9-8EC2-274C-97DB-03BD2F80E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79BD1-771C-9646-825B-8EFAF960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79B8-F07E-444C-909D-D7333BB5983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D5978-BBAF-5640-BDE3-1D5D2782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1484F-D9D9-F240-8340-3AE2974C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539A-7B91-8B4F-A3A5-2EA15275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EEDFA-29FE-C445-A225-E193739E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3E3DA-6B5C-1E4D-9992-421798FDD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D260-B2E2-3044-B0F3-45E9B09DF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79B8-F07E-444C-909D-D7333BB5983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2BDAA-807E-BB41-8956-850CE627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AF2D0-9757-5D47-9574-364EF24E5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6539A-7B91-8B4F-A3A5-2EA15275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3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5E30-39EB-5B44-8E9A-84D322B5A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patterns and micro-patterns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25E38-B62A-CC49-9296-41FE34A8A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CS-1CT Introduction to Computational Thinking</a:t>
            </a:r>
          </a:p>
        </p:txBody>
      </p:sp>
    </p:spTree>
    <p:extLst>
      <p:ext uri="{BB962C8B-B14F-4D97-AF65-F5344CB8AC3E}">
        <p14:creationId xmlns:p14="http://schemas.microsoft.com/office/powerpoint/2010/main" val="148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31-7EAA-0640-A11B-4F0EF9C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764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Running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7BBA-5126-D74A-9FD3-49B89C0A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253330"/>
            <a:ext cx="10515600" cy="5197573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US" sz="1800" dirty="0"/>
              <a:t>For adding up values as they are generated, usually in a repetitive activity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</a:t>
            </a:r>
          </a:p>
          <a:p>
            <a:pPr lvl="1"/>
            <a:r>
              <a:rPr lang="en-US" sz="1800" dirty="0"/>
              <a:t>"Running total" doesn't have to be arithmetical.  You could be adding values to a list, or appending to a string – these are all "accumulations"…</a:t>
            </a:r>
          </a:p>
          <a:p>
            <a:r>
              <a:rPr lang="en-US" dirty="0"/>
              <a:t>Programs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6214-507A-E546-8876-4A07F29BF28D}"/>
              </a:ext>
            </a:extLst>
          </p:cNvPr>
          <p:cNvSpPr txBox="1"/>
          <p:nvPr/>
        </p:nvSpPr>
        <p:spPr>
          <a:xfrm>
            <a:off x="4732638" y="2009206"/>
            <a:ext cx="76784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Python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total = 0</a:t>
            </a:r>
          </a:p>
          <a:p>
            <a:pPr lvl="1"/>
            <a:endParaRPr lang="en-US" sz="2000" i="1" dirty="0">
              <a:solidFill>
                <a:srgbClr val="0070C0"/>
              </a:solidFill>
              <a:latin typeface="Courier" pitchFamily="2" charset="0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ourier" pitchFamily="2" charset="0"/>
              </a:rPr>
              <a:t># Probably in a loop of some kind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    total = total + </a:t>
            </a:r>
            <a:r>
              <a:rPr lang="en-US" sz="2000" i="1" dirty="0">
                <a:solidFill>
                  <a:schemeClr val="accent1"/>
                </a:solidFill>
                <a:latin typeface="Courier" pitchFamily="2" charset="0"/>
              </a:rPr>
              <a:t>&lt;new value&gt;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DFEF5-5F0E-9648-B389-6E48DEEF16A6}"/>
              </a:ext>
            </a:extLst>
          </p:cNvPr>
          <p:cNvSpPr txBox="1"/>
          <p:nvPr/>
        </p:nvSpPr>
        <p:spPr>
          <a:xfrm>
            <a:off x="505691" y="2009206"/>
            <a:ext cx="4300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CS-Speak</a:t>
            </a:r>
          </a:p>
          <a:p>
            <a:pPr lvl="1"/>
            <a:r>
              <a:rPr lang="en-US" sz="2000" i="1" dirty="0"/>
              <a:t>Set total variable to zero</a:t>
            </a:r>
          </a:p>
          <a:p>
            <a:pPr lvl="1"/>
            <a:r>
              <a:rPr lang="en-US" sz="2000" i="1" dirty="0"/>
              <a:t>Whenever necessary, add a new</a:t>
            </a:r>
          </a:p>
          <a:p>
            <a:pPr lvl="1"/>
            <a:r>
              <a:rPr lang="en-US" sz="2000" i="1" dirty="0"/>
              <a:t>    value to the total variable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6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31-7EAA-0640-A11B-4F0EF9C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764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Calculate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7BBA-5126-D74A-9FD3-49B89C0A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253330"/>
            <a:ext cx="10515600" cy="5197573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US" sz="1800" dirty="0"/>
              <a:t>Calculate the average using both a running total and a counter (if needed), and then performing the necessary division</a:t>
            </a:r>
            <a:endParaRPr lang="en-US" sz="1800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6214-507A-E546-8876-4A07F29BF28D}"/>
              </a:ext>
            </a:extLst>
          </p:cNvPr>
          <p:cNvSpPr txBox="1"/>
          <p:nvPr/>
        </p:nvSpPr>
        <p:spPr>
          <a:xfrm>
            <a:off x="4732638" y="2427219"/>
            <a:ext cx="76784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Python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total = 0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count = 0  </a:t>
            </a:r>
            <a:r>
              <a:rPr lang="en-US" sz="2000" i="1" dirty="0">
                <a:solidFill>
                  <a:srgbClr val="FF0000"/>
                </a:solidFill>
                <a:latin typeface="Courier" pitchFamily="2" charset="0"/>
              </a:rPr>
              <a:t># Only if count unknown at start</a:t>
            </a:r>
          </a:p>
          <a:p>
            <a:pPr lvl="1"/>
            <a:endParaRPr lang="en-US" sz="2000" i="1" dirty="0">
              <a:solidFill>
                <a:srgbClr val="FF0000"/>
              </a:solidFill>
              <a:latin typeface="Courier" pitchFamily="2" charset="0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ourier" pitchFamily="2" charset="0"/>
              </a:rPr>
              <a:t># Probably in a loop of some kind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    total = total + </a:t>
            </a:r>
            <a:r>
              <a:rPr lang="en-US" sz="2000" i="1" dirty="0">
                <a:solidFill>
                  <a:schemeClr val="accent1"/>
                </a:solidFill>
                <a:latin typeface="Courier" pitchFamily="2" charset="0"/>
              </a:rPr>
              <a:t>&lt;new value&gt;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    count = count + 1</a:t>
            </a:r>
          </a:p>
          <a:p>
            <a:pPr lvl="1"/>
            <a:endParaRPr lang="en-US" sz="2000" i="1" dirty="0">
              <a:solidFill>
                <a:schemeClr val="accent1"/>
              </a:solidFill>
              <a:latin typeface="Courier" pitchFamily="2" charset="0"/>
            </a:endParaRPr>
          </a:p>
          <a:p>
            <a:pPr lvl="1"/>
            <a:r>
              <a:rPr lang="en-US" sz="2000" i="1" dirty="0">
                <a:latin typeface="Courier" pitchFamily="2" charset="0"/>
              </a:rPr>
              <a:t>average = total / 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DFEF5-5F0E-9648-B389-6E48DEEF16A6}"/>
              </a:ext>
            </a:extLst>
          </p:cNvPr>
          <p:cNvSpPr txBox="1"/>
          <p:nvPr/>
        </p:nvSpPr>
        <p:spPr>
          <a:xfrm>
            <a:off x="505691" y="2427219"/>
            <a:ext cx="43005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CS-Speak</a:t>
            </a:r>
          </a:p>
          <a:p>
            <a:pPr lvl="1"/>
            <a:r>
              <a:rPr lang="en-US" sz="2000" i="1" dirty="0"/>
              <a:t>Set total variable to zero</a:t>
            </a:r>
          </a:p>
          <a:p>
            <a:pPr lvl="1"/>
            <a:r>
              <a:rPr lang="en-US" sz="2000" i="1" dirty="0"/>
              <a:t>Set count variable to zero</a:t>
            </a:r>
          </a:p>
          <a:p>
            <a:pPr lvl="1"/>
            <a:r>
              <a:rPr lang="en-US" sz="2000" i="1" dirty="0"/>
              <a:t>In a loop (typically):</a:t>
            </a:r>
          </a:p>
          <a:p>
            <a:pPr lvl="1"/>
            <a:r>
              <a:rPr lang="en-US" sz="2000" i="1" dirty="0"/>
              <a:t>	Add a new value to total var</a:t>
            </a:r>
          </a:p>
          <a:p>
            <a:pPr lvl="1"/>
            <a:r>
              <a:rPr lang="en-US" sz="2000" i="1" dirty="0"/>
              <a:t>	Add one to the count var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02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31-7EAA-0640-A11B-4F0EF9C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764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Optionally process lines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7BBA-5126-D74A-9FD3-49B89C0A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253330"/>
            <a:ext cx="10515600" cy="5197573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US" sz="1800" dirty="0"/>
              <a:t>While processing the lines of a file, some lines may not be needed, and so this pattern shows how they can be ignored</a:t>
            </a:r>
            <a:endParaRPr lang="en-US" sz="1800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6214-507A-E546-8876-4A07F29BF28D}"/>
              </a:ext>
            </a:extLst>
          </p:cNvPr>
          <p:cNvSpPr txBox="1"/>
          <p:nvPr/>
        </p:nvSpPr>
        <p:spPr>
          <a:xfrm>
            <a:off x="5331154" y="2427219"/>
            <a:ext cx="76784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Python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ourier" pitchFamily="2" charset="0"/>
              </a:rPr>
              <a:t># the next line has been read in…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US" sz="2000" i="1" dirty="0">
                <a:latin typeface="Courier" pitchFamily="2" charset="0"/>
              </a:rPr>
              <a:t> </a:t>
            </a:r>
            <a:r>
              <a:rPr lang="en-US" sz="2000" i="1" dirty="0">
                <a:solidFill>
                  <a:schemeClr val="accent1"/>
                </a:solidFill>
                <a:latin typeface="Courier" pitchFamily="2" charset="0"/>
              </a:rPr>
              <a:t>&lt;test to see if line </a:t>
            </a:r>
            <a:r>
              <a:rPr lang="en-US" sz="2000" b="1" i="1" dirty="0">
                <a:solidFill>
                  <a:schemeClr val="accent1"/>
                </a:solidFill>
                <a:latin typeface="Courier" pitchFamily="2" charset="0"/>
              </a:rPr>
              <a:t>is </a:t>
            </a:r>
            <a:r>
              <a:rPr lang="en-US" sz="2000" i="1" dirty="0">
                <a:solidFill>
                  <a:schemeClr val="accent1"/>
                </a:solidFill>
                <a:latin typeface="Courier" pitchFamily="2" charset="0"/>
              </a:rPr>
              <a:t>of interest&gt;</a:t>
            </a:r>
            <a:r>
              <a:rPr lang="en-US" sz="2000" i="1" dirty="0">
                <a:latin typeface="Courier" pitchFamily="2" charset="0"/>
              </a:rPr>
              <a:t>:</a:t>
            </a:r>
          </a:p>
          <a:p>
            <a:pPr lvl="1"/>
            <a:r>
              <a:rPr lang="en-US" sz="2000" i="1" dirty="0">
                <a:solidFill>
                  <a:srgbClr val="0070C0"/>
                </a:solidFill>
                <a:latin typeface="Courier" pitchFamily="2" charset="0"/>
              </a:rPr>
              <a:t>    </a:t>
            </a:r>
            <a:r>
              <a:rPr lang="en-US" sz="2000" i="1" dirty="0">
                <a:solidFill>
                  <a:schemeClr val="accent1"/>
                </a:solidFill>
                <a:latin typeface="Courier" pitchFamily="2" charset="0"/>
              </a:rPr>
              <a:t>&lt;process the line&gt;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ourier" pitchFamily="2" charset="0"/>
              </a:rPr>
              <a:t># no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else:</a:t>
            </a:r>
            <a:r>
              <a:rPr lang="en-US" sz="2000" i="1" dirty="0">
                <a:solidFill>
                  <a:srgbClr val="FF0000"/>
                </a:solidFill>
                <a:latin typeface="Courier" pitchFamily="2" charset="0"/>
              </a:rPr>
              <a:t> part if line not of interest,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ourier" pitchFamily="2" charset="0"/>
              </a:rPr>
              <a:t># just move on and read in next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DFEF5-5F0E-9648-B389-6E48DEEF16A6}"/>
              </a:ext>
            </a:extLst>
          </p:cNvPr>
          <p:cNvSpPr txBox="1"/>
          <p:nvPr/>
        </p:nvSpPr>
        <p:spPr>
          <a:xfrm>
            <a:off x="505691" y="2427219"/>
            <a:ext cx="46648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CS-Speak</a:t>
            </a:r>
          </a:p>
          <a:p>
            <a:pPr lvl="1"/>
            <a:r>
              <a:rPr lang="en-US" i="1" dirty="0"/>
              <a:t>(Assume in a loop, processing a line)</a:t>
            </a:r>
          </a:p>
          <a:p>
            <a:pPr lvl="1"/>
            <a:r>
              <a:rPr lang="en-US" i="1" dirty="0"/>
              <a:t>if line of interest:</a:t>
            </a:r>
          </a:p>
          <a:p>
            <a:pPr lvl="1"/>
            <a:r>
              <a:rPr lang="en-US" i="1" dirty="0"/>
              <a:t>	Process it</a:t>
            </a:r>
          </a:p>
          <a:p>
            <a:pPr lvl="1"/>
            <a:r>
              <a:rPr lang="en-US" i="1" dirty="0"/>
              <a:t>(if not of interest, just do nothing,</a:t>
            </a:r>
          </a:p>
          <a:p>
            <a:pPr lvl="1"/>
            <a:r>
              <a:rPr lang="en-US" i="1" dirty="0"/>
              <a:t> and carry on and read the next line)</a:t>
            </a:r>
            <a:endParaRPr lang="en-US" sz="2000" i="1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1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31-7EAA-0640-A11B-4F0EF9C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764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Process multiple items in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7BBA-5126-D74A-9FD3-49B89C0A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253330"/>
            <a:ext cx="10515600" cy="5197573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US" sz="1800" dirty="0"/>
              <a:t>This could be used on any string, for example a line read from a file, or from another source.  The string is split into pieces according to a particular separator character, and then each is processed</a:t>
            </a:r>
            <a:endParaRPr lang="en-US" sz="1800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6214-507A-E546-8876-4A07F29BF28D}"/>
              </a:ext>
            </a:extLst>
          </p:cNvPr>
          <p:cNvSpPr txBox="1"/>
          <p:nvPr/>
        </p:nvSpPr>
        <p:spPr>
          <a:xfrm>
            <a:off x="5062451" y="2426394"/>
            <a:ext cx="76784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Python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urier" pitchFamily="2" charset="0"/>
              </a:rPr>
              <a:t># &lt;separator&gt; is a string (singe/multiple chars)</a:t>
            </a:r>
          </a:p>
          <a:p>
            <a:pPr lvl="1"/>
            <a:r>
              <a:rPr lang="en-US" i="1" dirty="0">
                <a:latin typeface="Courier" pitchFamily="2" charset="0"/>
              </a:rPr>
              <a:t>bits = </a:t>
            </a:r>
            <a:r>
              <a:rPr lang="en-US" i="1" dirty="0">
                <a:solidFill>
                  <a:srgbClr val="0070C0"/>
                </a:solidFill>
                <a:latin typeface="Courier" pitchFamily="2" charset="0"/>
              </a:rPr>
              <a:t>&lt;the string&gt;</a:t>
            </a:r>
            <a:r>
              <a:rPr lang="en-US" i="1" dirty="0">
                <a:latin typeface="Courier" pitchFamily="2" charset="0"/>
              </a:rPr>
              <a:t>.split( </a:t>
            </a:r>
            <a:r>
              <a:rPr lang="en-US" i="1" dirty="0" err="1">
                <a:latin typeface="Courier" pitchFamily="2" charset="0"/>
              </a:rPr>
              <a:t>sep</a:t>
            </a:r>
            <a:r>
              <a:rPr lang="en-US" i="1" dirty="0">
                <a:latin typeface="Courier" pitchFamily="2" charset="0"/>
              </a:rPr>
              <a:t> = </a:t>
            </a:r>
            <a:r>
              <a:rPr lang="en-US" i="1" dirty="0">
                <a:solidFill>
                  <a:srgbClr val="0070C0"/>
                </a:solidFill>
                <a:latin typeface="Courier" pitchFamily="2" charset="0"/>
              </a:rPr>
              <a:t>&lt;separator&gt; </a:t>
            </a:r>
            <a:r>
              <a:rPr lang="en-US" i="1" dirty="0">
                <a:latin typeface="Courier" pitchFamily="2" charset="0"/>
              </a:rPr>
              <a:t>)</a:t>
            </a:r>
          </a:p>
          <a:p>
            <a:pPr lvl="1"/>
            <a:endParaRPr lang="en-US" i="1" dirty="0">
              <a:solidFill>
                <a:srgbClr val="0070C0"/>
              </a:solidFill>
              <a:latin typeface="Courier" pitchFamily="2" charset="0"/>
            </a:endParaRPr>
          </a:p>
          <a:p>
            <a:pPr lvl="1"/>
            <a:r>
              <a:rPr lang="en-US" i="1" dirty="0">
                <a:solidFill>
                  <a:schemeClr val="accent2"/>
                </a:solidFill>
                <a:latin typeface="Courier" pitchFamily="2" charset="0"/>
              </a:rPr>
              <a:t>for</a:t>
            </a:r>
            <a:r>
              <a:rPr lang="en-US" i="1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item</a:t>
            </a:r>
            <a:r>
              <a:rPr lang="en-US" i="1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urier" pitchFamily="2" charset="0"/>
              </a:rPr>
              <a:t>in</a:t>
            </a:r>
            <a:r>
              <a:rPr lang="en-US" i="1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i="1" dirty="0">
                <a:latin typeface="Courier" pitchFamily="2" charset="0"/>
              </a:rPr>
              <a:t>bits</a:t>
            </a:r>
            <a:r>
              <a:rPr lang="en-US" i="1" dirty="0">
                <a:solidFill>
                  <a:srgbClr val="0070C0"/>
                </a:solidFill>
                <a:latin typeface="Courier" pitchFamily="2" charset="0"/>
              </a:rPr>
              <a:t>:</a:t>
            </a:r>
          </a:p>
          <a:p>
            <a:pPr lvl="1"/>
            <a:r>
              <a:rPr lang="en-US" i="1" dirty="0">
                <a:solidFill>
                  <a:srgbClr val="0070C0"/>
                </a:solidFill>
                <a:latin typeface="Courier" pitchFamily="2" charset="0"/>
              </a:rPr>
              <a:t>    &lt;process the current bit, in variable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item</a:t>
            </a:r>
            <a:r>
              <a:rPr lang="en-US" i="1" dirty="0">
                <a:solidFill>
                  <a:srgbClr val="0070C0"/>
                </a:solidFill>
                <a:latin typeface="Courier" pitchFamily="2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DFEF5-5F0E-9648-B389-6E48DEEF16A6}"/>
              </a:ext>
            </a:extLst>
          </p:cNvPr>
          <p:cNvSpPr txBox="1"/>
          <p:nvPr/>
        </p:nvSpPr>
        <p:spPr>
          <a:xfrm>
            <a:off x="505691" y="2427219"/>
            <a:ext cx="4556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CS-Speak</a:t>
            </a:r>
          </a:p>
          <a:p>
            <a:pPr lvl="1"/>
            <a:r>
              <a:rPr lang="en-US" sz="2000" i="1" dirty="0"/>
              <a:t>Split the string according to separator</a:t>
            </a:r>
          </a:p>
          <a:p>
            <a:pPr lvl="1"/>
            <a:r>
              <a:rPr lang="en-US" sz="2000" i="1" dirty="0"/>
              <a:t>Loop the number of items:</a:t>
            </a:r>
          </a:p>
          <a:p>
            <a:pPr lvl="1"/>
            <a:r>
              <a:rPr lang="en-US" sz="2000" i="1" dirty="0"/>
              <a:t>	process the current item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874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31-7EAA-0640-A11B-4F0EF9C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764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Process list, producing corresponding new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7BBA-5126-D74A-9FD3-49B89C0A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253330"/>
            <a:ext cx="10515600" cy="5197573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US" sz="1800" dirty="0"/>
              <a:t>Process a list, using each value to create a new value which is added to a new list.</a:t>
            </a:r>
            <a:endParaRPr lang="en-US" sz="1800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6214-507A-E546-8876-4A07F29BF28D}"/>
              </a:ext>
            </a:extLst>
          </p:cNvPr>
          <p:cNvSpPr txBox="1"/>
          <p:nvPr/>
        </p:nvSpPr>
        <p:spPr>
          <a:xfrm>
            <a:off x="4732638" y="2427219"/>
            <a:ext cx="76784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Python</a:t>
            </a:r>
          </a:p>
          <a:p>
            <a:pPr lvl="1"/>
            <a:r>
              <a:rPr lang="en-US" sz="2000" i="1" dirty="0" err="1">
                <a:latin typeface="Courier" pitchFamily="2" charset="0"/>
              </a:rPr>
              <a:t>newList</a:t>
            </a:r>
            <a:r>
              <a:rPr lang="en-US" sz="2000" i="1" dirty="0">
                <a:latin typeface="Courier" pitchFamily="2" charset="0"/>
              </a:rPr>
              <a:t> = []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  <a:latin typeface="Courier" pitchFamily="2" charset="0"/>
              </a:rPr>
              <a:t>for</a:t>
            </a:r>
            <a:r>
              <a:rPr lang="en-US" sz="2000" i="1" dirty="0">
                <a:latin typeface="Courier" pitchFamily="2" charset="0"/>
              </a:rPr>
              <a:t> item </a:t>
            </a:r>
            <a:r>
              <a:rPr lang="en-US" sz="2000" i="1" dirty="0">
                <a:solidFill>
                  <a:schemeClr val="accent2"/>
                </a:solidFill>
                <a:latin typeface="Courier" pitchFamily="2" charset="0"/>
              </a:rPr>
              <a:t>in</a:t>
            </a:r>
            <a:r>
              <a:rPr lang="en-US" sz="2000" i="1" dirty="0">
                <a:latin typeface="Courier" pitchFamily="2" charset="0"/>
              </a:rPr>
              <a:t> </a:t>
            </a:r>
            <a:r>
              <a:rPr lang="en-US" sz="2000" i="1" dirty="0">
                <a:solidFill>
                  <a:schemeClr val="accent1"/>
                </a:solidFill>
                <a:latin typeface="Courier" pitchFamily="2" charset="0"/>
              </a:rPr>
              <a:t>&lt;the existing list&gt;</a:t>
            </a:r>
            <a:r>
              <a:rPr lang="en-US" sz="2000" i="1" dirty="0">
                <a:latin typeface="Courier" pitchFamily="2" charset="0"/>
              </a:rPr>
              <a:t>: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    </a:t>
            </a:r>
            <a:r>
              <a:rPr lang="en-US" sz="2000" i="1" dirty="0">
                <a:solidFill>
                  <a:schemeClr val="accent1"/>
                </a:solidFill>
                <a:latin typeface="Courier" pitchFamily="2" charset="0"/>
              </a:rPr>
              <a:t>&lt;process </a:t>
            </a:r>
            <a:r>
              <a:rPr lang="en-US" sz="2000" dirty="0">
                <a:latin typeface="Courier" pitchFamily="2" charset="0"/>
              </a:rPr>
              <a:t>item</a:t>
            </a:r>
            <a:r>
              <a:rPr lang="en-US" sz="2000" i="1" dirty="0">
                <a:solidFill>
                  <a:schemeClr val="accent1"/>
                </a:solidFill>
                <a:latin typeface="Courier" pitchFamily="2" charset="0"/>
              </a:rPr>
              <a:t> as necessary&gt;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    </a:t>
            </a:r>
            <a:r>
              <a:rPr lang="en-US" sz="2000" i="1" dirty="0" err="1">
                <a:latin typeface="Courier" pitchFamily="2" charset="0"/>
              </a:rPr>
              <a:t>newItem</a:t>
            </a:r>
            <a:r>
              <a:rPr lang="en-US" sz="2000" i="1" dirty="0">
                <a:latin typeface="Courier" pitchFamily="2" charset="0"/>
              </a:rPr>
              <a:t> = </a:t>
            </a:r>
            <a:r>
              <a:rPr lang="en-US" sz="2000" i="1" dirty="0">
                <a:solidFill>
                  <a:schemeClr val="accent1"/>
                </a:solidFill>
                <a:latin typeface="Courier" pitchFamily="2" charset="0"/>
              </a:rPr>
              <a:t>&lt;result of processing </a:t>
            </a:r>
            <a:r>
              <a:rPr lang="en-US" sz="2000" dirty="0">
                <a:latin typeface="Courier" pitchFamily="2" charset="0"/>
              </a:rPr>
              <a:t>item</a:t>
            </a:r>
            <a:r>
              <a:rPr lang="en-US" sz="2000" i="1" dirty="0">
                <a:solidFill>
                  <a:schemeClr val="accent1"/>
                </a:solidFill>
                <a:latin typeface="Courier" pitchFamily="2" charset="0"/>
              </a:rPr>
              <a:t>&gt;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    </a:t>
            </a:r>
            <a:r>
              <a:rPr lang="en-US" sz="2000" i="1" dirty="0" err="1">
                <a:latin typeface="Courier" pitchFamily="2" charset="0"/>
              </a:rPr>
              <a:t>newList.append</a:t>
            </a:r>
            <a:r>
              <a:rPr lang="en-US" sz="2000" i="1" dirty="0">
                <a:latin typeface="Courier" pitchFamily="2" charset="0"/>
              </a:rPr>
              <a:t>( </a:t>
            </a:r>
            <a:r>
              <a:rPr lang="en-US" sz="2000" i="1" dirty="0" err="1">
                <a:latin typeface="Courier" pitchFamily="2" charset="0"/>
              </a:rPr>
              <a:t>newItem</a:t>
            </a:r>
            <a:r>
              <a:rPr lang="en-US" sz="2000" i="1" dirty="0">
                <a:latin typeface="Courier" pitchFamily="2" charset="0"/>
              </a:rPr>
              <a:t>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DFEF5-5F0E-9648-B389-6E48DEEF16A6}"/>
              </a:ext>
            </a:extLst>
          </p:cNvPr>
          <p:cNvSpPr txBox="1"/>
          <p:nvPr/>
        </p:nvSpPr>
        <p:spPr>
          <a:xfrm>
            <a:off x="505691" y="2427219"/>
            <a:ext cx="43005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CS-Speak</a:t>
            </a:r>
          </a:p>
          <a:p>
            <a:pPr lvl="1"/>
            <a:r>
              <a:rPr lang="en-US" sz="2000" i="1" dirty="0"/>
              <a:t>Create new empty list</a:t>
            </a:r>
          </a:p>
          <a:p>
            <a:pPr lvl="1"/>
            <a:r>
              <a:rPr lang="en-US" sz="2000" i="1" dirty="0"/>
              <a:t>Having existing list ready</a:t>
            </a:r>
          </a:p>
          <a:p>
            <a:pPr lvl="1"/>
            <a:r>
              <a:rPr lang="en-US" sz="2000" i="1" dirty="0"/>
              <a:t>For each item in existing list:</a:t>
            </a:r>
          </a:p>
          <a:p>
            <a:pPr lvl="1"/>
            <a:r>
              <a:rPr lang="en-US" sz="2000" i="1" dirty="0"/>
              <a:t>	Process the item if </a:t>
            </a:r>
            <a:r>
              <a:rPr lang="en-US" sz="2000" i="1" dirty="0" err="1"/>
              <a:t>nec</a:t>
            </a:r>
            <a:r>
              <a:rPr lang="en-US" sz="2000" i="1" dirty="0"/>
              <a:t>.</a:t>
            </a:r>
          </a:p>
          <a:p>
            <a:pPr lvl="1"/>
            <a:r>
              <a:rPr lang="en-US" sz="2000" i="1" dirty="0"/>
              <a:t>	Add resulting item to list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1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E061-79AE-0E45-AD5F-1901034D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7"/>
            <a:ext cx="10515600" cy="728704"/>
          </a:xfrm>
        </p:spPr>
        <p:txBody>
          <a:bodyPr/>
          <a:lstStyle/>
          <a:p>
            <a:r>
              <a:rPr lang="en-US" dirty="0"/>
              <a:t>Micro-patterns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6D16-9EE1-B642-8F98-95142CE8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402"/>
            <a:ext cx="10515600" cy="57737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Creating a string with the value of an integer variable embedded in it</a:t>
            </a:r>
          </a:p>
          <a:p>
            <a:pPr marL="457200" lvl="1" indent="0">
              <a:buNone/>
            </a:pPr>
            <a:r>
              <a:rPr lang="en-US" sz="1700" dirty="0">
                <a:latin typeface="Courier" pitchFamily="2" charset="0"/>
              </a:rPr>
              <a:t>	</a:t>
            </a:r>
            <a:r>
              <a:rPr lang="en-US" sz="1700" dirty="0">
                <a:solidFill>
                  <a:srgbClr val="00B050"/>
                </a:solidFill>
                <a:latin typeface="Courier" pitchFamily="2" charset="0"/>
              </a:rPr>
              <a:t>"optional before"</a:t>
            </a:r>
            <a:r>
              <a:rPr lang="en-US" sz="1700" dirty="0">
                <a:latin typeface="Courier" pitchFamily="2" charset="0"/>
              </a:rPr>
              <a:t> + </a:t>
            </a: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str</a:t>
            </a:r>
            <a:r>
              <a:rPr lang="en-US" sz="1700" dirty="0">
                <a:latin typeface="Courier" pitchFamily="2" charset="0"/>
              </a:rPr>
              <a:t>( </a:t>
            </a:r>
            <a:r>
              <a:rPr lang="en-US" sz="1700" dirty="0">
                <a:solidFill>
                  <a:schemeClr val="accent1"/>
                </a:solidFill>
                <a:latin typeface="Courier" pitchFamily="2" charset="0"/>
              </a:rPr>
              <a:t>&lt;int expression&gt; </a:t>
            </a:r>
            <a:r>
              <a:rPr lang="en-US" sz="1700" dirty="0">
                <a:latin typeface="Courier" pitchFamily="2" charset="0"/>
              </a:rPr>
              <a:t>) + </a:t>
            </a:r>
            <a:r>
              <a:rPr lang="en-US" sz="1700" dirty="0">
                <a:solidFill>
                  <a:srgbClr val="00B050"/>
                </a:solidFill>
                <a:latin typeface="Courier" pitchFamily="2" charset="0"/>
              </a:rPr>
              <a:t>"optional after"</a:t>
            </a:r>
          </a:p>
          <a:p>
            <a:pPr>
              <a:spcBef>
                <a:spcPts val="1500"/>
              </a:spcBef>
            </a:pPr>
            <a:r>
              <a:rPr lang="en-US" dirty="0"/>
              <a:t>Put a sequence of values (from a file? user input? a list?) into a list</a:t>
            </a:r>
          </a:p>
          <a:p>
            <a:pPr lvl="1"/>
            <a:r>
              <a:rPr lang="en-US" dirty="0"/>
              <a:t>Each time you have a new value to add:</a:t>
            </a:r>
          </a:p>
          <a:p>
            <a:pPr marL="457200" lvl="1" indent="0">
              <a:buNone/>
            </a:pPr>
            <a:r>
              <a:rPr lang="en-US" sz="1700" dirty="0">
                <a:latin typeface="Courier" pitchFamily="2" charset="0"/>
              </a:rPr>
              <a:t>	</a:t>
            </a:r>
            <a:r>
              <a:rPr lang="en-US" sz="1700" dirty="0" err="1">
                <a:latin typeface="Courier" pitchFamily="2" charset="0"/>
              </a:rPr>
              <a:t>myList.append</a:t>
            </a:r>
            <a:r>
              <a:rPr lang="en-US" sz="1700" dirty="0">
                <a:latin typeface="Courier" pitchFamily="2" charset="0"/>
              </a:rPr>
              <a:t>( </a:t>
            </a:r>
            <a:r>
              <a:rPr lang="en-US" sz="1700" dirty="0">
                <a:solidFill>
                  <a:schemeClr val="accent1"/>
                </a:solidFill>
                <a:latin typeface="Courier" pitchFamily="2" charset="0"/>
              </a:rPr>
              <a:t>&lt;the new value&gt; </a:t>
            </a:r>
            <a:r>
              <a:rPr lang="en-US" sz="1700" dirty="0">
                <a:latin typeface="Courier" pitchFamily="2" charset="0"/>
              </a:rPr>
              <a:t>)</a:t>
            </a:r>
          </a:p>
          <a:p>
            <a:pPr>
              <a:spcBef>
                <a:spcPts val="1500"/>
              </a:spcBef>
            </a:pPr>
            <a:r>
              <a:rPr lang="en-US" dirty="0"/>
              <a:t>Read a value (a filename, age, name, </a:t>
            </a:r>
            <a:r>
              <a:rPr lang="en-US" dirty="0" err="1"/>
              <a:t>colour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from the user</a:t>
            </a:r>
          </a:p>
          <a:p>
            <a:pPr marL="457200" lvl="1" indent="0">
              <a:buNone/>
            </a:pPr>
            <a:r>
              <a:rPr lang="en-US" sz="1700" dirty="0">
                <a:latin typeface="Courier" pitchFamily="2" charset="0"/>
              </a:rPr>
              <a:t>	</a:t>
            </a: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input</a:t>
            </a:r>
            <a:r>
              <a:rPr lang="en-US" sz="1700" dirty="0">
                <a:latin typeface="Courier" pitchFamily="2" charset="0"/>
              </a:rPr>
              <a:t>( </a:t>
            </a:r>
            <a:r>
              <a:rPr lang="en-US" sz="1700" dirty="0">
                <a:solidFill>
                  <a:srgbClr val="00B050"/>
                </a:solidFill>
                <a:latin typeface="Courier" pitchFamily="2" charset="0"/>
              </a:rPr>
              <a:t>"Message to the user on what to type in" </a:t>
            </a:r>
            <a:r>
              <a:rPr lang="en-US" sz="1700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This is an expression, so you can assign it to a variable, or a list location </a:t>
            </a:r>
            <a:r>
              <a:rPr lang="en-US" dirty="0" err="1"/>
              <a:t>etc</a:t>
            </a:r>
            <a:r>
              <a:rPr lang="en-US" dirty="0"/>
              <a:t> – e.g.</a:t>
            </a:r>
          </a:p>
          <a:p>
            <a:pPr marL="457200" lvl="1" indent="0">
              <a:buNone/>
            </a:pPr>
            <a:r>
              <a:rPr lang="en-US" sz="1700" dirty="0">
                <a:latin typeface="Courier" pitchFamily="2" charset="0"/>
              </a:rPr>
              <a:t>	</a:t>
            </a:r>
            <a:r>
              <a:rPr lang="en-US" sz="1700" dirty="0" err="1">
                <a:latin typeface="Courier" pitchFamily="2" charset="0"/>
              </a:rPr>
              <a:t>newValue</a:t>
            </a:r>
            <a:r>
              <a:rPr lang="en-US" sz="1700" dirty="0">
                <a:latin typeface="Courier" pitchFamily="2" charset="0"/>
              </a:rPr>
              <a:t> = </a:t>
            </a: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input</a:t>
            </a:r>
            <a:r>
              <a:rPr lang="en-US" sz="1700" dirty="0">
                <a:latin typeface="Courier" pitchFamily="2" charset="0"/>
              </a:rPr>
              <a:t>( </a:t>
            </a:r>
            <a:r>
              <a:rPr lang="en-US" sz="1700" dirty="0">
                <a:solidFill>
                  <a:srgbClr val="00B050"/>
                </a:solidFill>
                <a:latin typeface="Courier" pitchFamily="2" charset="0"/>
              </a:rPr>
              <a:t>"Type something in: " </a:t>
            </a:r>
            <a:r>
              <a:rPr lang="en-US" sz="1700" dirty="0">
                <a:latin typeface="Courier" pitchFamily="2" charset="0"/>
              </a:rPr>
              <a:t>)</a:t>
            </a:r>
          </a:p>
          <a:p>
            <a:pPr marL="914400" lvl="2" indent="0">
              <a:buNone/>
            </a:pPr>
            <a:r>
              <a:rPr lang="en-US" sz="1700" dirty="0" err="1">
                <a:latin typeface="Courier" pitchFamily="2" charset="0"/>
              </a:rPr>
              <a:t>myList.append</a:t>
            </a:r>
            <a:r>
              <a:rPr lang="en-US" sz="1700" dirty="0">
                <a:latin typeface="Courier" pitchFamily="2" charset="0"/>
              </a:rPr>
              <a:t>( </a:t>
            </a: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input</a:t>
            </a:r>
            <a:r>
              <a:rPr lang="en-US" sz="1700" dirty="0">
                <a:latin typeface="Courier" pitchFamily="2" charset="0"/>
              </a:rPr>
              <a:t>( </a:t>
            </a:r>
            <a:r>
              <a:rPr lang="en-US" sz="1700" dirty="0">
                <a:solidFill>
                  <a:srgbClr val="00B050"/>
                </a:solidFill>
                <a:latin typeface="Courier" pitchFamily="2" charset="0"/>
              </a:rPr>
              <a:t>"Type a something else in: " </a:t>
            </a:r>
            <a:r>
              <a:rPr lang="en-US" sz="1700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It'll come in as a string, so you may need to convert it as necessary – e.g.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700" dirty="0">
                <a:latin typeface="Courier" pitchFamily="2" charset="0"/>
              </a:rPr>
              <a:t>	</a:t>
            </a: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int</a:t>
            </a:r>
            <a:r>
              <a:rPr lang="en-US" sz="1700" dirty="0">
                <a:latin typeface="Courier" pitchFamily="2" charset="0"/>
              </a:rPr>
              <a:t>( </a:t>
            </a: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input</a:t>
            </a:r>
            <a:r>
              <a:rPr lang="en-US" sz="1700" dirty="0">
                <a:latin typeface="Courier" pitchFamily="2" charset="0"/>
              </a:rPr>
              <a:t>( </a:t>
            </a:r>
            <a:r>
              <a:rPr lang="en-US" sz="1700" dirty="0">
                <a:solidFill>
                  <a:srgbClr val="00B050"/>
                </a:solidFill>
                <a:latin typeface="Courier" pitchFamily="2" charset="0"/>
              </a:rPr>
              <a:t>"Type an integer: " </a:t>
            </a:r>
            <a:r>
              <a:rPr lang="en-US" sz="1700" dirty="0">
                <a:latin typeface="Courier" pitchFamily="2" charset="0"/>
              </a:rPr>
              <a:t>)</a:t>
            </a:r>
          </a:p>
          <a:p>
            <a:pPr>
              <a:spcBef>
                <a:spcPts val="1500"/>
              </a:spcBef>
            </a:pPr>
            <a:r>
              <a:rPr lang="en-US" dirty="0"/>
              <a:t>Testing for even / odd number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chemeClr val="accent1"/>
                </a:solidFill>
                <a:latin typeface="Courier" pitchFamily="2" charset="0"/>
              </a:rPr>
              <a:t>&lt;value to be tested&gt; </a:t>
            </a:r>
            <a:r>
              <a:rPr lang="en-US" sz="1700" dirty="0">
                <a:latin typeface="Courier" pitchFamily="2" charset="0"/>
              </a:rPr>
              <a:t>% 2 == 0   </a:t>
            </a:r>
            <a:r>
              <a:rPr lang="en-US" sz="1700" dirty="0">
                <a:solidFill>
                  <a:srgbClr val="FF0000"/>
                </a:solidFill>
                <a:latin typeface="Courier" pitchFamily="2" charset="0"/>
              </a:rPr>
              <a:t># for an even number, == 1 for an odd number</a:t>
            </a:r>
          </a:p>
          <a:p>
            <a:pPr>
              <a:spcBef>
                <a:spcPts val="1500"/>
              </a:spcBef>
            </a:pPr>
            <a:r>
              <a:rPr lang="en-US" dirty="0"/>
              <a:t>Generating a sequence of numbers of known / unknown length</a:t>
            </a:r>
          </a:p>
          <a:p>
            <a:pPr lvl="1"/>
            <a:r>
              <a:rPr lang="en-US" dirty="0"/>
              <a:t>Unknown length</a:t>
            </a:r>
          </a:p>
          <a:p>
            <a:pPr lvl="2"/>
            <a:r>
              <a:rPr lang="en-US" dirty="0"/>
              <a:t>One way – just use a counter variable – only use the value as you need it.</a:t>
            </a:r>
          </a:p>
          <a:p>
            <a:pPr lvl="2"/>
            <a:r>
              <a:rPr lang="en-US" dirty="0"/>
              <a:t>If it's single increments for the sequence, the counter is fine – but if you want, say, even numbers only, or whatever, you'll need to adjust the update.</a:t>
            </a:r>
          </a:p>
          <a:p>
            <a:pPr lvl="1"/>
            <a:r>
              <a:rPr lang="en-US" dirty="0"/>
              <a:t>Known length</a:t>
            </a:r>
          </a:p>
          <a:p>
            <a:pPr lvl="2"/>
            <a:r>
              <a:rPr lang="en-US" dirty="0"/>
              <a:t>Can use a for loop – read up on range function to see how to get a more interesting set of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1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F5B8-3709-EB4A-919C-90C38C7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A507-C008-E64D-BAED-19FB0BC4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model of files – how they are structured and how you read from them</a:t>
            </a:r>
          </a:p>
          <a:p>
            <a:pPr lvl="1"/>
            <a:r>
              <a:rPr lang="en-US" dirty="0"/>
              <a:t>Think of a file as a single long string of </a:t>
            </a:r>
            <a:r>
              <a:rPr lang="en-US" i="1" dirty="0"/>
              <a:t>characters</a:t>
            </a:r>
          </a:p>
          <a:p>
            <a:pPr lvl="1"/>
            <a:r>
              <a:rPr lang="en-US" dirty="0"/>
              <a:t>Most of the characters are letters, numbers, punctuation and other symbols</a:t>
            </a:r>
          </a:p>
          <a:p>
            <a:pPr lvl="1"/>
            <a:r>
              <a:rPr lang="en-US" dirty="0"/>
              <a:t>But there are some special </a:t>
            </a:r>
            <a:r>
              <a:rPr lang="en-US" i="1" dirty="0"/>
              <a:t>formatting </a:t>
            </a:r>
            <a:r>
              <a:rPr lang="en-US" dirty="0"/>
              <a:t>characters, which are used by display software when the file is to printed / shown on screen.  Some of these are:</a:t>
            </a:r>
          </a:p>
          <a:p>
            <a:pPr lvl="2"/>
            <a:r>
              <a:rPr lang="en-US" dirty="0"/>
              <a:t>Newline character</a:t>
            </a:r>
          </a:p>
          <a:p>
            <a:pPr lvl="2"/>
            <a:r>
              <a:rPr lang="en-US" dirty="0"/>
              <a:t>Tab character</a:t>
            </a:r>
          </a:p>
          <a:p>
            <a:pPr lvl="1"/>
            <a:r>
              <a:rPr lang="en-US" dirty="0"/>
              <a:t>You must be ready to process such characters when reading files</a:t>
            </a:r>
          </a:p>
          <a:p>
            <a:pPr lvl="2"/>
            <a:r>
              <a:rPr lang="en-US" dirty="0"/>
              <a:t>remember that the </a:t>
            </a:r>
            <a:r>
              <a:rPr lang="en-US" dirty="0" err="1"/>
              <a:t>readline</a:t>
            </a:r>
            <a:r>
              <a:rPr lang="en-US" dirty="0"/>
              <a:t>() operation reads up to the end of the current line in the file, and returns the characters read AND the newline character</a:t>
            </a:r>
          </a:p>
          <a:p>
            <a:pPr lvl="1"/>
            <a:r>
              <a:rPr lang="en-US" dirty="0"/>
              <a:t>and also when writing to a file</a:t>
            </a:r>
          </a:p>
          <a:p>
            <a:pPr lvl="2"/>
            <a:r>
              <a:rPr lang="en-US" dirty="0"/>
              <a:t>you need to write out a newline character, written as "\n", at the end of a line</a:t>
            </a:r>
          </a:p>
          <a:p>
            <a:pPr lvl="1"/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You can split them on a given character (space character if no character given)</a:t>
            </a:r>
          </a:p>
          <a:p>
            <a:pPr lvl="2"/>
            <a:r>
              <a:rPr lang="en-US" dirty="0"/>
              <a:t>.split( </a:t>
            </a:r>
            <a:r>
              <a:rPr lang="en-US" dirty="0" err="1"/>
              <a:t>sep</a:t>
            </a:r>
            <a:r>
              <a:rPr lang="en-US" dirty="0"/>
              <a:t>="?" )</a:t>
            </a:r>
          </a:p>
          <a:p>
            <a:pPr lvl="1"/>
            <a:r>
              <a:rPr lang="en-US" dirty="0"/>
              <a:t>Concatenation – you can "add" two strings together using +</a:t>
            </a:r>
          </a:p>
          <a:p>
            <a:pPr lvl="2"/>
            <a:r>
              <a:rPr lang="en-US" dirty="0"/>
              <a:t>"this" + "and that"    =&gt;   "</a:t>
            </a:r>
            <a:r>
              <a:rPr lang="en-US" dirty="0" err="1"/>
              <a:t>thisand</a:t>
            </a:r>
            <a:r>
              <a:rPr lang="en-US" dirty="0"/>
              <a:t> that"</a:t>
            </a:r>
          </a:p>
          <a:p>
            <a:pPr lvl="2"/>
            <a:r>
              <a:rPr lang="en-US" dirty="0"/>
              <a:t>Note how no space is added</a:t>
            </a:r>
          </a:p>
          <a:p>
            <a:pPr lvl="1"/>
            <a:r>
              <a:rPr lang="en-US" dirty="0"/>
              <a:t>Indexing and slicing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7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31-7EAA-0640-A11B-4F0EF9C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764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&lt;Blank for more!!&gt;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7BBA-5126-D74A-9FD3-49B89C0A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253330"/>
            <a:ext cx="10515600" cy="5197573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US" sz="1800" dirty="0"/>
              <a:t>text</a:t>
            </a:r>
            <a:endParaRPr lang="en-US" sz="1800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6214-507A-E546-8876-4A07F29BF28D}"/>
              </a:ext>
            </a:extLst>
          </p:cNvPr>
          <p:cNvSpPr txBox="1"/>
          <p:nvPr/>
        </p:nvSpPr>
        <p:spPr>
          <a:xfrm>
            <a:off x="4732638" y="2427219"/>
            <a:ext cx="7678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Python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&lt;add&gt;</a:t>
            </a:r>
            <a:endParaRPr lang="en-US" sz="2000" i="1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DFEF5-5F0E-9648-B389-6E48DEEF16A6}"/>
              </a:ext>
            </a:extLst>
          </p:cNvPr>
          <p:cNvSpPr txBox="1"/>
          <p:nvPr/>
        </p:nvSpPr>
        <p:spPr>
          <a:xfrm>
            <a:off x="505691" y="2427219"/>
            <a:ext cx="43005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CS-Speak</a:t>
            </a:r>
          </a:p>
          <a:p>
            <a:pPr lvl="1"/>
            <a:r>
              <a:rPr lang="en-US" sz="2000" i="1" dirty="0"/>
              <a:t>&lt;add&gt;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155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8EA7-DF46-4B21-94CD-FEEF45D1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9EC3-DE16-4B37-91CF-E189B934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brackets, list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Index, slice, </a:t>
            </a:r>
            <a:r>
              <a:rPr lang="en-GB" dirty="0" err="1"/>
              <a:t>fn</a:t>
            </a:r>
            <a:r>
              <a:rPr lang="en-GB" dirty="0"/>
              <a:t> call, dot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Unary –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* / // %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+-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&lt; &lt;= &gt;= &gt; != ==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Not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And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A01857-DE48-4F50-B6F8-AB49DB22F6B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/>
              <a:t>Low - high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“0 – 9”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“A-Z”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“a-z”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Remember:</a:t>
            </a:r>
          </a:p>
          <a:p>
            <a:r>
              <a:rPr lang="en-GB" dirty="0"/>
              <a:t>[ : -1 ] delete new line character</a:t>
            </a:r>
          </a:p>
          <a:p>
            <a:r>
              <a:rPr lang="en-GB" dirty="0"/>
              <a:t>Str or int??</a:t>
            </a:r>
          </a:p>
        </p:txBody>
      </p:sp>
    </p:spTree>
    <p:extLst>
      <p:ext uri="{BB962C8B-B14F-4D97-AF65-F5344CB8AC3E}">
        <p14:creationId xmlns:p14="http://schemas.microsoft.com/office/powerpoint/2010/main" val="81162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66B1-131A-FA43-9CDD-02F120E0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5145"/>
            <a:ext cx="420974" cy="3772160"/>
          </a:xfrm>
        </p:spPr>
        <p:txBody>
          <a:bodyPr>
            <a:noAutofit/>
          </a:bodyPr>
          <a:lstStyle/>
          <a:p>
            <a:r>
              <a:rPr lang="en-US" sz="3200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DE7A-A9A0-664D-9E27-AE1891E29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72" y="19545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process file line-by-line with a known / unknown  number of lines</a:t>
            </a:r>
          </a:p>
          <a:p>
            <a:pPr lvl="1"/>
            <a:r>
              <a:rPr lang="en-GB" dirty="0"/>
              <a:t>Also – get items from the user, not a file</a:t>
            </a:r>
          </a:p>
          <a:p>
            <a:r>
              <a:rPr lang="en-GB" dirty="0"/>
              <a:t>running total (integers, strings…)</a:t>
            </a:r>
          </a:p>
          <a:p>
            <a:r>
              <a:rPr lang="en-GB" dirty="0"/>
              <a:t>counter</a:t>
            </a:r>
          </a:p>
          <a:p>
            <a:r>
              <a:rPr lang="en-GB" dirty="0"/>
              <a:t>calculate average</a:t>
            </a:r>
          </a:p>
          <a:p>
            <a:r>
              <a:rPr lang="en-GB" dirty="0"/>
              <a:t>optionally choose to process a line or not</a:t>
            </a:r>
          </a:p>
          <a:p>
            <a:r>
              <a:rPr lang="en-GB" dirty="0"/>
              <a:t>process multiple items (</a:t>
            </a:r>
            <a:r>
              <a:rPr lang="en-GB" i="1" dirty="0"/>
              <a:t>known / unknown</a:t>
            </a:r>
            <a:r>
              <a:rPr lang="en-GB" dirty="0"/>
              <a:t> number) on a line (or a string)</a:t>
            </a:r>
          </a:p>
          <a:p>
            <a:r>
              <a:rPr lang="en-GB" dirty="0"/>
              <a:t>processing a list of items and producing a new one as a result</a:t>
            </a:r>
          </a:p>
          <a:p>
            <a:r>
              <a:rPr lang="en-GB" dirty="0"/>
              <a:t>create a new file and write data to it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2635E3-67A5-D849-A143-61C6CD8074C2}"/>
              </a:ext>
            </a:extLst>
          </p:cNvPr>
          <p:cNvSpPr txBox="1">
            <a:spLocks/>
          </p:cNvSpPr>
          <p:nvPr/>
        </p:nvSpPr>
        <p:spPr>
          <a:xfrm>
            <a:off x="728272" y="4725064"/>
            <a:ext cx="10515600" cy="199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Creating a string with the value of an integer variable embedded in it</a:t>
            </a:r>
          </a:p>
          <a:p>
            <a:r>
              <a:rPr lang="en-US" sz="2600" dirty="0"/>
              <a:t>Generating a sequence of numbers of known / unknown length</a:t>
            </a:r>
          </a:p>
          <a:p>
            <a:r>
              <a:rPr lang="en-US" sz="2600" dirty="0"/>
              <a:t>Put a sequence of values (from a file? user input? a list?) into a list</a:t>
            </a:r>
          </a:p>
          <a:p>
            <a:r>
              <a:rPr lang="en-US" sz="2600" dirty="0"/>
              <a:t>Read a value (a filename, age, name, </a:t>
            </a:r>
            <a:r>
              <a:rPr lang="en-US" sz="2600" dirty="0" err="1"/>
              <a:t>colour</a:t>
            </a:r>
            <a:r>
              <a:rPr lang="en-US" sz="2600" dirty="0"/>
              <a:t>, </a:t>
            </a:r>
            <a:r>
              <a:rPr lang="en-US" sz="2600" dirty="0" err="1"/>
              <a:t>etc</a:t>
            </a:r>
            <a:r>
              <a:rPr lang="en-US" sz="2600" dirty="0"/>
              <a:t> </a:t>
            </a:r>
            <a:r>
              <a:rPr lang="en-US" sz="2600" dirty="0" err="1"/>
              <a:t>etc</a:t>
            </a:r>
            <a:r>
              <a:rPr lang="en-US" sz="2600" dirty="0"/>
              <a:t>) from the user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46CAA0-573A-0644-B7C1-F0F29D7350FF}"/>
              </a:ext>
            </a:extLst>
          </p:cNvPr>
          <p:cNvSpPr txBox="1">
            <a:spLocks/>
          </p:cNvSpPr>
          <p:nvPr/>
        </p:nvSpPr>
        <p:spPr>
          <a:xfrm>
            <a:off x="28731" y="4396894"/>
            <a:ext cx="420974" cy="2461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Micro</a:t>
            </a:r>
          </a:p>
        </p:txBody>
      </p:sp>
    </p:spTree>
    <p:extLst>
      <p:ext uri="{BB962C8B-B14F-4D97-AF65-F5344CB8AC3E}">
        <p14:creationId xmlns:p14="http://schemas.microsoft.com/office/powerpoint/2010/main" val="330409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31-7EAA-0640-A11B-4F0EF9C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Example of documenting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7BBA-5126-D74A-9FD3-49B89C0A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9757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Name: </a:t>
            </a:r>
            <a:r>
              <a:rPr lang="en-GB" i="1" dirty="0"/>
              <a:t>Process file line-by-line with a known number of lines</a:t>
            </a:r>
          </a:p>
          <a:p>
            <a:endParaRPr lang="en-US" dirty="0"/>
          </a:p>
          <a:p>
            <a:r>
              <a:rPr lang="en-US" dirty="0"/>
              <a:t>Description: </a:t>
            </a:r>
            <a:r>
              <a:rPr lang="en-US" i="1" dirty="0"/>
              <a:t>Provides the framework for processing the lines of a file one at a time, when it is known prior to starting to read the file how many lines there are</a:t>
            </a:r>
          </a:p>
          <a:p>
            <a:endParaRPr lang="en-US" dirty="0"/>
          </a:p>
          <a:p>
            <a:r>
              <a:rPr lang="en-US" dirty="0"/>
              <a:t>Pattern in CS-Speak</a:t>
            </a:r>
          </a:p>
          <a:p>
            <a:pPr marL="457200" lvl="1" indent="0">
              <a:buNone/>
            </a:pPr>
            <a:r>
              <a:rPr lang="en-US" i="1" dirty="0"/>
              <a:t>Open the file</a:t>
            </a:r>
          </a:p>
          <a:p>
            <a:pPr marL="457200" lvl="1" indent="0">
              <a:buNone/>
            </a:pPr>
            <a:r>
              <a:rPr lang="en-US" i="1" dirty="0"/>
              <a:t>For each line in the file</a:t>
            </a:r>
          </a:p>
          <a:p>
            <a:pPr marL="457200" lvl="1" indent="0">
              <a:buNone/>
            </a:pPr>
            <a:r>
              <a:rPr lang="en-US" i="1" dirty="0"/>
              <a:t>	Read it in</a:t>
            </a:r>
          </a:p>
          <a:p>
            <a:pPr marL="457200" lvl="1" indent="0">
              <a:buNone/>
            </a:pPr>
            <a:r>
              <a:rPr lang="en-US" i="1" dirty="0"/>
              <a:t>	Process it</a:t>
            </a:r>
          </a:p>
          <a:p>
            <a:endParaRPr lang="en-US" dirty="0"/>
          </a:p>
          <a:p>
            <a:r>
              <a:rPr lang="en-US" dirty="0"/>
              <a:t>Comments/notes</a:t>
            </a:r>
          </a:p>
          <a:p>
            <a:pPr lvl="1"/>
            <a:r>
              <a:rPr lang="en-US" dirty="0"/>
              <a:t>&lt;…&gt; are placeholders, to be completed dependent on the context of use</a:t>
            </a:r>
          </a:p>
          <a:p>
            <a:pPr lvl="1"/>
            <a:r>
              <a:rPr lang="en-US" dirty="0"/>
              <a:t>&lt;number of lines&gt; can be any code that results in an integer when executed</a:t>
            </a:r>
          </a:p>
          <a:p>
            <a:pPr lvl="1"/>
            <a:r>
              <a:rPr lang="en-US" dirty="0"/>
              <a:t>f, </a:t>
            </a:r>
            <a:r>
              <a:rPr lang="en-US" dirty="0" err="1"/>
              <a:t>anyName</a:t>
            </a:r>
            <a:r>
              <a:rPr lang="en-US" dirty="0"/>
              <a:t> and </a:t>
            </a:r>
            <a:r>
              <a:rPr lang="en-US" dirty="0" err="1"/>
              <a:t>nextLine</a:t>
            </a:r>
            <a:r>
              <a:rPr lang="en-US" dirty="0"/>
              <a:t> can be any variable names you like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6214-507A-E546-8876-4A07F29BF28D}"/>
              </a:ext>
            </a:extLst>
          </p:cNvPr>
          <p:cNvSpPr txBox="1"/>
          <p:nvPr/>
        </p:nvSpPr>
        <p:spPr>
          <a:xfrm>
            <a:off x="4271374" y="2974953"/>
            <a:ext cx="7678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Python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f = </a:t>
            </a:r>
            <a:r>
              <a:rPr lang="en-US" sz="2000" i="1" dirty="0">
                <a:solidFill>
                  <a:srgbClr val="7030A0"/>
                </a:solidFill>
                <a:latin typeface="Courier" pitchFamily="2" charset="0"/>
              </a:rPr>
              <a:t>open</a:t>
            </a:r>
            <a:r>
              <a:rPr lang="en-US" sz="2000" i="1" dirty="0">
                <a:latin typeface="Courier" pitchFamily="2" charset="0"/>
              </a:rPr>
              <a:t>( </a:t>
            </a:r>
            <a:r>
              <a:rPr lang="en-US" sz="2000" i="1" dirty="0">
                <a:solidFill>
                  <a:srgbClr val="0070C0"/>
                </a:solidFill>
                <a:latin typeface="Courier" pitchFamily="2" charset="0"/>
              </a:rPr>
              <a:t>&lt;filename&gt; </a:t>
            </a:r>
            <a:r>
              <a:rPr lang="en-US" sz="2000" i="1" dirty="0">
                <a:latin typeface="Courier" pitchFamily="2" charset="0"/>
              </a:rPr>
              <a:t>)</a:t>
            </a:r>
          </a:p>
          <a:p>
            <a:pPr lvl="1"/>
            <a:r>
              <a:rPr lang="en-US" sz="2000" i="1" dirty="0">
                <a:solidFill>
                  <a:srgbClr val="FFC000"/>
                </a:solidFill>
                <a:latin typeface="Courier" pitchFamily="2" charset="0"/>
              </a:rPr>
              <a:t>for</a:t>
            </a:r>
            <a:r>
              <a:rPr lang="en-US" sz="2000" i="1" dirty="0">
                <a:latin typeface="Courier" pitchFamily="2" charset="0"/>
              </a:rPr>
              <a:t> </a:t>
            </a:r>
            <a:r>
              <a:rPr lang="en-US" sz="2000" i="1" dirty="0" err="1">
                <a:latin typeface="Courier" pitchFamily="2" charset="0"/>
              </a:rPr>
              <a:t>anyName</a:t>
            </a:r>
            <a:r>
              <a:rPr lang="en-US" sz="2000" i="1" dirty="0">
                <a:latin typeface="Courier" pitchFamily="2" charset="0"/>
              </a:rPr>
              <a:t> </a:t>
            </a:r>
            <a:r>
              <a:rPr lang="en-US" sz="2000" i="1" dirty="0">
                <a:solidFill>
                  <a:srgbClr val="FFC000"/>
                </a:solidFill>
                <a:latin typeface="Courier" pitchFamily="2" charset="0"/>
              </a:rPr>
              <a:t>in</a:t>
            </a:r>
            <a:r>
              <a:rPr lang="en-US" sz="2000" i="1" dirty="0">
                <a:latin typeface="Courier" pitchFamily="2" charset="0"/>
              </a:rPr>
              <a:t> </a:t>
            </a:r>
            <a:r>
              <a:rPr lang="en-US" sz="2000" i="1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US" sz="2000" i="1" dirty="0">
                <a:latin typeface="Courier" pitchFamily="2" charset="0"/>
              </a:rPr>
              <a:t>( </a:t>
            </a:r>
            <a:r>
              <a:rPr lang="en-US" sz="2000" i="1" dirty="0">
                <a:solidFill>
                  <a:srgbClr val="0070C0"/>
                </a:solidFill>
                <a:latin typeface="Courier" pitchFamily="2" charset="0"/>
              </a:rPr>
              <a:t>&lt;number of lines&gt; </a:t>
            </a:r>
            <a:r>
              <a:rPr lang="en-US" sz="2000" i="1" dirty="0">
                <a:latin typeface="Courier" pitchFamily="2" charset="0"/>
              </a:rPr>
              <a:t>):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    </a:t>
            </a:r>
            <a:r>
              <a:rPr lang="en-US" sz="2000" i="1" dirty="0" err="1">
                <a:latin typeface="Courier" pitchFamily="2" charset="0"/>
              </a:rPr>
              <a:t>nextLine</a:t>
            </a:r>
            <a:r>
              <a:rPr lang="en-US" sz="2000" i="1" dirty="0">
                <a:latin typeface="Courier" pitchFamily="2" charset="0"/>
              </a:rPr>
              <a:t> = </a:t>
            </a:r>
            <a:r>
              <a:rPr lang="en-US" sz="2000" i="1" dirty="0" err="1">
                <a:latin typeface="Courier" pitchFamily="2" charset="0"/>
              </a:rPr>
              <a:t>f.readline</a:t>
            </a:r>
            <a:r>
              <a:rPr lang="en-US" sz="2000" i="1" dirty="0">
                <a:latin typeface="Courier" pitchFamily="2" charset="0"/>
              </a:rPr>
              <a:t>()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    </a:t>
            </a:r>
            <a:r>
              <a:rPr lang="en-US" sz="2000" i="1" dirty="0">
                <a:solidFill>
                  <a:srgbClr val="0070C0"/>
                </a:solidFill>
                <a:latin typeface="Courier" pitchFamily="2" charset="0"/>
              </a:rPr>
              <a:t>&lt;Code to process </a:t>
            </a:r>
            <a:r>
              <a:rPr lang="en-US" sz="2000" i="1" dirty="0" err="1">
                <a:solidFill>
                  <a:srgbClr val="0070C0"/>
                </a:solidFill>
                <a:latin typeface="Courier" pitchFamily="2" charset="0"/>
              </a:rPr>
              <a:t>nextLine</a:t>
            </a:r>
            <a:r>
              <a:rPr lang="en-US" sz="2000" i="1" dirty="0">
                <a:solidFill>
                  <a:srgbClr val="0070C0"/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6686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31-7EAA-0640-A11B-4F0EF9C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-72233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i="1" dirty="0"/>
              <a:t>Process file line-by-line, known number of lines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7BBA-5126-D74A-9FD3-49B89C0A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91" y="1253330"/>
            <a:ext cx="10515600" cy="5197573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US" sz="1800" i="1" dirty="0"/>
              <a:t>Process the lines of a file one at a time, when it is known prior to starting to read the file how many lines there 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6214-507A-E546-8876-4A07F29BF28D}"/>
              </a:ext>
            </a:extLst>
          </p:cNvPr>
          <p:cNvSpPr txBox="1"/>
          <p:nvPr/>
        </p:nvSpPr>
        <p:spPr>
          <a:xfrm>
            <a:off x="3668608" y="2427219"/>
            <a:ext cx="85233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Python</a:t>
            </a:r>
          </a:p>
          <a:p>
            <a:pPr lvl="1"/>
            <a:r>
              <a:rPr lang="en-US" sz="1600" i="1" dirty="0">
                <a:latin typeface="Courier" pitchFamily="2" charset="0"/>
              </a:rPr>
              <a:t>f = </a:t>
            </a:r>
            <a:r>
              <a:rPr lang="en-US" sz="1600" i="1" dirty="0">
                <a:solidFill>
                  <a:srgbClr val="7030A0"/>
                </a:solidFill>
                <a:latin typeface="Courier" pitchFamily="2" charset="0"/>
              </a:rPr>
              <a:t>open</a:t>
            </a:r>
            <a:r>
              <a:rPr lang="en-US" sz="1600" i="1" dirty="0">
                <a:latin typeface="Courier" pitchFamily="2" charset="0"/>
              </a:rPr>
              <a:t>( </a:t>
            </a:r>
            <a:r>
              <a:rPr lang="en-US" sz="1600" i="1" dirty="0">
                <a:solidFill>
                  <a:srgbClr val="0070C0"/>
                </a:solidFill>
                <a:latin typeface="Courier" pitchFamily="2" charset="0"/>
              </a:rPr>
              <a:t>&lt;filename&gt; </a:t>
            </a:r>
            <a:r>
              <a:rPr lang="en-US" sz="1600" i="1" dirty="0">
                <a:latin typeface="Courier" pitchFamily="2" charset="0"/>
              </a:rPr>
              <a:t>)</a:t>
            </a:r>
          </a:p>
          <a:p>
            <a:pPr lvl="1"/>
            <a:r>
              <a:rPr lang="en-US" sz="1600" i="1" dirty="0">
                <a:solidFill>
                  <a:srgbClr val="FFC000"/>
                </a:solidFill>
                <a:latin typeface="Courier" pitchFamily="2" charset="0"/>
              </a:rPr>
              <a:t>for</a:t>
            </a:r>
            <a:r>
              <a:rPr lang="en-US" sz="1600" i="1" dirty="0">
                <a:latin typeface="Courier" pitchFamily="2" charset="0"/>
              </a:rPr>
              <a:t> </a:t>
            </a:r>
            <a:r>
              <a:rPr lang="en-US" sz="1600" i="1" dirty="0" err="1">
                <a:latin typeface="Courier" pitchFamily="2" charset="0"/>
              </a:rPr>
              <a:t>anyName</a:t>
            </a:r>
            <a:r>
              <a:rPr lang="en-US" sz="1600" i="1" dirty="0">
                <a:latin typeface="Courier" pitchFamily="2" charset="0"/>
              </a:rPr>
              <a:t> </a:t>
            </a:r>
            <a:r>
              <a:rPr lang="en-US" sz="1600" i="1" dirty="0">
                <a:solidFill>
                  <a:srgbClr val="FFC000"/>
                </a:solidFill>
                <a:latin typeface="Courier" pitchFamily="2" charset="0"/>
              </a:rPr>
              <a:t>in</a:t>
            </a:r>
            <a:r>
              <a:rPr lang="en-US" sz="1600" i="1" dirty="0">
                <a:latin typeface="Courier" pitchFamily="2" charset="0"/>
              </a:rPr>
              <a:t> </a:t>
            </a:r>
            <a:r>
              <a:rPr lang="en-US" sz="1600" i="1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US" sz="1600" i="1" dirty="0">
                <a:latin typeface="Courier" pitchFamily="2" charset="0"/>
              </a:rPr>
              <a:t>( </a:t>
            </a:r>
            <a:r>
              <a:rPr lang="en-US" sz="1600" i="1" dirty="0">
                <a:solidFill>
                  <a:srgbClr val="0070C0"/>
                </a:solidFill>
                <a:latin typeface="Courier" pitchFamily="2" charset="0"/>
              </a:rPr>
              <a:t>&lt;number of lines&gt; </a:t>
            </a:r>
            <a:r>
              <a:rPr lang="en-US" sz="1600" i="1" dirty="0">
                <a:latin typeface="Courier" pitchFamily="2" charset="0"/>
              </a:rPr>
              <a:t>):</a:t>
            </a:r>
          </a:p>
          <a:p>
            <a:pPr lvl="1"/>
            <a:r>
              <a:rPr lang="en-US" sz="1600" i="1" dirty="0">
                <a:latin typeface="Courier" pitchFamily="2" charset="0"/>
              </a:rPr>
              <a:t>    </a:t>
            </a:r>
            <a:r>
              <a:rPr lang="en-US" sz="1600" i="1" dirty="0" err="1">
                <a:latin typeface="Courier" pitchFamily="2" charset="0"/>
              </a:rPr>
              <a:t>nextLine</a:t>
            </a:r>
            <a:r>
              <a:rPr lang="en-US" sz="1600" i="1" dirty="0">
                <a:latin typeface="Courier" pitchFamily="2" charset="0"/>
              </a:rPr>
              <a:t> = </a:t>
            </a:r>
            <a:r>
              <a:rPr lang="en-US" sz="1600" i="1" dirty="0" err="1">
                <a:latin typeface="Courier" pitchFamily="2" charset="0"/>
              </a:rPr>
              <a:t>f.readline</a:t>
            </a:r>
            <a:r>
              <a:rPr lang="en-US" sz="1600" i="1" dirty="0">
                <a:latin typeface="Courier" pitchFamily="2" charset="0"/>
              </a:rPr>
              <a:t>()</a:t>
            </a:r>
          </a:p>
          <a:p>
            <a:pPr lvl="1"/>
            <a:r>
              <a:rPr lang="en-US" sz="1600" i="1" dirty="0">
                <a:solidFill>
                  <a:srgbClr val="FF0000"/>
                </a:solidFill>
                <a:latin typeface="Courier" pitchFamily="2" charset="0"/>
              </a:rPr>
              <a:t>    # Remember, there is a newline character at end of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</a:rPr>
              <a:t>nextLine</a:t>
            </a:r>
            <a:endParaRPr lang="en-US" sz="1600" i="1" dirty="0">
              <a:solidFill>
                <a:srgbClr val="FF0000"/>
              </a:solidFill>
              <a:latin typeface="Courier" pitchFamily="2" charset="0"/>
            </a:endParaRPr>
          </a:p>
          <a:p>
            <a:pPr lvl="1"/>
            <a:r>
              <a:rPr lang="en-US" sz="1600" i="1" dirty="0">
                <a:solidFill>
                  <a:srgbClr val="0070C0"/>
                </a:solidFill>
                <a:latin typeface="Courier" pitchFamily="2" charset="0"/>
              </a:rPr>
              <a:t>    &lt;Code to process </a:t>
            </a:r>
            <a:r>
              <a:rPr lang="en-US" sz="1600" i="1" dirty="0" err="1">
                <a:solidFill>
                  <a:srgbClr val="0070C0"/>
                </a:solidFill>
                <a:latin typeface="Courier" pitchFamily="2" charset="0"/>
              </a:rPr>
              <a:t>nextLine</a:t>
            </a:r>
            <a:r>
              <a:rPr lang="en-US" sz="1600" i="1" dirty="0">
                <a:solidFill>
                  <a:srgbClr val="0070C0"/>
                </a:solidFill>
                <a:latin typeface="Courier" pitchFamily="2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DFEF5-5F0E-9648-B389-6E48DEEF16A6}"/>
              </a:ext>
            </a:extLst>
          </p:cNvPr>
          <p:cNvSpPr txBox="1"/>
          <p:nvPr/>
        </p:nvSpPr>
        <p:spPr>
          <a:xfrm>
            <a:off x="432092" y="2427219"/>
            <a:ext cx="3034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CS-Speak</a:t>
            </a:r>
          </a:p>
          <a:p>
            <a:pPr lvl="1"/>
            <a:r>
              <a:rPr lang="en-US" i="1" dirty="0"/>
              <a:t>Open the file</a:t>
            </a:r>
          </a:p>
          <a:p>
            <a:pPr lvl="1"/>
            <a:r>
              <a:rPr lang="en-US" i="1" dirty="0"/>
              <a:t>For each line in the file</a:t>
            </a:r>
          </a:p>
          <a:p>
            <a:pPr lvl="1"/>
            <a:r>
              <a:rPr lang="en-US" i="1" dirty="0"/>
              <a:t>	Read it in</a:t>
            </a:r>
          </a:p>
          <a:p>
            <a:pPr lvl="1"/>
            <a:r>
              <a:rPr lang="en-US" i="1" dirty="0"/>
              <a:t>	Process it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17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31-7EAA-0640-A11B-4F0EF9C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764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Process file line-by-line, unknown number of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7BBA-5126-D74A-9FD3-49B89C0A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253330"/>
            <a:ext cx="10515600" cy="5197573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US" sz="1800" dirty="0"/>
              <a:t>Process the lines of a file, one at a time, when it is NOT known prior to starting to read the file how many lines there are</a:t>
            </a:r>
            <a:endParaRPr lang="en-US" sz="1800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6214-507A-E546-8876-4A07F29BF28D}"/>
              </a:ext>
            </a:extLst>
          </p:cNvPr>
          <p:cNvSpPr txBox="1"/>
          <p:nvPr/>
        </p:nvSpPr>
        <p:spPr>
          <a:xfrm>
            <a:off x="4283751" y="2427219"/>
            <a:ext cx="78195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Python</a:t>
            </a:r>
          </a:p>
          <a:p>
            <a:pPr lvl="1"/>
            <a:r>
              <a:rPr lang="en-US" sz="1600" i="1" dirty="0">
                <a:latin typeface="Courier" pitchFamily="2" charset="0"/>
              </a:rPr>
              <a:t>f = </a:t>
            </a:r>
            <a:r>
              <a:rPr lang="en-US" sz="1600" i="1" dirty="0">
                <a:solidFill>
                  <a:srgbClr val="7030A0"/>
                </a:solidFill>
                <a:latin typeface="Courier" pitchFamily="2" charset="0"/>
              </a:rPr>
              <a:t>open</a:t>
            </a:r>
            <a:r>
              <a:rPr lang="en-US" sz="1600" i="1" dirty="0">
                <a:latin typeface="Courier" pitchFamily="2" charset="0"/>
              </a:rPr>
              <a:t>( </a:t>
            </a:r>
            <a:r>
              <a:rPr lang="en-US" sz="1600" i="1" dirty="0">
                <a:solidFill>
                  <a:srgbClr val="0070C0"/>
                </a:solidFill>
                <a:latin typeface="Courier" pitchFamily="2" charset="0"/>
              </a:rPr>
              <a:t>&lt;filename&gt; </a:t>
            </a:r>
            <a:r>
              <a:rPr lang="en-US" sz="1600" i="1" dirty="0">
                <a:latin typeface="Courier" pitchFamily="2" charset="0"/>
              </a:rPr>
              <a:t>)</a:t>
            </a:r>
          </a:p>
          <a:p>
            <a:pPr lvl="1"/>
            <a:r>
              <a:rPr lang="en-US" sz="1600" i="1" dirty="0">
                <a:solidFill>
                  <a:srgbClr val="FF0000"/>
                </a:solidFill>
                <a:latin typeface="Courier" pitchFamily="2" charset="0"/>
              </a:rPr>
              <a:t># Must get first value before loop, in case file is empty</a:t>
            </a:r>
          </a:p>
          <a:p>
            <a:pPr lvl="1"/>
            <a:r>
              <a:rPr lang="en-US" sz="1600" i="1" dirty="0" err="1">
                <a:latin typeface="Courier" pitchFamily="2" charset="0"/>
              </a:rPr>
              <a:t>nextLine</a:t>
            </a:r>
            <a:r>
              <a:rPr lang="en-US" sz="1600" i="1" dirty="0">
                <a:latin typeface="Courier" pitchFamily="2" charset="0"/>
              </a:rPr>
              <a:t> = </a:t>
            </a:r>
            <a:r>
              <a:rPr lang="en-US" sz="1600" i="1" dirty="0" err="1">
                <a:latin typeface="Courier" pitchFamily="2" charset="0"/>
              </a:rPr>
              <a:t>f.readLine</a:t>
            </a:r>
            <a:r>
              <a:rPr lang="en-US" sz="1600" i="1" dirty="0">
                <a:latin typeface="Courier" pitchFamily="2" charset="0"/>
              </a:rPr>
              <a:t>()</a:t>
            </a:r>
          </a:p>
          <a:p>
            <a:pPr lvl="1"/>
            <a:r>
              <a:rPr lang="en-US" sz="1600" i="1" dirty="0">
                <a:solidFill>
                  <a:schemeClr val="accent4"/>
                </a:solidFill>
                <a:latin typeface="Courier" pitchFamily="2" charset="0"/>
              </a:rPr>
              <a:t>while</a:t>
            </a:r>
            <a:r>
              <a:rPr lang="en-US" sz="1600" i="1" dirty="0">
                <a:latin typeface="Courier" pitchFamily="2" charset="0"/>
              </a:rPr>
              <a:t> </a:t>
            </a:r>
            <a:r>
              <a:rPr lang="en-US" sz="1600" i="1" dirty="0" err="1">
                <a:latin typeface="Courier" pitchFamily="2" charset="0"/>
              </a:rPr>
              <a:t>nextLine</a:t>
            </a:r>
            <a:r>
              <a:rPr lang="en-US" sz="1600" i="1" dirty="0">
                <a:latin typeface="Courier" pitchFamily="2" charset="0"/>
              </a:rPr>
              <a:t> != "":</a:t>
            </a:r>
          </a:p>
          <a:p>
            <a:pPr lvl="1"/>
            <a:r>
              <a:rPr lang="en-US" sz="1600" i="1" dirty="0">
                <a:latin typeface="Courier" pitchFamily="2" charset="0"/>
              </a:rPr>
              <a:t>    </a:t>
            </a:r>
            <a:r>
              <a:rPr lang="en-US" sz="1600" i="1" dirty="0">
                <a:solidFill>
                  <a:srgbClr val="FF0000"/>
                </a:solidFill>
                <a:latin typeface="Courier" pitchFamily="2" charset="0"/>
              </a:rPr>
              <a:t># Remember, newline character at end of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</a:rPr>
              <a:t>nextLine</a:t>
            </a:r>
            <a:endParaRPr lang="en-US" sz="1600" dirty="0">
              <a:solidFill>
                <a:srgbClr val="FF0000"/>
              </a:solidFill>
              <a:latin typeface="Courier" pitchFamily="2" charset="0"/>
            </a:endParaRPr>
          </a:p>
          <a:p>
            <a:pPr lvl="1"/>
            <a:r>
              <a:rPr lang="en-US" sz="1600" i="1" dirty="0">
                <a:solidFill>
                  <a:srgbClr val="0070C0"/>
                </a:solidFill>
                <a:latin typeface="Courier" pitchFamily="2" charset="0"/>
              </a:rPr>
              <a:t>    &lt;Code to process </a:t>
            </a:r>
            <a:r>
              <a:rPr lang="en-US" sz="1600" i="1" dirty="0" err="1">
                <a:solidFill>
                  <a:srgbClr val="0070C0"/>
                </a:solidFill>
                <a:latin typeface="Courier" pitchFamily="2" charset="0"/>
              </a:rPr>
              <a:t>nextLine</a:t>
            </a:r>
            <a:r>
              <a:rPr lang="en-US" sz="1600" i="1" dirty="0">
                <a:solidFill>
                  <a:srgbClr val="0070C0"/>
                </a:solidFill>
                <a:latin typeface="Courier" pitchFamily="2" charset="0"/>
              </a:rPr>
              <a:t>&gt;</a:t>
            </a:r>
            <a:endParaRPr lang="en-US" sz="2000" i="1" dirty="0">
              <a:solidFill>
                <a:srgbClr val="0070C0"/>
              </a:solidFill>
              <a:latin typeface="Courier" pitchFamily="2" charset="0"/>
            </a:endParaRPr>
          </a:p>
          <a:p>
            <a:pPr lvl="1"/>
            <a:r>
              <a:rPr lang="en-US" sz="1600" i="1" dirty="0">
                <a:latin typeface="Courier" pitchFamily="2" charset="0"/>
              </a:rPr>
              <a:t>    </a:t>
            </a:r>
            <a:r>
              <a:rPr lang="en-US" sz="1600" i="1" dirty="0" err="1">
                <a:latin typeface="Courier" pitchFamily="2" charset="0"/>
              </a:rPr>
              <a:t>nextLine</a:t>
            </a:r>
            <a:r>
              <a:rPr lang="en-US" sz="1600" i="1" dirty="0">
                <a:latin typeface="Courier" pitchFamily="2" charset="0"/>
              </a:rPr>
              <a:t> = </a:t>
            </a:r>
            <a:r>
              <a:rPr lang="en-US" sz="1600" i="1" dirty="0" err="1">
                <a:latin typeface="Courier" pitchFamily="2" charset="0"/>
              </a:rPr>
              <a:t>f.readline</a:t>
            </a:r>
            <a:r>
              <a:rPr lang="en-US" sz="1600" i="1" dirty="0">
                <a:latin typeface="Courier" pitchFamily="2" charset="0"/>
              </a:rPr>
              <a:t>()</a:t>
            </a:r>
          </a:p>
          <a:p>
            <a:pPr lvl="1"/>
            <a:r>
              <a:rPr lang="en-US" sz="1600" i="1" dirty="0">
                <a:latin typeface="Courier" pitchFamily="2" charset="0"/>
              </a:rPr>
              <a:t>    </a:t>
            </a:r>
            <a:endParaRPr lang="en-US" sz="2000" i="1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DFEF5-5F0E-9648-B389-6E48DEEF16A6}"/>
              </a:ext>
            </a:extLst>
          </p:cNvPr>
          <p:cNvSpPr txBox="1"/>
          <p:nvPr/>
        </p:nvSpPr>
        <p:spPr>
          <a:xfrm>
            <a:off x="505691" y="2427219"/>
            <a:ext cx="43005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CS-Speak</a:t>
            </a:r>
          </a:p>
          <a:p>
            <a:pPr lvl="1"/>
            <a:r>
              <a:rPr lang="en-US" sz="2000" i="1" dirty="0"/>
              <a:t>Open the file</a:t>
            </a:r>
          </a:p>
          <a:p>
            <a:pPr lvl="1"/>
            <a:r>
              <a:rPr lang="en-US" sz="2000" i="1" dirty="0"/>
              <a:t>Read the first line</a:t>
            </a:r>
          </a:p>
          <a:p>
            <a:pPr lvl="1"/>
            <a:r>
              <a:rPr lang="en-US" sz="2000" i="1" dirty="0"/>
              <a:t>while not at the end of file yet:</a:t>
            </a:r>
          </a:p>
          <a:p>
            <a:pPr lvl="1"/>
            <a:r>
              <a:rPr lang="en-US" sz="2000" i="1" dirty="0"/>
              <a:t>	Process the line</a:t>
            </a:r>
          </a:p>
          <a:p>
            <a:pPr lvl="1"/>
            <a:r>
              <a:rPr lang="en-US" sz="2000" i="1" dirty="0"/>
              <a:t>	Read the next line in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81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31-7EAA-0640-A11B-4F0EF9C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764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Input unknown number of items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7BBA-5126-D74A-9FD3-49B89C0A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253330"/>
            <a:ext cx="10515600" cy="5197573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US" sz="1800" dirty="0"/>
              <a:t>The user is prompted to repeatedly enter items, until they enter a so-called "sentinel" value, which stops the process</a:t>
            </a:r>
            <a:endParaRPr lang="en-US" sz="1800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6214-507A-E546-8876-4A07F29BF28D}"/>
              </a:ext>
            </a:extLst>
          </p:cNvPr>
          <p:cNvSpPr txBox="1"/>
          <p:nvPr/>
        </p:nvSpPr>
        <p:spPr>
          <a:xfrm>
            <a:off x="4217246" y="2427219"/>
            <a:ext cx="78916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Python</a:t>
            </a:r>
          </a:p>
          <a:p>
            <a:pPr lvl="1"/>
            <a:r>
              <a:rPr lang="en-US" sz="1600" i="1" dirty="0">
                <a:solidFill>
                  <a:srgbClr val="FF0000"/>
                </a:solidFill>
                <a:latin typeface="Courier" pitchFamily="2" charset="0"/>
              </a:rPr>
              <a:t># Need to get the first value in before the loop, in case</a:t>
            </a:r>
          </a:p>
          <a:p>
            <a:pPr lvl="1"/>
            <a:r>
              <a:rPr lang="en-US" sz="1600" i="1" dirty="0">
                <a:solidFill>
                  <a:srgbClr val="FF0000"/>
                </a:solidFill>
                <a:latin typeface="Courier" pitchFamily="2" charset="0"/>
              </a:rPr>
              <a:t># the user decides immediately to end the process</a:t>
            </a:r>
          </a:p>
          <a:p>
            <a:pPr lvl="1"/>
            <a:r>
              <a:rPr lang="en-US" sz="1600" i="1" dirty="0" err="1">
                <a:latin typeface="Courier" pitchFamily="2" charset="0"/>
              </a:rPr>
              <a:t>nextItem</a:t>
            </a:r>
            <a:r>
              <a:rPr lang="en-US" sz="1600" i="1" dirty="0">
                <a:latin typeface="Courier" pitchFamily="2" charset="0"/>
              </a:rPr>
              <a:t> = </a:t>
            </a:r>
            <a:r>
              <a:rPr lang="en-US" sz="1600" i="1" dirty="0">
                <a:solidFill>
                  <a:srgbClr val="7030A0"/>
                </a:solidFill>
                <a:latin typeface="Courier" pitchFamily="2" charset="0"/>
              </a:rPr>
              <a:t>input</a:t>
            </a:r>
            <a:r>
              <a:rPr lang="en-US" sz="1600" i="1" dirty="0">
                <a:latin typeface="Courier" pitchFamily="2" charset="0"/>
              </a:rPr>
              <a:t>( </a:t>
            </a:r>
            <a:r>
              <a:rPr lang="en-US" sz="1600" i="1" dirty="0">
                <a:solidFill>
                  <a:schemeClr val="accent5"/>
                </a:solidFill>
                <a:latin typeface="Courier" pitchFamily="2" charset="0"/>
              </a:rPr>
              <a:t>&lt;string message to user&gt; </a:t>
            </a:r>
            <a:r>
              <a:rPr lang="en-US" sz="1600" i="1" dirty="0">
                <a:latin typeface="Courier" pitchFamily="2" charset="0"/>
              </a:rPr>
              <a:t>)</a:t>
            </a:r>
          </a:p>
          <a:p>
            <a:pPr lvl="1"/>
            <a:r>
              <a:rPr lang="en-US" sz="1600" i="1" dirty="0">
                <a:solidFill>
                  <a:schemeClr val="accent4"/>
                </a:solidFill>
                <a:latin typeface="Courier" pitchFamily="2" charset="0"/>
              </a:rPr>
              <a:t>while</a:t>
            </a:r>
            <a:r>
              <a:rPr lang="en-US" sz="1600" i="1" dirty="0">
                <a:latin typeface="Courier" pitchFamily="2" charset="0"/>
              </a:rPr>
              <a:t> </a:t>
            </a:r>
            <a:r>
              <a:rPr lang="en-US" sz="1600" i="1" dirty="0" err="1">
                <a:latin typeface="Courier" pitchFamily="2" charset="0"/>
              </a:rPr>
              <a:t>nextItem</a:t>
            </a:r>
            <a:r>
              <a:rPr lang="en-US" sz="1600" i="1" dirty="0">
                <a:latin typeface="Courier" pitchFamily="2" charset="0"/>
              </a:rPr>
              <a:t> != </a:t>
            </a:r>
            <a:r>
              <a:rPr lang="en-US" sz="1600" i="1" dirty="0">
                <a:solidFill>
                  <a:schemeClr val="accent5"/>
                </a:solidFill>
                <a:latin typeface="Courier" pitchFamily="2" charset="0"/>
              </a:rPr>
              <a:t>&lt;sentinel value&gt;</a:t>
            </a:r>
            <a:r>
              <a:rPr lang="en-US" sz="1600" i="1" dirty="0">
                <a:latin typeface="Courier" pitchFamily="2" charset="0"/>
              </a:rPr>
              <a:t>:</a:t>
            </a:r>
          </a:p>
          <a:p>
            <a:pPr lvl="1"/>
            <a:r>
              <a:rPr lang="en-US" sz="1600" i="1" dirty="0">
                <a:solidFill>
                  <a:srgbClr val="FF0000"/>
                </a:solidFill>
                <a:latin typeface="Courier" pitchFamily="2" charset="0"/>
              </a:rPr>
              <a:t>    # Note, no newline character to remove when using input</a:t>
            </a:r>
          </a:p>
          <a:p>
            <a:pPr lvl="1"/>
            <a:r>
              <a:rPr lang="en-US" sz="1600" i="1" dirty="0">
                <a:latin typeface="Courier" pitchFamily="2" charset="0"/>
              </a:rPr>
              <a:t>    </a:t>
            </a:r>
            <a:r>
              <a:rPr lang="en-US" sz="1600" i="1" dirty="0">
                <a:solidFill>
                  <a:schemeClr val="accent5"/>
                </a:solidFill>
                <a:latin typeface="Courier" pitchFamily="2" charset="0"/>
              </a:rPr>
              <a:t>&lt;Process the item&gt;</a:t>
            </a:r>
          </a:p>
          <a:p>
            <a:pPr lvl="1"/>
            <a:r>
              <a:rPr lang="en-US" sz="1600" i="1" dirty="0">
                <a:latin typeface="Courier" pitchFamily="2" charset="0"/>
              </a:rPr>
              <a:t>	</a:t>
            </a:r>
            <a:r>
              <a:rPr lang="en-US" sz="1600" i="1" dirty="0" err="1">
                <a:latin typeface="Courier" pitchFamily="2" charset="0"/>
              </a:rPr>
              <a:t>nextItem</a:t>
            </a:r>
            <a:r>
              <a:rPr lang="en-US" sz="1600" i="1" dirty="0">
                <a:latin typeface="Courier" pitchFamily="2" charset="0"/>
              </a:rPr>
              <a:t> = </a:t>
            </a:r>
            <a:r>
              <a:rPr lang="en-US" sz="1600" i="1" dirty="0">
                <a:solidFill>
                  <a:srgbClr val="7030A0"/>
                </a:solidFill>
                <a:latin typeface="Courier" pitchFamily="2" charset="0"/>
              </a:rPr>
              <a:t>input</a:t>
            </a:r>
            <a:r>
              <a:rPr lang="en-US" sz="1600" i="1" dirty="0">
                <a:latin typeface="Courier" pitchFamily="2" charset="0"/>
              </a:rPr>
              <a:t>( </a:t>
            </a:r>
            <a:r>
              <a:rPr lang="en-US" sz="1600" i="1" dirty="0">
                <a:solidFill>
                  <a:schemeClr val="accent5"/>
                </a:solidFill>
                <a:latin typeface="Courier" pitchFamily="2" charset="0"/>
              </a:rPr>
              <a:t>&lt;string message to user&gt; </a:t>
            </a:r>
            <a:r>
              <a:rPr lang="en-US" sz="1600" i="1" dirty="0">
                <a:latin typeface="Courier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DFEF5-5F0E-9648-B389-6E48DEEF16A6}"/>
              </a:ext>
            </a:extLst>
          </p:cNvPr>
          <p:cNvSpPr txBox="1"/>
          <p:nvPr/>
        </p:nvSpPr>
        <p:spPr>
          <a:xfrm>
            <a:off x="505691" y="2427219"/>
            <a:ext cx="4300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CS-Speak</a:t>
            </a:r>
          </a:p>
          <a:p>
            <a:pPr lvl="1"/>
            <a:r>
              <a:rPr lang="en-US" i="1" dirty="0"/>
              <a:t>Ask user for first item</a:t>
            </a:r>
          </a:p>
          <a:p>
            <a:pPr lvl="1"/>
            <a:r>
              <a:rPr lang="en-US" i="1" dirty="0"/>
              <a:t>while current item is not sentinel:</a:t>
            </a:r>
          </a:p>
          <a:p>
            <a:pPr lvl="1"/>
            <a:r>
              <a:rPr lang="en-US" i="1" dirty="0"/>
              <a:t>	Process the item</a:t>
            </a:r>
          </a:p>
          <a:p>
            <a:pPr lvl="1"/>
            <a:r>
              <a:rPr lang="en-US" i="1" dirty="0"/>
              <a:t>	Ask user for next item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386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31-7EAA-0640-A11B-4F0EF9C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76445"/>
            <a:ext cx="10515600" cy="655076"/>
          </a:xfrm>
        </p:spPr>
        <p:txBody>
          <a:bodyPr>
            <a:normAutofit/>
          </a:bodyPr>
          <a:lstStyle/>
          <a:p>
            <a:r>
              <a:rPr lang="en-US" sz="3600" dirty="0"/>
              <a:t>Input unknown number of items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7BBA-5126-D74A-9FD3-49B89C0A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830213"/>
            <a:ext cx="10515600" cy="5197573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sz="1800" dirty="0"/>
              <a:t>Read in numbers from the user until -1 is entered and add them up (not including the -1), writing out the total</a:t>
            </a:r>
            <a:endParaRPr lang="en-US" sz="1800" i="1" dirty="0"/>
          </a:p>
          <a:p>
            <a:r>
              <a:rPr lang="en-US" dirty="0"/>
              <a:t>Notes: </a:t>
            </a:r>
            <a:r>
              <a:rPr lang="en-US" sz="1800" dirty="0"/>
              <a:t>This uses </a:t>
            </a:r>
            <a:r>
              <a:rPr lang="en-US" sz="1800" b="1" dirty="0"/>
              <a:t>two</a:t>
            </a:r>
            <a:r>
              <a:rPr lang="en-US" sz="1800" dirty="0"/>
              <a:t> patterns that you know – this one, and the running total pattern.  Use the TRACS tracing method (box expressions, draw control flow lines, execute line by line, </a:t>
            </a:r>
            <a:r>
              <a:rPr lang="en-US" sz="1800" dirty="0" err="1"/>
              <a:t>etc</a:t>
            </a:r>
            <a:r>
              <a:rPr lang="en-US" sz="1800" dirty="0"/>
              <a:t>) to convince yourself that this works – and use the sequence of inputs:  3, 7, 2, -1.  Then try the sequence of input with just one value: -1.  Does it still work ok?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6214-507A-E546-8876-4A07F29BF28D}"/>
              </a:ext>
            </a:extLst>
          </p:cNvPr>
          <p:cNvSpPr txBox="1"/>
          <p:nvPr/>
        </p:nvSpPr>
        <p:spPr>
          <a:xfrm>
            <a:off x="3590230" y="2886100"/>
            <a:ext cx="88064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i="1" dirty="0" err="1">
                <a:latin typeface="Courier" pitchFamily="2" charset="0"/>
              </a:rPr>
              <a:t>nextItem</a:t>
            </a:r>
            <a:r>
              <a:rPr lang="en-US" sz="1200" i="1" dirty="0">
                <a:latin typeface="Courier" pitchFamily="2" charset="0"/>
              </a:rPr>
              <a:t> = </a:t>
            </a:r>
            <a:r>
              <a:rPr lang="en-US" sz="1200" i="1" dirty="0">
                <a:solidFill>
                  <a:srgbClr val="7030A0"/>
                </a:solidFill>
                <a:latin typeface="Courier" pitchFamily="2" charset="0"/>
              </a:rPr>
              <a:t>input</a:t>
            </a:r>
            <a:r>
              <a:rPr lang="en-US" sz="1200" i="1" dirty="0">
                <a:latin typeface="Courier" pitchFamily="2" charset="0"/>
              </a:rPr>
              <a:t>( </a:t>
            </a:r>
            <a:r>
              <a:rPr lang="en-US" sz="1200" i="1" dirty="0">
                <a:solidFill>
                  <a:srgbClr val="00B050"/>
                </a:solidFill>
                <a:latin typeface="Courier" pitchFamily="2" charset="0"/>
              </a:rPr>
              <a:t>"Enter a number, -1 to finish: " </a:t>
            </a:r>
            <a:r>
              <a:rPr lang="en-US" sz="1200" i="1" dirty="0">
                <a:latin typeface="Courier" pitchFamily="2" charset="0"/>
              </a:rPr>
              <a:t>)</a:t>
            </a:r>
          </a:p>
          <a:p>
            <a:pPr lvl="1"/>
            <a:endParaRPr lang="en-US" sz="1200" i="1" dirty="0">
              <a:latin typeface="Courier" pitchFamily="2" charset="0"/>
            </a:endParaRPr>
          </a:p>
          <a:p>
            <a:pPr lvl="1"/>
            <a:endParaRPr lang="en-US" sz="1200" i="1" dirty="0">
              <a:latin typeface="Courier" pitchFamily="2" charset="0"/>
            </a:endParaRPr>
          </a:p>
          <a:p>
            <a:pPr lvl="1"/>
            <a:r>
              <a:rPr lang="en-US" sz="1200" i="1" dirty="0" err="1">
                <a:latin typeface="Courier" pitchFamily="2" charset="0"/>
              </a:rPr>
              <a:t>runningTotal</a:t>
            </a:r>
            <a:r>
              <a:rPr lang="en-US" sz="1200" i="1" dirty="0">
                <a:latin typeface="Courier" pitchFamily="2" charset="0"/>
              </a:rPr>
              <a:t> = 0</a:t>
            </a:r>
          </a:p>
          <a:p>
            <a:pPr lvl="1"/>
            <a:endParaRPr lang="en-US" sz="1200" i="1" dirty="0">
              <a:solidFill>
                <a:schemeClr val="accent4"/>
              </a:solidFill>
              <a:latin typeface="Courier" pitchFamily="2" charset="0"/>
            </a:endParaRPr>
          </a:p>
          <a:p>
            <a:pPr lvl="1"/>
            <a:endParaRPr lang="en-US" sz="1200" i="1" dirty="0">
              <a:solidFill>
                <a:schemeClr val="accent4"/>
              </a:solidFill>
              <a:latin typeface="Courier" pitchFamily="2" charset="0"/>
            </a:endParaRPr>
          </a:p>
          <a:p>
            <a:pPr lvl="1"/>
            <a:endParaRPr lang="en-US" sz="1200" i="1" dirty="0">
              <a:solidFill>
                <a:schemeClr val="accent4"/>
              </a:solidFill>
              <a:latin typeface="Courier" pitchFamily="2" charset="0"/>
            </a:endParaRPr>
          </a:p>
          <a:p>
            <a:pPr lvl="1"/>
            <a:r>
              <a:rPr lang="en-US" sz="1200" i="1" dirty="0">
                <a:solidFill>
                  <a:schemeClr val="accent4"/>
                </a:solidFill>
                <a:latin typeface="Courier" pitchFamily="2" charset="0"/>
              </a:rPr>
              <a:t>while</a:t>
            </a:r>
            <a:r>
              <a:rPr lang="en-US" sz="1200" i="1" dirty="0">
                <a:latin typeface="Courier" pitchFamily="2" charset="0"/>
              </a:rPr>
              <a:t> </a:t>
            </a:r>
            <a:r>
              <a:rPr lang="en-US" sz="1200" i="1" dirty="0" err="1">
                <a:latin typeface="Courier" pitchFamily="2" charset="0"/>
              </a:rPr>
              <a:t>nextItem</a:t>
            </a:r>
            <a:r>
              <a:rPr lang="en-US" sz="1200" i="1" dirty="0">
                <a:latin typeface="Courier" pitchFamily="2" charset="0"/>
              </a:rPr>
              <a:t> != -1:</a:t>
            </a:r>
          </a:p>
          <a:p>
            <a:pPr lvl="1"/>
            <a:endParaRPr lang="en-US" sz="1200" i="1" dirty="0">
              <a:latin typeface="Courier" pitchFamily="2" charset="0"/>
            </a:endParaRPr>
          </a:p>
          <a:p>
            <a:pPr lvl="1"/>
            <a:endParaRPr lang="en-US" sz="1200" i="1" dirty="0">
              <a:latin typeface="Courier" pitchFamily="2" charset="0"/>
            </a:endParaRPr>
          </a:p>
          <a:p>
            <a:pPr lvl="1"/>
            <a:endParaRPr lang="en-US" sz="1200" i="1" dirty="0">
              <a:latin typeface="Courier" pitchFamily="2" charset="0"/>
            </a:endParaRPr>
          </a:p>
          <a:p>
            <a:pPr lvl="1"/>
            <a:r>
              <a:rPr lang="en-US" sz="1200" i="1" dirty="0">
                <a:latin typeface="Courier" pitchFamily="2" charset="0"/>
              </a:rPr>
              <a:t>    </a:t>
            </a:r>
            <a:r>
              <a:rPr lang="en-US" sz="1200" i="1" dirty="0" err="1">
                <a:latin typeface="Courier" pitchFamily="2" charset="0"/>
              </a:rPr>
              <a:t>runningTotal</a:t>
            </a:r>
            <a:r>
              <a:rPr lang="en-US" sz="1200" i="1" dirty="0">
                <a:latin typeface="Courier" pitchFamily="2" charset="0"/>
              </a:rPr>
              <a:t> = </a:t>
            </a:r>
            <a:r>
              <a:rPr lang="en-US" sz="1200" i="1" dirty="0" err="1">
                <a:latin typeface="Courier" pitchFamily="2" charset="0"/>
              </a:rPr>
              <a:t>runningTotal</a:t>
            </a:r>
            <a:r>
              <a:rPr lang="en-US" sz="1200" i="1" dirty="0">
                <a:latin typeface="Courier" pitchFamily="2" charset="0"/>
              </a:rPr>
              <a:t> + 1</a:t>
            </a:r>
          </a:p>
          <a:p>
            <a:pPr lvl="1"/>
            <a:endParaRPr lang="en-US" sz="1200" i="1" dirty="0">
              <a:latin typeface="Courier" pitchFamily="2" charset="0"/>
            </a:endParaRPr>
          </a:p>
          <a:p>
            <a:pPr lvl="1"/>
            <a:endParaRPr lang="en-US" sz="1200" i="1" dirty="0">
              <a:latin typeface="Courier" pitchFamily="2" charset="0"/>
            </a:endParaRPr>
          </a:p>
          <a:p>
            <a:pPr lvl="1"/>
            <a:r>
              <a:rPr lang="en-US" sz="1200" i="1" dirty="0">
                <a:latin typeface="Courier" pitchFamily="2" charset="0"/>
              </a:rPr>
              <a:t>    </a:t>
            </a:r>
            <a:r>
              <a:rPr lang="en-US" sz="1200" i="1" dirty="0" err="1">
                <a:latin typeface="Courier" pitchFamily="2" charset="0"/>
              </a:rPr>
              <a:t>nextItem</a:t>
            </a:r>
            <a:r>
              <a:rPr lang="en-US" sz="1200" i="1" dirty="0">
                <a:latin typeface="Courier" pitchFamily="2" charset="0"/>
              </a:rPr>
              <a:t> = </a:t>
            </a:r>
            <a:r>
              <a:rPr lang="en-US" sz="1200" i="1" dirty="0">
                <a:solidFill>
                  <a:srgbClr val="7030A0"/>
                </a:solidFill>
                <a:latin typeface="Courier" pitchFamily="2" charset="0"/>
              </a:rPr>
              <a:t>input</a:t>
            </a:r>
            <a:r>
              <a:rPr lang="en-US" sz="1200" i="1" dirty="0">
                <a:latin typeface="Courier" pitchFamily="2" charset="0"/>
              </a:rPr>
              <a:t>( </a:t>
            </a:r>
            <a:r>
              <a:rPr lang="en-US" sz="1200" i="1" dirty="0">
                <a:solidFill>
                  <a:srgbClr val="00B050"/>
                </a:solidFill>
                <a:latin typeface="Courier" pitchFamily="2" charset="0"/>
              </a:rPr>
              <a:t>"Enter another number, -1 to finish: " </a:t>
            </a:r>
            <a:r>
              <a:rPr lang="en-US" sz="1200" i="1" dirty="0">
                <a:latin typeface="Courier" pitchFamily="2" charset="0"/>
              </a:rPr>
              <a:t>)</a:t>
            </a:r>
          </a:p>
          <a:p>
            <a:pPr lvl="1"/>
            <a:endParaRPr lang="en-US" sz="1200" i="1" dirty="0">
              <a:latin typeface="Courier" pitchFamily="2" charset="0"/>
            </a:endParaRPr>
          </a:p>
          <a:p>
            <a:pPr lvl="1"/>
            <a:endParaRPr lang="en-US" sz="1200" i="1" dirty="0">
              <a:latin typeface="Courier" pitchFamily="2" charset="0"/>
            </a:endParaRPr>
          </a:p>
          <a:p>
            <a:pPr lvl="1"/>
            <a:endParaRPr lang="en-US" sz="1200" i="1" dirty="0">
              <a:latin typeface="Courier" pitchFamily="2" charset="0"/>
            </a:endParaRPr>
          </a:p>
          <a:p>
            <a:pPr lvl="1"/>
            <a:r>
              <a:rPr lang="en-US" sz="1200" i="1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US" sz="1200" i="1" dirty="0">
                <a:latin typeface="Courier" pitchFamily="2" charset="0"/>
              </a:rPr>
              <a:t>( </a:t>
            </a:r>
            <a:r>
              <a:rPr lang="en-US" sz="1200" i="1" dirty="0">
                <a:solidFill>
                  <a:srgbClr val="00B050"/>
                </a:solidFill>
                <a:latin typeface="Courier" pitchFamily="2" charset="0"/>
              </a:rPr>
              <a:t>"The total is {0}."</a:t>
            </a:r>
            <a:r>
              <a:rPr lang="en-US" sz="1200" i="1" dirty="0">
                <a:latin typeface="Courier" pitchFamily="2" charset="0"/>
              </a:rPr>
              <a:t>.format( </a:t>
            </a:r>
            <a:r>
              <a:rPr lang="en-US" sz="1200" i="1" dirty="0" err="1">
                <a:latin typeface="Courier" pitchFamily="2" charset="0"/>
              </a:rPr>
              <a:t>runningTotal</a:t>
            </a:r>
            <a:r>
              <a:rPr lang="en-US" sz="1200" i="1" dirty="0">
                <a:latin typeface="Courier" pitchFamily="2" charset="0"/>
              </a:rPr>
              <a:t> ) )</a:t>
            </a:r>
          </a:p>
        </p:txBody>
      </p:sp>
    </p:spTree>
    <p:extLst>
      <p:ext uri="{BB962C8B-B14F-4D97-AF65-F5344CB8AC3E}">
        <p14:creationId xmlns:p14="http://schemas.microsoft.com/office/powerpoint/2010/main" val="419581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31-7EAA-0640-A11B-4F0EF9C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764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Write items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7BBA-5126-D74A-9FD3-49B89C0A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253330"/>
            <a:ext cx="10515600" cy="5197573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US" sz="1800" dirty="0"/>
              <a:t>Create a new file into which data is going to be written</a:t>
            </a:r>
            <a:endParaRPr lang="en-US" sz="1800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6214-507A-E546-8876-4A07F29BF28D}"/>
              </a:ext>
            </a:extLst>
          </p:cNvPr>
          <p:cNvSpPr txBox="1"/>
          <p:nvPr/>
        </p:nvSpPr>
        <p:spPr>
          <a:xfrm>
            <a:off x="3909678" y="2427219"/>
            <a:ext cx="80357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Python</a:t>
            </a:r>
          </a:p>
          <a:p>
            <a:pPr lvl="1"/>
            <a:r>
              <a:rPr lang="en-US" i="1" dirty="0" err="1">
                <a:latin typeface="Courier" pitchFamily="2" charset="0"/>
              </a:rPr>
              <a:t>fileObject</a:t>
            </a:r>
            <a:r>
              <a:rPr lang="en-US" i="1" dirty="0">
                <a:latin typeface="Courier" pitchFamily="2" charset="0"/>
              </a:rPr>
              <a:t> = </a:t>
            </a:r>
            <a:r>
              <a:rPr lang="en-US" i="1" dirty="0">
                <a:solidFill>
                  <a:srgbClr val="7030A0"/>
                </a:solidFill>
                <a:latin typeface="Courier" pitchFamily="2" charset="0"/>
              </a:rPr>
              <a:t>open</a:t>
            </a:r>
            <a:r>
              <a:rPr lang="en-US" i="1" dirty="0">
                <a:latin typeface="Courier" pitchFamily="2" charset="0"/>
              </a:rPr>
              <a:t>( </a:t>
            </a:r>
            <a:r>
              <a:rPr lang="en-US" i="1" dirty="0">
                <a:solidFill>
                  <a:srgbClr val="0070C0"/>
                </a:solidFill>
                <a:latin typeface="Courier" pitchFamily="2" charset="0"/>
              </a:rPr>
              <a:t>&lt;filename&gt;</a:t>
            </a:r>
            <a:r>
              <a:rPr lang="en-US" i="1" dirty="0">
                <a:latin typeface="Courier" pitchFamily="2" charset="0"/>
              </a:rPr>
              <a:t>,</a:t>
            </a:r>
            <a:r>
              <a:rPr lang="en-US" i="1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i="1" dirty="0">
                <a:solidFill>
                  <a:srgbClr val="00B050"/>
                </a:solidFill>
                <a:latin typeface="Courier" pitchFamily="2" charset="0"/>
              </a:rPr>
              <a:t>"w"</a:t>
            </a:r>
            <a:r>
              <a:rPr lang="en-US" i="1" dirty="0">
                <a:latin typeface="Courier" pitchFamily="2" charset="0"/>
              </a:rPr>
              <a:t> )</a:t>
            </a:r>
          </a:p>
          <a:p>
            <a:pPr lvl="1"/>
            <a:r>
              <a:rPr lang="en-US" i="1" dirty="0">
                <a:latin typeface="Courier" pitchFamily="2" charset="0"/>
              </a:rPr>
              <a:t>...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urier" pitchFamily="2" charset="0"/>
              </a:rPr>
              <a:t># wherever data should be written out to file</a:t>
            </a:r>
          </a:p>
          <a:p>
            <a:pPr lvl="1"/>
            <a:r>
              <a:rPr lang="en-US" i="1" dirty="0" err="1">
                <a:latin typeface="Courier" pitchFamily="2" charset="0"/>
              </a:rPr>
              <a:t>fileObject.write</a:t>
            </a:r>
            <a:r>
              <a:rPr lang="en-US" i="1" dirty="0">
                <a:latin typeface="Courier" pitchFamily="2" charset="0"/>
              </a:rPr>
              <a:t>( </a:t>
            </a:r>
            <a:r>
              <a:rPr lang="en-US" i="1" dirty="0">
                <a:solidFill>
                  <a:srgbClr val="0070C0"/>
                </a:solidFill>
                <a:latin typeface="Courier" pitchFamily="2" charset="0"/>
              </a:rPr>
              <a:t>&lt;string to be written&gt; </a:t>
            </a:r>
            <a:r>
              <a:rPr lang="en-US" i="1" dirty="0">
                <a:latin typeface="Courier" pitchFamily="2" charset="0"/>
              </a:rPr>
              <a:t>)</a:t>
            </a:r>
          </a:p>
          <a:p>
            <a:pPr lvl="1"/>
            <a:endParaRPr lang="en-US" i="1" dirty="0">
              <a:latin typeface="Courier" pitchFamily="2" charset="0"/>
            </a:endParaRPr>
          </a:p>
          <a:p>
            <a:pPr lvl="1"/>
            <a:r>
              <a:rPr lang="en-US" i="1" dirty="0">
                <a:solidFill>
                  <a:srgbClr val="FF0000"/>
                </a:solidFill>
                <a:latin typeface="Courier" pitchFamily="2" charset="0"/>
              </a:rPr>
              <a:t># must close file to ensure data written out properly</a:t>
            </a:r>
          </a:p>
          <a:p>
            <a:pPr lvl="1"/>
            <a:r>
              <a:rPr lang="en-US" i="1" dirty="0" err="1">
                <a:latin typeface="Courier" pitchFamily="2" charset="0"/>
              </a:rPr>
              <a:t>fileObject.write</a:t>
            </a:r>
            <a:r>
              <a:rPr lang="en-US" i="1" dirty="0">
                <a:latin typeface="Courier" pitchFamily="2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DFEF5-5F0E-9648-B389-6E48DEEF16A6}"/>
              </a:ext>
            </a:extLst>
          </p:cNvPr>
          <p:cNvSpPr txBox="1"/>
          <p:nvPr/>
        </p:nvSpPr>
        <p:spPr>
          <a:xfrm>
            <a:off x="505691" y="2427219"/>
            <a:ext cx="43005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CS-Speak</a:t>
            </a:r>
          </a:p>
          <a:p>
            <a:pPr lvl="1"/>
            <a:r>
              <a:rPr lang="en-US" i="1" dirty="0"/>
              <a:t>Open file for writing</a:t>
            </a:r>
          </a:p>
          <a:p>
            <a:pPr lvl="1"/>
            <a:r>
              <a:rPr lang="en-US" i="1" dirty="0"/>
              <a:t>Write to it, as required</a:t>
            </a:r>
          </a:p>
          <a:p>
            <a:pPr lvl="1"/>
            <a:r>
              <a:rPr lang="en-US" i="1" dirty="0"/>
              <a:t>Close the file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17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31-7EAA-0640-A11B-4F0EF9C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764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Simple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7BBA-5126-D74A-9FD3-49B89C0A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253330"/>
            <a:ext cx="10515600" cy="5197573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US" sz="1800" dirty="0"/>
              <a:t>Use this whenever you need to keep a simple count of occurrences of something</a:t>
            </a:r>
            <a:endParaRPr lang="en-US" sz="1800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6214-507A-E546-8876-4A07F29BF28D}"/>
              </a:ext>
            </a:extLst>
          </p:cNvPr>
          <p:cNvSpPr txBox="1"/>
          <p:nvPr/>
        </p:nvSpPr>
        <p:spPr>
          <a:xfrm>
            <a:off x="4732638" y="2427219"/>
            <a:ext cx="76784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Python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count = 0</a:t>
            </a:r>
          </a:p>
          <a:p>
            <a:pPr lvl="1"/>
            <a:endParaRPr lang="en-US" sz="2000" i="1" dirty="0">
              <a:solidFill>
                <a:srgbClr val="0070C0"/>
              </a:solidFill>
              <a:latin typeface="Courier" pitchFamily="2" charset="0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ourier" pitchFamily="2" charset="0"/>
              </a:rPr>
              <a:t># Probably in a loop of some kind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    count = count + 1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DFEF5-5F0E-9648-B389-6E48DEEF16A6}"/>
              </a:ext>
            </a:extLst>
          </p:cNvPr>
          <p:cNvSpPr txBox="1"/>
          <p:nvPr/>
        </p:nvSpPr>
        <p:spPr>
          <a:xfrm>
            <a:off x="505691" y="2427219"/>
            <a:ext cx="4300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 in CS-Speak</a:t>
            </a:r>
          </a:p>
          <a:p>
            <a:pPr lvl="1"/>
            <a:r>
              <a:rPr lang="en-US" sz="2000" i="1" dirty="0"/>
              <a:t>Set counter variable to zero</a:t>
            </a:r>
          </a:p>
          <a:p>
            <a:pPr lvl="1"/>
            <a:r>
              <a:rPr lang="en-US" sz="2000" i="1" dirty="0"/>
              <a:t>Whenever necessary, add one to</a:t>
            </a:r>
          </a:p>
          <a:p>
            <a:pPr lvl="1"/>
            <a:r>
              <a:rPr lang="en-US" sz="2000" i="1" dirty="0"/>
              <a:t>   counter variable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6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17413</TotalTime>
  <Words>2129</Words>
  <Application>Microsoft Office PowerPoint</Application>
  <PresentationFormat>Widescreen</PresentationFormat>
  <Paragraphs>337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Office Theme</vt:lpstr>
      <vt:lpstr>Some patterns and micro-patterns</vt:lpstr>
      <vt:lpstr>Patterns</vt:lpstr>
      <vt:lpstr>Example of documenting a pattern</vt:lpstr>
      <vt:lpstr>Process file line-by-line, known number of lines</vt:lpstr>
      <vt:lpstr>Process file line-by-line, unknown number of lines</vt:lpstr>
      <vt:lpstr>Input unknown number of items from user</vt:lpstr>
      <vt:lpstr>Input unknown number of items from user</vt:lpstr>
      <vt:lpstr>Write items to a file</vt:lpstr>
      <vt:lpstr>Simple counter</vt:lpstr>
      <vt:lpstr>Running total</vt:lpstr>
      <vt:lpstr>Calculate average</vt:lpstr>
      <vt:lpstr>Optionally process lines in a file</vt:lpstr>
      <vt:lpstr>Process multiple items in a string</vt:lpstr>
      <vt:lpstr>Process list, producing corresponding new one</vt:lpstr>
      <vt:lpstr>Micro-patterns</vt:lpstr>
      <vt:lpstr>Things you need to know</vt:lpstr>
      <vt:lpstr>&lt;Blank for more!!&gt;</vt:lpstr>
      <vt:lpstr>priority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Quintin Cutts</dc:creator>
  <cp:lastModifiedBy>Mark Strathie (student)</cp:lastModifiedBy>
  <cp:revision>6</cp:revision>
  <dcterms:created xsi:type="dcterms:W3CDTF">2021-10-23T21:57:09Z</dcterms:created>
  <dcterms:modified xsi:type="dcterms:W3CDTF">2021-12-10T17:18:35Z</dcterms:modified>
</cp:coreProperties>
</file>