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1"/>
  </p:notesMasterIdLst>
  <p:sldIdLst>
    <p:sldId id="305" r:id="rId2"/>
    <p:sldId id="299" r:id="rId3"/>
    <p:sldId id="308" r:id="rId4"/>
    <p:sldId id="311" r:id="rId5"/>
    <p:sldId id="310" r:id="rId6"/>
    <p:sldId id="318" r:id="rId7"/>
    <p:sldId id="312" r:id="rId8"/>
    <p:sldId id="313" r:id="rId9"/>
    <p:sldId id="319" r:id="rId10"/>
  </p:sldIdLst>
  <p:sldSz cx="18288000" cy="10282238"/>
  <p:notesSz cx="6858000" cy="9144000"/>
  <p:embeddedFontLst>
    <p:embeddedFont>
      <p:font typeface="Calibri" panose="020F0502020204030204" pitchFamily="3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83755"/>
  </p:normalViewPr>
  <p:slideViewPr>
    <p:cSldViewPr snapToGrid="0">
      <p:cViewPr varScale="1">
        <p:scale>
          <a:sx n="72" d="100"/>
          <a:sy n="72" d="100"/>
        </p:scale>
        <p:origin x="1376"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exercise, I’ve split the data using a typical approach.  </a:t>
            </a:r>
          </a:p>
          <a:p>
            <a:r>
              <a:rPr lang="en-US" dirty="0"/>
              <a:t>60% of the data is for training</a:t>
            </a:r>
          </a:p>
          <a:p>
            <a:r>
              <a:rPr lang="en-US" dirty="0"/>
              <a:t>20% for validation (which is to help the training algorithm)</a:t>
            </a:r>
          </a:p>
          <a:p>
            <a:r>
              <a:rPr lang="en-US" dirty="0"/>
              <a:t>20% is kept out for testing our model (we’ll use this in the next video).</a:t>
            </a:r>
          </a:p>
          <a:p>
            <a:r>
              <a:rPr lang="en-US" dirty="0"/>
              <a:t>This slide shows an example of what this would look like.  Obviously our real data is circa 8m rows long and contains more columns (or features) than are displayed here.</a:t>
            </a:r>
          </a:p>
          <a:p>
            <a:endParaRPr lang="en-US" dirty="0"/>
          </a:p>
        </p:txBody>
      </p:sp>
    </p:spTree>
    <p:extLst>
      <p:ext uri="{BB962C8B-B14F-4D97-AF65-F5344CB8AC3E}">
        <p14:creationId xmlns:p14="http://schemas.microsoft.com/office/powerpoint/2010/main" val="177411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our dataset is large, we don’t necessarily want to load it all into memory in one go, or even pass it to the neural network in one go.  We’ll use </a:t>
            </a:r>
            <a:r>
              <a:rPr lang="en-US" dirty="0" err="1"/>
              <a:t>Keras</a:t>
            </a:r>
            <a:r>
              <a:rPr lang="en-US" dirty="0"/>
              <a:t> generators to split the data up into batches and feed it to the network as and when the training algorithm needs more samples.</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Our neural network is quite simple in comparison to some that are widely used. It has 3 layers, an input layer connected to a fully connected (or dense) layer of 8192 neurons, a 2</a:t>
            </a:r>
            <a:r>
              <a:rPr lang="en-US" baseline="30000" dirty="0"/>
              <a:t>nd</a:t>
            </a:r>
            <a:r>
              <a:rPr lang="en-US" dirty="0"/>
              <a:t> layer </a:t>
            </a:r>
            <a:r>
              <a:rPr lang="en-US"/>
              <a:t>with 1024 </a:t>
            </a:r>
            <a:r>
              <a:rPr lang="en-US" dirty="0"/>
              <a:t>neurons (again fully connected) and a final output layer.</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61616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approach I use for training neural networks.  Typically I would perform the initial training and tuning locally to ensure the code is working and the model is starting to converge or a small number samples before moving to a cloud based server to train on the full dataset.</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Here you can see the command used to train the model.</a:t>
            </a:r>
          </a:p>
          <a:p>
            <a:pPr lvl="0" rtl="0">
              <a:spcBef>
                <a:spcPts val="0"/>
              </a:spcBef>
              <a:buNone/>
            </a:pPr>
            <a:r>
              <a:rPr lang="en-US" dirty="0"/>
              <a:t>The output from the training shows a small sample run, but it demonstrates training and validation losses decreasing, which is what we want to achieve.</a:t>
            </a:r>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the next video we’ll use our model to predict journey times</a:t>
            </a:r>
            <a:endParaRPr dirty="0"/>
          </a:p>
        </p:txBody>
      </p:sp>
    </p:spTree>
    <p:extLst>
      <p:ext uri="{BB962C8B-B14F-4D97-AF65-F5344CB8AC3E}">
        <p14:creationId xmlns:p14="http://schemas.microsoft.com/office/powerpoint/2010/main" val="4278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3.3 Training Our Model</a:t>
            </a:r>
          </a:p>
        </p:txBody>
      </p:sp>
    </p:spTree>
    <p:extLst>
      <p:ext uri="{BB962C8B-B14F-4D97-AF65-F5344CB8AC3E}">
        <p14:creationId xmlns:p14="http://schemas.microsoft.com/office/powerpoint/2010/main" val="124670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Char char="●"/>
            </a:pPr>
            <a:r>
              <a:rPr lang="en-US" sz="4002" dirty="0" err="1">
                <a:solidFill>
                  <a:srgbClr val="434343"/>
                </a:solidFill>
              </a:rPr>
              <a:t>Keras</a:t>
            </a:r>
            <a:r>
              <a:rPr lang="en-US" sz="4002" dirty="0">
                <a:solidFill>
                  <a:srgbClr val="434343"/>
                </a:solidFill>
              </a:rPr>
              <a:t> neural network definition</a:t>
            </a:r>
          </a:p>
          <a:p>
            <a:pPr marL="914507" indent="-711281">
              <a:buClr>
                <a:srgbClr val="434343"/>
              </a:buClr>
              <a:buChar char="●"/>
            </a:pPr>
            <a:r>
              <a:rPr lang="en-US" sz="4002" dirty="0">
                <a:solidFill>
                  <a:srgbClr val="434343"/>
                </a:solidFill>
              </a:rPr>
              <a:t>Generators</a:t>
            </a:r>
          </a:p>
          <a:p>
            <a:pPr marL="914507" indent="-711281">
              <a:buClr>
                <a:srgbClr val="434343"/>
              </a:buClr>
              <a:buChar char="●"/>
            </a:pPr>
            <a:r>
              <a:rPr lang="en-US" sz="4002" dirty="0" err="1">
                <a:solidFill>
                  <a:srgbClr val="434343"/>
                </a:solidFill>
              </a:rPr>
              <a:t>Analysing</a:t>
            </a:r>
            <a:r>
              <a:rPr lang="en-US" sz="4002" dirty="0">
                <a:solidFill>
                  <a:srgbClr val="434343"/>
                </a:solidFill>
              </a:rPr>
              <a:t> our model’s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F0F5B2-D3E6-1C44-8643-135CCA014B9F}"/>
              </a:ext>
            </a:extLst>
          </p:cNvPr>
          <p:cNvPicPr>
            <a:picLocks noChangeAspect="1"/>
          </p:cNvPicPr>
          <p:nvPr/>
        </p:nvPicPr>
        <p:blipFill>
          <a:blip r:embed="rId3"/>
          <a:stretch>
            <a:fillRect/>
          </a:stretch>
        </p:blipFill>
        <p:spPr>
          <a:xfrm>
            <a:off x="2599765" y="1325621"/>
            <a:ext cx="10669536" cy="8946959"/>
          </a:xfrm>
          <a:prstGeom prst="rect">
            <a:avLst/>
          </a:prstGeom>
        </p:spPr>
      </p:pic>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sp>
        <p:nvSpPr>
          <p:cNvPr id="5" name="Right Brace 4">
            <a:extLst>
              <a:ext uri="{FF2B5EF4-FFF2-40B4-BE49-F238E27FC236}">
                <a16:creationId xmlns:a16="http://schemas.microsoft.com/office/drawing/2014/main" id="{B14F2498-BC5A-3447-BD4B-76903B9207B5}"/>
              </a:ext>
            </a:extLst>
          </p:cNvPr>
          <p:cNvSpPr/>
          <p:nvPr/>
        </p:nvSpPr>
        <p:spPr>
          <a:xfrm>
            <a:off x="13411200" y="1775011"/>
            <a:ext cx="663388" cy="50296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16D60BEA-0005-7B41-B71D-B3EC54309EB7}"/>
              </a:ext>
            </a:extLst>
          </p:cNvPr>
          <p:cNvSpPr/>
          <p:nvPr/>
        </p:nvSpPr>
        <p:spPr>
          <a:xfrm>
            <a:off x="13411200" y="8462680"/>
            <a:ext cx="663388" cy="1676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2A36007E-9D4D-824A-88A9-A1436323D86F}"/>
              </a:ext>
            </a:extLst>
          </p:cNvPr>
          <p:cNvSpPr/>
          <p:nvPr/>
        </p:nvSpPr>
        <p:spPr>
          <a:xfrm>
            <a:off x="13411200" y="6866963"/>
            <a:ext cx="663388" cy="15334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591BC14-3F0A-0346-9C2B-E2616EAE244F}"/>
              </a:ext>
            </a:extLst>
          </p:cNvPr>
          <p:cNvCxnSpPr/>
          <p:nvPr/>
        </p:nvCxnSpPr>
        <p:spPr>
          <a:xfrm flipH="1">
            <a:off x="2743200" y="6866964"/>
            <a:ext cx="103842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99863D-3891-CA45-A185-6F7548D41C65}"/>
              </a:ext>
            </a:extLst>
          </p:cNvPr>
          <p:cNvCxnSpPr/>
          <p:nvPr/>
        </p:nvCxnSpPr>
        <p:spPr>
          <a:xfrm flipH="1">
            <a:off x="2743200" y="8462680"/>
            <a:ext cx="1038420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487F56-AFF7-D546-8164-392AB2DCFDFE}"/>
              </a:ext>
            </a:extLst>
          </p:cNvPr>
          <p:cNvSpPr txBox="1"/>
          <p:nvPr/>
        </p:nvSpPr>
        <p:spPr>
          <a:xfrm>
            <a:off x="13730866" y="3812480"/>
            <a:ext cx="2456330" cy="954749"/>
          </a:xfrm>
          <a:prstGeom prst="rect">
            <a:avLst/>
          </a:prstGeom>
          <a:noFill/>
        </p:spPr>
        <p:txBody>
          <a:bodyPr wrap="square" rtlCol="0">
            <a:spAutoFit/>
          </a:bodyPr>
          <a:lstStyle/>
          <a:p>
            <a:pPr algn="ctr"/>
            <a:r>
              <a:rPr lang="en-US" dirty="0"/>
              <a:t>Training Samples</a:t>
            </a:r>
          </a:p>
        </p:txBody>
      </p:sp>
      <p:sp>
        <p:nvSpPr>
          <p:cNvPr id="23" name="TextBox 22">
            <a:extLst>
              <a:ext uri="{FF2B5EF4-FFF2-40B4-BE49-F238E27FC236}">
                <a16:creationId xmlns:a16="http://schemas.microsoft.com/office/drawing/2014/main" id="{50C6545E-9E69-C64F-B78F-4852D815BACB}"/>
              </a:ext>
            </a:extLst>
          </p:cNvPr>
          <p:cNvSpPr txBox="1"/>
          <p:nvPr/>
        </p:nvSpPr>
        <p:spPr>
          <a:xfrm>
            <a:off x="13730866" y="7156314"/>
            <a:ext cx="2456330" cy="954749"/>
          </a:xfrm>
          <a:prstGeom prst="rect">
            <a:avLst/>
          </a:prstGeom>
          <a:noFill/>
        </p:spPr>
        <p:txBody>
          <a:bodyPr wrap="square" rtlCol="0">
            <a:spAutoFit/>
          </a:bodyPr>
          <a:lstStyle/>
          <a:p>
            <a:pPr algn="ctr"/>
            <a:r>
              <a:rPr lang="en-US" dirty="0"/>
              <a:t>Validation Samples</a:t>
            </a:r>
          </a:p>
        </p:txBody>
      </p:sp>
      <p:sp>
        <p:nvSpPr>
          <p:cNvPr id="25" name="TextBox 24">
            <a:extLst>
              <a:ext uri="{FF2B5EF4-FFF2-40B4-BE49-F238E27FC236}">
                <a16:creationId xmlns:a16="http://schemas.microsoft.com/office/drawing/2014/main" id="{A3877371-06C9-FD4A-9376-DC87D8335EB3}"/>
              </a:ext>
            </a:extLst>
          </p:cNvPr>
          <p:cNvSpPr txBox="1"/>
          <p:nvPr/>
        </p:nvSpPr>
        <p:spPr>
          <a:xfrm>
            <a:off x="13730866" y="8823365"/>
            <a:ext cx="2456330" cy="954749"/>
          </a:xfrm>
          <a:prstGeom prst="rect">
            <a:avLst/>
          </a:prstGeom>
          <a:noFill/>
        </p:spPr>
        <p:txBody>
          <a:bodyPr wrap="square" rtlCol="0">
            <a:spAutoFit/>
          </a:bodyPr>
          <a:lstStyle/>
          <a:p>
            <a:pPr algn="ctr"/>
            <a:r>
              <a:rPr lang="en-US" dirty="0"/>
              <a:t>Test</a:t>
            </a:r>
          </a:p>
          <a:p>
            <a:pPr algn="ctr"/>
            <a:r>
              <a:rPr lang="en-US" dirty="0"/>
              <a:t>Samples</a:t>
            </a:r>
          </a:p>
        </p:txBody>
      </p:sp>
    </p:spTree>
    <p:extLst>
      <p:ext uri="{BB962C8B-B14F-4D97-AF65-F5344CB8AC3E}">
        <p14:creationId xmlns:p14="http://schemas.microsoft.com/office/powerpoint/2010/main" val="173218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Neural Network</a:t>
            </a:r>
          </a:p>
        </p:txBody>
      </p:sp>
      <p:pic>
        <p:nvPicPr>
          <p:cNvPr id="6" name="Picture 5">
            <a:extLst>
              <a:ext uri="{FF2B5EF4-FFF2-40B4-BE49-F238E27FC236}">
                <a16:creationId xmlns:a16="http://schemas.microsoft.com/office/drawing/2014/main" id="{A49DBACA-B7C0-384C-A2CA-C99DB0710541}"/>
              </a:ext>
            </a:extLst>
          </p:cNvPr>
          <p:cNvPicPr>
            <a:picLocks noChangeAspect="1"/>
          </p:cNvPicPr>
          <p:nvPr/>
        </p:nvPicPr>
        <p:blipFill>
          <a:blip r:embed="rId3"/>
          <a:stretch>
            <a:fillRect/>
          </a:stretch>
        </p:blipFill>
        <p:spPr>
          <a:xfrm>
            <a:off x="1842019" y="1509889"/>
            <a:ext cx="14603961" cy="537475"/>
          </a:xfrm>
          <a:prstGeom prst="rect">
            <a:avLst/>
          </a:prstGeom>
        </p:spPr>
      </p:pic>
      <p:pic>
        <p:nvPicPr>
          <p:cNvPr id="10" name="Picture 9" descr="A close up of a sign&#13;&#10;&#13;&#10;Description automatically generated">
            <a:extLst>
              <a:ext uri="{FF2B5EF4-FFF2-40B4-BE49-F238E27FC236}">
                <a16:creationId xmlns:a16="http://schemas.microsoft.com/office/drawing/2014/main" id="{16A06999-DF39-0942-99A0-D57BD94ED805}"/>
              </a:ext>
            </a:extLst>
          </p:cNvPr>
          <p:cNvPicPr>
            <a:picLocks noChangeAspect="1"/>
          </p:cNvPicPr>
          <p:nvPr/>
        </p:nvPicPr>
        <p:blipFill>
          <a:blip r:embed="rId4"/>
          <a:stretch>
            <a:fillRect/>
          </a:stretch>
        </p:blipFill>
        <p:spPr>
          <a:xfrm>
            <a:off x="7919353" y="2047364"/>
            <a:ext cx="2449293" cy="7440304"/>
          </a:xfrm>
          <a:prstGeom prst="rect">
            <a:avLst/>
          </a:prstGeom>
        </p:spPr>
      </p:pic>
      <p:sp>
        <p:nvSpPr>
          <p:cNvPr id="11" name="TextBox 10">
            <a:extLst>
              <a:ext uri="{FF2B5EF4-FFF2-40B4-BE49-F238E27FC236}">
                <a16:creationId xmlns:a16="http://schemas.microsoft.com/office/drawing/2014/main" id="{54F7300A-20D8-B44C-A56E-F86440A5B849}"/>
              </a:ext>
            </a:extLst>
          </p:cNvPr>
          <p:cNvSpPr txBox="1"/>
          <p:nvPr/>
        </p:nvSpPr>
        <p:spPr>
          <a:xfrm>
            <a:off x="488348" y="1509889"/>
            <a:ext cx="2707341" cy="523541"/>
          </a:xfrm>
          <a:prstGeom prst="rect">
            <a:avLst/>
          </a:prstGeom>
          <a:noFill/>
        </p:spPr>
        <p:txBody>
          <a:bodyPr wrap="square" rtlCol="0">
            <a:spAutoFit/>
          </a:bodyPr>
          <a:lstStyle/>
          <a:p>
            <a:r>
              <a:rPr lang="en-US" dirty="0"/>
              <a:t>Sample</a:t>
            </a:r>
          </a:p>
        </p:txBody>
      </p:sp>
      <p:sp>
        <p:nvSpPr>
          <p:cNvPr id="13" name="TextBox 12">
            <a:extLst>
              <a:ext uri="{FF2B5EF4-FFF2-40B4-BE49-F238E27FC236}">
                <a16:creationId xmlns:a16="http://schemas.microsoft.com/office/drawing/2014/main" id="{4BA66B1C-DEE3-4846-AAFC-20F3497B6BBD}"/>
              </a:ext>
            </a:extLst>
          </p:cNvPr>
          <p:cNvSpPr txBox="1"/>
          <p:nvPr/>
        </p:nvSpPr>
        <p:spPr>
          <a:xfrm>
            <a:off x="6824491" y="9504611"/>
            <a:ext cx="4639017" cy="523541"/>
          </a:xfrm>
          <a:prstGeom prst="rect">
            <a:avLst/>
          </a:prstGeom>
          <a:noFill/>
        </p:spPr>
        <p:txBody>
          <a:bodyPr wrap="square" rtlCol="0">
            <a:spAutoFit/>
          </a:bodyPr>
          <a:lstStyle/>
          <a:p>
            <a:pPr algn="ctr"/>
            <a:r>
              <a:rPr lang="en-US" dirty="0"/>
              <a:t>Prediction of Trip Duration</a:t>
            </a:r>
          </a:p>
        </p:txBody>
      </p:sp>
    </p:spTree>
    <p:extLst>
      <p:ext uri="{BB962C8B-B14F-4D97-AF65-F5344CB8AC3E}">
        <p14:creationId xmlns:p14="http://schemas.microsoft.com/office/powerpoint/2010/main" val="25188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03981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203226">
              <a:buClr>
                <a:srgbClr val="434343"/>
              </a:buClr>
            </a:pPr>
            <a:r>
              <a:rPr lang="en-US" sz="4002" dirty="0">
                <a:solidFill>
                  <a:srgbClr val="434343"/>
                </a:solidFill>
                <a:latin typeface="Consolas" panose="020B0609020204030204" pitchFamily="49" charset="0"/>
                <a:cs typeface="Consolas" panose="020B0609020204030204" pitchFamily="49" charset="0"/>
              </a:rPr>
              <a:t>python3 </a:t>
            </a:r>
            <a:r>
              <a:rPr lang="en-US" sz="4002" dirty="0" err="1">
                <a:solidFill>
                  <a:srgbClr val="434343"/>
                </a:solidFill>
                <a:latin typeface="Consolas" panose="020B0609020204030204" pitchFamily="49" charset="0"/>
                <a:cs typeface="Consolas" panose="020B0609020204030204" pitchFamily="49" charset="0"/>
              </a:rPr>
              <a:t>train.py</a:t>
            </a:r>
            <a:endParaRPr lang="en-US" sz="4002" dirty="0">
              <a:solidFill>
                <a:srgbClr val="434343"/>
              </a:solidFill>
              <a:latin typeface="Consolas" panose="020B0609020204030204" pitchFamily="49" charset="0"/>
              <a:cs typeface="Consolas" panose="020B0609020204030204" pitchFamily="49" charset="0"/>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pic>
        <p:nvPicPr>
          <p:cNvPr id="2" name="Picture 1">
            <a:extLst>
              <a:ext uri="{FF2B5EF4-FFF2-40B4-BE49-F238E27FC236}">
                <a16:creationId xmlns:a16="http://schemas.microsoft.com/office/drawing/2014/main" id="{3361BB64-9ECD-AD4D-9BF5-13BE6F8A01CE}"/>
              </a:ext>
            </a:extLst>
          </p:cNvPr>
          <p:cNvPicPr>
            <a:picLocks noChangeAspect="1"/>
          </p:cNvPicPr>
          <p:nvPr/>
        </p:nvPicPr>
        <p:blipFill>
          <a:blip r:embed="rId3"/>
          <a:stretch>
            <a:fillRect/>
          </a:stretch>
        </p:blipFill>
        <p:spPr>
          <a:xfrm>
            <a:off x="6347011" y="2843363"/>
            <a:ext cx="10266475" cy="6975640"/>
          </a:xfrm>
          <a:prstGeom prst="rect">
            <a:avLst/>
          </a:prstGeom>
        </p:spPr>
      </p:pic>
    </p:spTree>
    <p:extLst>
      <p:ext uri="{BB962C8B-B14F-4D97-AF65-F5344CB8AC3E}">
        <p14:creationId xmlns:p14="http://schemas.microsoft.com/office/powerpoint/2010/main" val="28399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Predicting Journey Times</a:t>
            </a:r>
          </a:p>
        </p:txBody>
      </p:sp>
    </p:spTree>
    <p:extLst>
      <p:ext uri="{BB962C8B-B14F-4D97-AF65-F5344CB8AC3E}">
        <p14:creationId xmlns:p14="http://schemas.microsoft.com/office/powerpoint/2010/main" val="155465182"/>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20802</TotalTime>
  <Words>623</Words>
  <Application>Microsoft Macintosh PowerPoint</Application>
  <PresentationFormat>Custom</PresentationFormat>
  <Paragraphs>66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vt:lpstr>
      <vt:lpstr>Calibri</vt:lpstr>
      <vt:lpstr>Arial</vt:lpstr>
      <vt:lpstr>Consolas</vt:lpstr>
      <vt:lpstr>Packt</vt:lpstr>
      <vt:lpstr>3.3 Training Our Model</vt:lpstr>
      <vt:lpstr>Training our model</vt:lpstr>
      <vt:lpstr>Splitting our data into train, validate and test datasets</vt:lpstr>
      <vt:lpstr>Generators</vt:lpstr>
      <vt:lpstr>Our Neural Network</vt:lpstr>
      <vt:lpstr>Let’s explore the code…</vt:lpstr>
      <vt:lpstr>Debugging Neural Networks</vt:lpstr>
      <vt:lpstr>Analysing Training Performance</vt:lpstr>
      <vt:lpstr>Predicting Journey Times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79</cp:revision>
  <dcterms:modified xsi:type="dcterms:W3CDTF">2018-11-23T05:48:40Z</dcterms:modified>
</cp:coreProperties>
</file>