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27"/>
  </p:notesMasterIdLst>
  <p:sldIdLst>
    <p:sldId id="291" r:id="rId2"/>
    <p:sldId id="274" r:id="rId3"/>
    <p:sldId id="304" r:id="rId4"/>
    <p:sldId id="284" r:id="rId5"/>
    <p:sldId id="286" r:id="rId6"/>
    <p:sldId id="277" r:id="rId7"/>
    <p:sldId id="306" r:id="rId8"/>
    <p:sldId id="285" r:id="rId9"/>
    <p:sldId id="314" r:id="rId10"/>
    <p:sldId id="315" r:id="rId11"/>
    <p:sldId id="316" r:id="rId12"/>
    <p:sldId id="305" r:id="rId13"/>
    <p:sldId id="299" r:id="rId14"/>
    <p:sldId id="308" r:id="rId15"/>
    <p:sldId id="309" r:id="rId16"/>
    <p:sldId id="311" r:id="rId17"/>
    <p:sldId id="310" r:id="rId18"/>
    <p:sldId id="318" r:id="rId19"/>
    <p:sldId id="312" r:id="rId20"/>
    <p:sldId id="313" r:id="rId21"/>
    <p:sldId id="307" r:id="rId22"/>
    <p:sldId id="303" r:id="rId23"/>
    <p:sldId id="319" r:id="rId24"/>
    <p:sldId id="317" r:id="rId25"/>
    <p:sldId id="301" r:id="rId26"/>
  </p:sldIdLst>
  <p:sldSz cx="18288000" cy="10282238"/>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83688"/>
  </p:normalViewPr>
  <p:slideViewPr>
    <p:cSldViewPr snapToGrid="0">
      <p:cViewPr varScale="1">
        <p:scale>
          <a:sx n="72" d="100"/>
          <a:sy n="72" d="100"/>
        </p:scale>
        <p:origin x="14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1-16T09:30:07.210"/>
    </inkml:context>
    <inkml:brush xml:id="br0">
      <inkml:brushProperty name="width" value="0.05" units="cm"/>
      <inkml:brushProperty name="height" value="0.05" units="cm"/>
    </inkml:brush>
  </inkml:definitions>
  <inkml:trace contextRef="#ctx0" brushRef="#br0">13 13 24575,'-12'-13'0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57273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90484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split the data into training, validation and testing to help train the model and understand how it predicts previously unseen examples.</a:t>
            </a:r>
          </a:p>
          <a:p>
            <a:r>
              <a:rPr lang="en-US" dirty="0"/>
              <a:t>During a typical training exercise, training data is used to train the model, then validation data is used to understand how well it predicts after that epoch.  For example, if I train on 128 images, I would then validate how accurate the prediction was on another 128 samples.</a:t>
            </a:r>
          </a:p>
          <a:p>
            <a:r>
              <a:rPr lang="en-US" dirty="0"/>
              <a:t>Once the model is fully trained, you would test it on the final 20% to see how accurate it is.</a:t>
            </a:r>
          </a:p>
          <a:p>
            <a:r>
              <a:rPr lang="en-US" dirty="0"/>
              <a:t>This is one option of splitting the data, another way could be to take the first 60% as training data, the next 20% as validation, and the final 20% as test data.</a:t>
            </a:r>
          </a:p>
          <a:p>
            <a:endParaRPr lang="en-US" dirty="0"/>
          </a:p>
        </p:txBody>
      </p:sp>
    </p:spTree>
    <p:extLst>
      <p:ext uri="{BB962C8B-B14F-4D97-AF65-F5344CB8AC3E}">
        <p14:creationId xmlns:p14="http://schemas.microsoft.com/office/powerpoint/2010/main" val="1774118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Our CNN is built up of a 5 convolutional layers followed by 3 fully connected layers.  Dropout is used to improve training performance by effectively dropping connections between artificial neurons.  It makes those that remain more resilient to the underlying data.</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61616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approach I use for training neural networks.  Typically I would perform the initial training and tuning locally to ensure the code is working and the model is starting to converge or a small number samples before moving to a cloud based server to train on the full dataset.</a:t>
            </a:r>
          </a:p>
          <a:p>
            <a:pPr lvl="0" rtl="0">
              <a:spcBef>
                <a:spcPts val="0"/>
              </a:spcBef>
              <a:buNone/>
            </a:pPr>
            <a:r>
              <a:rPr lang="en-US" dirty="0"/>
              <a:t>Also, </a:t>
            </a:r>
            <a:r>
              <a:rPr lang="en-US" dirty="0" err="1"/>
              <a:t>Keras</a:t>
            </a:r>
            <a:r>
              <a:rPr lang="en-US" dirty="0"/>
              <a:t> disables drop-out on validation so you will notice that the validation loss is often lower than the training loss.  This is OK if you have dropout in the network, but if you don’t and you see this, then you have issues relating to your data (for example you need to think about the split between train and validation more, such as validation may be skewed to a smaller set of examples than the training data)</a:t>
            </a:r>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3230928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Some of the things that could be done to improve the model would be:</a:t>
            </a:r>
          </a:p>
          <a:p>
            <a:pPr marL="171450" lvl="0" indent="-171450" rtl="0">
              <a:spcBef>
                <a:spcPts val="0"/>
              </a:spcBef>
              <a:buFontTx/>
              <a:buChar char="-"/>
            </a:pPr>
            <a:r>
              <a:rPr lang="en-US" dirty="0"/>
              <a:t>Use a larger dataset with different roads, the car in different positions in the lane, different conditions such as rain or fog, etc. </a:t>
            </a:r>
          </a:p>
          <a:p>
            <a:pPr marL="171450" lvl="0" indent="-171450" rtl="0">
              <a:spcBef>
                <a:spcPts val="0"/>
              </a:spcBef>
              <a:buFontTx/>
              <a:buChar char="-"/>
            </a:pPr>
            <a:r>
              <a:rPr lang="en-US" dirty="0"/>
              <a:t>Augment the data, for example generating noise in the image, making it darker or lighter, skewing it slightly to depict different camera angles, flipping it left/right </a:t>
            </a:r>
          </a:p>
          <a:p>
            <a:pPr marL="171450" lvl="0" indent="-171450" rtl="0">
              <a:spcBef>
                <a:spcPts val="0"/>
              </a:spcBef>
              <a:buFontTx/>
              <a:buChar char="-"/>
            </a:pPr>
            <a:r>
              <a:rPr lang="en-US" dirty="0"/>
              <a:t>A more complex approach would be to skew the next image based on what would actually happen if the predicted steering angle was used, so for example if the car understeers compared to the correct angle, the next frame would show that the car was no longer in the </a:t>
            </a:r>
            <a:r>
              <a:rPr lang="en-US" dirty="0" err="1"/>
              <a:t>centre</a:t>
            </a:r>
            <a:r>
              <a:rPr lang="en-US" dirty="0"/>
              <a:t> of the lane, but had moved towards one side of another</a:t>
            </a:r>
            <a:r>
              <a:rPr lang="en-US"/>
              <a:t>. </a:t>
            </a:r>
          </a:p>
          <a:p>
            <a:pPr marL="171450" lvl="0" indent="-171450" rtl="0">
              <a:spcBef>
                <a:spcPts val="0"/>
              </a:spcBef>
              <a:buFontTx/>
              <a:buChar char="-"/>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74685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 could pre-process the green taxi file in under an hour on a decent spec </a:t>
            </a:r>
            <a:r>
              <a:rPr lang="en-US" dirty="0" err="1"/>
              <a:t>macbook</a:t>
            </a:r>
            <a:r>
              <a:rPr lang="en-US" dirty="0"/>
              <a:t> pro, but I used a server with 48GB memory and 2 cores to pre-process the yellow taxi file (it’s circa 10x bigger!)</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52262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oo.gl/maps/JLf7EkCzGsP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nyc.gov/html/tlc/html/about/trip_record_data.s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Predicting Taxi Journey Times</a:t>
            </a:r>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Dataset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Working with yellow cab taxis in New York City </a:t>
            </a:r>
          </a:p>
          <a:p>
            <a:pPr marL="203226" lvl="1">
              <a:buClr>
                <a:srgbClr val="434343"/>
              </a:buClr>
            </a:pPr>
            <a:r>
              <a:rPr lang="en-US" sz="3801" dirty="0">
                <a:solidFill>
                  <a:srgbClr val="434343"/>
                </a:solidFill>
              </a:rPr>
              <a:t>	</a:t>
            </a:r>
            <a:r>
              <a:rPr lang="en-US" sz="2400" dirty="0">
                <a:solidFill>
                  <a:srgbClr val="434343"/>
                </a:solidFill>
                <a:hlinkClick r:id="rId3"/>
              </a:rPr>
              <a:t>https://goo.gl/maps/JLf7EkCzGsP2</a:t>
            </a:r>
            <a:endParaRPr lang="en-US" sz="2400" dirty="0">
              <a:solidFill>
                <a:srgbClr val="434343"/>
              </a:solidFill>
            </a:endParaRPr>
          </a:p>
          <a:p>
            <a:pPr marL="914507" indent="-711281">
              <a:buClr>
                <a:srgbClr val="434343"/>
              </a:buClr>
              <a:buChar char="●"/>
            </a:pPr>
            <a:r>
              <a:rPr lang="en-US" sz="4002" dirty="0">
                <a:solidFill>
                  <a:srgbClr val="434343"/>
                </a:solidFill>
              </a:rPr>
              <a:t>A full set of taxi trip data for several years is available here:</a:t>
            </a:r>
          </a:p>
          <a:p>
            <a:pPr marL="203226">
              <a:buClr>
                <a:srgbClr val="434343"/>
              </a:buClr>
            </a:pPr>
            <a:r>
              <a:rPr lang="en-US" sz="4002" dirty="0">
                <a:solidFill>
                  <a:srgbClr val="434343"/>
                </a:solidFill>
              </a:rPr>
              <a:t>	</a:t>
            </a:r>
            <a:r>
              <a:rPr lang="en-US" sz="2400" dirty="0">
                <a:solidFill>
                  <a:srgbClr val="434343"/>
                </a:solidFill>
                <a:hlinkClick r:id="rId4"/>
              </a:rPr>
              <a:t>http://www.nyc.gov/html/tlc/html/about/trip_record_data.shtml</a:t>
            </a:r>
            <a:r>
              <a:rPr lang="en-US" sz="2400" dirty="0">
                <a:solidFill>
                  <a:srgbClr val="434343"/>
                </a:solidFill>
              </a:rPr>
              <a:t> </a:t>
            </a:r>
            <a:endParaRPr lang="en-US" sz="4002" dirty="0">
              <a:solidFill>
                <a:srgbClr val="434343"/>
              </a:solidFill>
            </a:endParaRPr>
          </a:p>
          <a:p>
            <a:pPr marL="914507" indent="-711281">
              <a:buClr>
                <a:srgbClr val="434343"/>
              </a:buClr>
              <a:buChar char="●"/>
            </a:pPr>
            <a:r>
              <a:rPr lang="en-US" sz="4002" dirty="0">
                <a:solidFill>
                  <a:srgbClr val="434343"/>
                </a:solidFill>
              </a:rPr>
              <a:t>We will work with June 2018 data for this section</a:t>
            </a:r>
          </a:p>
          <a:p>
            <a:pPr marL="914507" indent="-711281">
              <a:buClr>
                <a:srgbClr val="434343"/>
              </a:buClr>
              <a:buChar char="●"/>
            </a:pPr>
            <a:r>
              <a:rPr lang="en-US" sz="4002" dirty="0">
                <a:solidFill>
                  <a:srgbClr val="434343"/>
                </a:solidFill>
              </a:rPr>
              <a:t>You can download it with the following script in /data:</a:t>
            </a:r>
          </a:p>
          <a:p>
            <a:pPr marL="203226">
              <a:buClr>
                <a:srgbClr val="434343"/>
              </a:buClr>
            </a:pPr>
            <a:r>
              <a:rPr lang="en-US" sz="4002" dirty="0">
                <a:solidFill>
                  <a:srgbClr val="434343"/>
                </a:solidFill>
              </a:rPr>
              <a:t>	</a:t>
            </a:r>
            <a:r>
              <a:rPr lang="en-US" sz="3600" dirty="0">
                <a:solidFill>
                  <a:srgbClr val="434343"/>
                </a:solidFill>
                <a:latin typeface="Consolas" panose="020B0609020204030204" pitchFamily="49" charset="0"/>
                <a:cs typeface="Consolas" panose="020B0609020204030204" pitchFamily="49" charset="0"/>
              </a:rPr>
              <a:t>bash </a:t>
            </a:r>
            <a:r>
              <a:rPr lang="en-US" sz="3600" dirty="0" err="1">
                <a:solidFill>
                  <a:srgbClr val="434343"/>
                </a:solidFill>
                <a:latin typeface="Consolas" panose="020B0609020204030204" pitchFamily="49" charset="0"/>
                <a:cs typeface="Consolas" panose="020B0609020204030204" pitchFamily="49" charset="0"/>
              </a:rPr>
              <a:t>downloads.sh</a:t>
            </a:r>
            <a:endParaRPr lang="en-US" sz="3600" dirty="0">
              <a:solidFill>
                <a:srgbClr val="434343"/>
              </a:solidFill>
              <a:latin typeface="Consolas" panose="020B0609020204030204" pitchFamily="49" charset="0"/>
              <a:cs typeface="Consolas" panose="020B0609020204030204" pitchFamily="49" charset="0"/>
            </a:endParaRPr>
          </a:p>
          <a:p>
            <a:pPr marL="203226">
              <a:buClr>
                <a:srgbClr val="434343"/>
              </a:buClr>
            </a:pPr>
            <a:r>
              <a:rPr lang="en-US" sz="36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27884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dataset…</a:t>
            </a:r>
          </a:p>
        </p:txBody>
      </p:sp>
    </p:spTree>
    <p:extLst>
      <p:ext uri="{BB962C8B-B14F-4D97-AF65-F5344CB8AC3E}">
        <p14:creationId xmlns:p14="http://schemas.microsoft.com/office/powerpoint/2010/main" val="208763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4.3 Training Our Model</a:t>
            </a:r>
          </a:p>
        </p:txBody>
      </p:sp>
    </p:spTree>
    <p:extLst>
      <p:ext uri="{BB962C8B-B14F-4D97-AF65-F5344CB8AC3E}">
        <p14:creationId xmlns:p14="http://schemas.microsoft.com/office/powerpoint/2010/main" val="124670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Char char="●"/>
            </a:pPr>
            <a:r>
              <a:rPr lang="en-US" sz="4002" dirty="0" err="1">
                <a:solidFill>
                  <a:srgbClr val="434343"/>
                </a:solidFill>
              </a:rPr>
              <a:t>Keras</a:t>
            </a:r>
            <a:r>
              <a:rPr lang="en-US" sz="4002" dirty="0">
                <a:solidFill>
                  <a:srgbClr val="434343"/>
                </a:solidFill>
              </a:rPr>
              <a:t> CNN definition</a:t>
            </a:r>
          </a:p>
          <a:p>
            <a:pPr marL="914507" indent="-711281">
              <a:buClr>
                <a:srgbClr val="434343"/>
              </a:buClr>
              <a:buChar char="●"/>
            </a:pPr>
            <a:r>
              <a:rPr lang="en-US" sz="4002" dirty="0">
                <a:solidFill>
                  <a:srgbClr val="434343"/>
                </a:solidFill>
              </a:rPr>
              <a:t>Loss functions</a:t>
            </a:r>
          </a:p>
          <a:p>
            <a:pPr marL="914507" indent="-711281">
              <a:buClr>
                <a:srgbClr val="434343"/>
              </a:buClr>
              <a:buChar char="●"/>
            </a:pPr>
            <a:r>
              <a:rPr lang="en-US" sz="4002" dirty="0">
                <a:solidFill>
                  <a:srgbClr val="434343"/>
                </a:solidFill>
              </a:rPr>
              <a:t>Debugging hints and tips</a:t>
            </a:r>
          </a:p>
          <a:p>
            <a:pPr marL="914507" indent="-711281">
              <a:buClr>
                <a:srgbClr val="434343"/>
              </a:buClr>
              <a:buChar char="●"/>
            </a:pPr>
            <a:r>
              <a:rPr lang="en-US" sz="4002" dirty="0" err="1">
                <a:solidFill>
                  <a:srgbClr val="434343"/>
                </a:solidFill>
              </a:rPr>
              <a:t>Analysing</a:t>
            </a:r>
            <a:r>
              <a:rPr lang="en-US" sz="4002" dirty="0">
                <a:solidFill>
                  <a:srgbClr val="434343"/>
                </a:solidFill>
              </a:rPr>
              <a:t> training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3"/>
          <a:stretch>
            <a:fillRect/>
          </a:stretch>
        </p:blipFill>
        <p:spPr>
          <a:xfrm>
            <a:off x="807951" y="3264572"/>
            <a:ext cx="2882900" cy="1625600"/>
          </a:xfrm>
          <a:prstGeom prst="rect">
            <a:avLst/>
          </a:prstGeom>
        </p:spPr>
      </p:pic>
      <p:pic>
        <p:nvPicPr>
          <p:cNvPr id="6" name="Picture 5">
            <a:extLst>
              <a:ext uri="{FF2B5EF4-FFF2-40B4-BE49-F238E27FC236}">
                <a16:creationId xmlns:a16="http://schemas.microsoft.com/office/drawing/2014/main" id="{4E8B3B65-5FC9-A14F-AD0C-BF93DED3617D}"/>
              </a:ext>
            </a:extLst>
          </p:cNvPr>
          <p:cNvPicPr>
            <a:picLocks noChangeAspect="1"/>
          </p:cNvPicPr>
          <p:nvPr/>
        </p:nvPicPr>
        <p:blipFill>
          <a:blip r:embed="rId4"/>
          <a:stretch>
            <a:fillRect/>
          </a:stretch>
        </p:blipFill>
        <p:spPr>
          <a:xfrm>
            <a:off x="1148574" y="3608601"/>
            <a:ext cx="2882900" cy="1625600"/>
          </a:xfrm>
          <a:prstGeom prst="rect">
            <a:avLst/>
          </a:prstGeom>
        </p:spPr>
      </p:pic>
      <p:pic>
        <p:nvPicPr>
          <p:cNvPr id="8" name="Picture 7">
            <a:extLst>
              <a:ext uri="{FF2B5EF4-FFF2-40B4-BE49-F238E27FC236}">
                <a16:creationId xmlns:a16="http://schemas.microsoft.com/office/drawing/2014/main" id="{621CD730-1E9E-CC4A-BC03-9E6854187172}"/>
              </a:ext>
            </a:extLst>
          </p:cNvPr>
          <p:cNvPicPr>
            <a:picLocks noChangeAspect="1"/>
          </p:cNvPicPr>
          <p:nvPr/>
        </p:nvPicPr>
        <p:blipFill>
          <a:blip r:embed="rId5"/>
          <a:stretch>
            <a:fillRect/>
          </a:stretch>
        </p:blipFill>
        <p:spPr>
          <a:xfrm>
            <a:off x="1489197" y="3952630"/>
            <a:ext cx="2882900" cy="1625600"/>
          </a:xfrm>
          <a:prstGeom prst="rect">
            <a:avLst/>
          </a:prstGeom>
        </p:spPr>
      </p:pic>
      <p:pic>
        <p:nvPicPr>
          <p:cNvPr id="22" name="Picture 21">
            <a:extLst>
              <a:ext uri="{FF2B5EF4-FFF2-40B4-BE49-F238E27FC236}">
                <a16:creationId xmlns:a16="http://schemas.microsoft.com/office/drawing/2014/main" id="{A6D9FECD-07E9-CD49-803A-FCE4DBDFF879}"/>
              </a:ext>
            </a:extLst>
          </p:cNvPr>
          <p:cNvPicPr>
            <a:picLocks noChangeAspect="1"/>
          </p:cNvPicPr>
          <p:nvPr/>
        </p:nvPicPr>
        <p:blipFill>
          <a:blip r:embed="rId6"/>
          <a:stretch>
            <a:fillRect/>
          </a:stretch>
        </p:blipFill>
        <p:spPr>
          <a:xfrm>
            <a:off x="1829820" y="4296659"/>
            <a:ext cx="2882900" cy="1625600"/>
          </a:xfrm>
          <a:prstGeom prst="rect">
            <a:avLst/>
          </a:prstGeom>
        </p:spPr>
      </p:pic>
      <p:pic>
        <p:nvPicPr>
          <p:cNvPr id="24" name="Picture 23">
            <a:extLst>
              <a:ext uri="{FF2B5EF4-FFF2-40B4-BE49-F238E27FC236}">
                <a16:creationId xmlns:a16="http://schemas.microsoft.com/office/drawing/2014/main" id="{1ECDDD4F-9C47-E845-98D5-267B0E53B75F}"/>
              </a:ext>
            </a:extLst>
          </p:cNvPr>
          <p:cNvPicPr>
            <a:picLocks noChangeAspect="1"/>
          </p:cNvPicPr>
          <p:nvPr/>
        </p:nvPicPr>
        <p:blipFill>
          <a:blip r:embed="rId7"/>
          <a:stretch>
            <a:fillRect/>
          </a:stretch>
        </p:blipFill>
        <p:spPr>
          <a:xfrm>
            <a:off x="2170443" y="4640688"/>
            <a:ext cx="2882900" cy="1625600"/>
          </a:xfrm>
          <a:prstGeom prst="rect">
            <a:avLst/>
          </a:prstGeom>
        </p:spPr>
      </p:pic>
      <p:pic>
        <p:nvPicPr>
          <p:cNvPr id="26" name="Picture 25">
            <a:extLst>
              <a:ext uri="{FF2B5EF4-FFF2-40B4-BE49-F238E27FC236}">
                <a16:creationId xmlns:a16="http://schemas.microsoft.com/office/drawing/2014/main" id="{132164A8-BFD9-7346-B7CD-51007DC27EE3}"/>
              </a:ext>
            </a:extLst>
          </p:cNvPr>
          <p:cNvPicPr>
            <a:picLocks noChangeAspect="1"/>
          </p:cNvPicPr>
          <p:nvPr/>
        </p:nvPicPr>
        <p:blipFill>
          <a:blip r:embed="rId8"/>
          <a:stretch>
            <a:fillRect/>
          </a:stretch>
        </p:blipFill>
        <p:spPr>
          <a:xfrm>
            <a:off x="2511066" y="4984717"/>
            <a:ext cx="2882900" cy="1625600"/>
          </a:xfrm>
          <a:prstGeom prst="rect">
            <a:avLst/>
          </a:prstGeom>
        </p:spPr>
      </p:pic>
      <p:pic>
        <p:nvPicPr>
          <p:cNvPr id="28" name="Picture 27">
            <a:extLst>
              <a:ext uri="{FF2B5EF4-FFF2-40B4-BE49-F238E27FC236}">
                <a16:creationId xmlns:a16="http://schemas.microsoft.com/office/drawing/2014/main" id="{58952160-B73E-0A4F-95F1-FC58D1941127}"/>
              </a:ext>
            </a:extLst>
          </p:cNvPr>
          <p:cNvPicPr>
            <a:picLocks noChangeAspect="1"/>
          </p:cNvPicPr>
          <p:nvPr/>
        </p:nvPicPr>
        <p:blipFill>
          <a:blip r:embed="rId9"/>
          <a:stretch>
            <a:fillRect/>
          </a:stretch>
        </p:blipFill>
        <p:spPr>
          <a:xfrm>
            <a:off x="2851689" y="5328746"/>
            <a:ext cx="2882900" cy="1625600"/>
          </a:xfrm>
          <a:prstGeom prst="rect">
            <a:avLst/>
          </a:prstGeom>
        </p:spPr>
      </p:pic>
      <p:pic>
        <p:nvPicPr>
          <p:cNvPr id="30" name="Picture 29">
            <a:extLst>
              <a:ext uri="{FF2B5EF4-FFF2-40B4-BE49-F238E27FC236}">
                <a16:creationId xmlns:a16="http://schemas.microsoft.com/office/drawing/2014/main" id="{9D2E6F53-45CA-4244-957A-EB8BB64D59A9}"/>
              </a:ext>
            </a:extLst>
          </p:cNvPr>
          <p:cNvPicPr>
            <a:picLocks noChangeAspect="1"/>
          </p:cNvPicPr>
          <p:nvPr/>
        </p:nvPicPr>
        <p:blipFill>
          <a:blip r:embed="rId10"/>
          <a:stretch>
            <a:fillRect/>
          </a:stretch>
        </p:blipFill>
        <p:spPr>
          <a:xfrm>
            <a:off x="3192309" y="5672773"/>
            <a:ext cx="2882900" cy="1625600"/>
          </a:xfrm>
          <a:prstGeom prst="rect">
            <a:avLst/>
          </a:prstGeom>
        </p:spPr>
      </p:pic>
      <p:sp>
        <p:nvSpPr>
          <p:cNvPr id="40" name="Right Brace 39">
            <a:extLst>
              <a:ext uri="{FF2B5EF4-FFF2-40B4-BE49-F238E27FC236}">
                <a16:creationId xmlns:a16="http://schemas.microsoft.com/office/drawing/2014/main" id="{8742FADD-58A5-064B-B926-1FE411127255}"/>
              </a:ext>
            </a:extLst>
          </p:cNvPr>
          <p:cNvSpPr/>
          <p:nvPr/>
        </p:nvSpPr>
        <p:spPr>
          <a:xfrm>
            <a:off x="7132320" y="3264572"/>
            <a:ext cx="1113905" cy="40338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2" name="Table 41">
            <a:extLst>
              <a:ext uri="{FF2B5EF4-FFF2-40B4-BE49-F238E27FC236}">
                <a16:creationId xmlns:a16="http://schemas.microsoft.com/office/drawing/2014/main" id="{7E351F5C-33AA-AF46-8F84-01F5B8973E54}"/>
              </a:ext>
            </a:extLst>
          </p:cNvPr>
          <p:cNvGraphicFramePr>
            <a:graphicFrameLocks noGrp="1"/>
          </p:cNvGraphicFramePr>
          <p:nvPr>
            <p:extLst>
              <p:ext uri="{D42A27DB-BD31-4B8C-83A1-F6EECF244321}">
                <p14:modId xmlns:p14="http://schemas.microsoft.com/office/powerpoint/2010/main" val="2836301824"/>
              </p:ext>
            </p:extLst>
          </p:nvPr>
        </p:nvGraphicFramePr>
        <p:xfrm>
          <a:off x="8835431" y="4360665"/>
          <a:ext cx="8750532" cy="2073148"/>
        </p:xfrm>
        <a:graphic>
          <a:graphicData uri="http://schemas.openxmlformats.org/drawingml/2006/table">
            <a:tbl>
              <a:tblPr firstRow="1" bandRow="1">
                <a:tableStyleId>{ACB5B818-5B4B-48B1-9B93-774CE235BC5F}</a:tableStyleId>
              </a:tblPr>
              <a:tblGrid>
                <a:gridCol w="4375266">
                  <a:extLst>
                    <a:ext uri="{9D8B030D-6E8A-4147-A177-3AD203B41FA5}">
                      <a16:colId xmlns:a16="http://schemas.microsoft.com/office/drawing/2014/main" val="1159529564"/>
                    </a:ext>
                  </a:extLst>
                </a:gridCol>
                <a:gridCol w="4375266">
                  <a:extLst>
                    <a:ext uri="{9D8B030D-6E8A-4147-A177-3AD203B41FA5}">
                      <a16:colId xmlns:a16="http://schemas.microsoft.com/office/drawing/2014/main" val="3337251573"/>
                    </a:ext>
                  </a:extLst>
                </a:gridCol>
              </a:tblGrid>
              <a:tr h="370840">
                <a:tc>
                  <a:txBody>
                    <a:bodyPr/>
                    <a:lstStyle/>
                    <a:p>
                      <a:r>
                        <a:rPr lang="en-US" dirty="0"/>
                        <a:t>Data set</a:t>
                      </a:r>
                    </a:p>
                  </a:txBody>
                  <a:tcPr>
                    <a:solidFill>
                      <a:schemeClr val="tx2">
                        <a:lumMod val="20000"/>
                        <a:lumOff val="80000"/>
                      </a:schemeClr>
                    </a:solidFill>
                  </a:tcPr>
                </a:tc>
                <a:tc>
                  <a:txBody>
                    <a:bodyPr/>
                    <a:lstStyle/>
                    <a:p>
                      <a:r>
                        <a:rPr lang="en-US" dirty="0"/>
                        <a:t>Frames</a:t>
                      </a:r>
                    </a:p>
                  </a:txBody>
                  <a:tcPr>
                    <a:solidFill>
                      <a:schemeClr val="tx2">
                        <a:lumMod val="20000"/>
                        <a:lumOff val="80000"/>
                      </a:schemeClr>
                    </a:solidFill>
                  </a:tcPr>
                </a:tc>
                <a:extLst>
                  <a:ext uri="{0D108BD9-81ED-4DB2-BD59-A6C34878D82A}">
                    <a16:rowId xmlns:a16="http://schemas.microsoft.com/office/drawing/2014/main" val="1453353438"/>
                  </a:ext>
                </a:extLst>
              </a:tr>
              <a:tr h="370840">
                <a:tc>
                  <a:txBody>
                    <a:bodyPr/>
                    <a:lstStyle/>
                    <a:p>
                      <a:r>
                        <a:rPr lang="en-US" dirty="0"/>
                        <a:t>Training </a:t>
                      </a:r>
                    </a:p>
                  </a:txBody>
                  <a:tcPr/>
                </a:tc>
                <a:tc>
                  <a:txBody>
                    <a:bodyPr/>
                    <a:lstStyle/>
                    <a:p>
                      <a:r>
                        <a:rPr lang="en-US" dirty="0"/>
                        <a:t>0, 2, 4, 6, 8, 10, 12, …</a:t>
                      </a:r>
                    </a:p>
                  </a:txBody>
                  <a:tcPr/>
                </a:tc>
                <a:extLst>
                  <a:ext uri="{0D108BD9-81ED-4DB2-BD59-A6C34878D82A}">
                    <a16:rowId xmlns:a16="http://schemas.microsoft.com/office/drawing/2014/main" val="632805181"/>
                  </a:ext>
                </a:extLst>
              </a:tr>
              <a:tr h="370840">
                <a:tc>
                  <a:txBody>
                    <a:bodyPr/>
                    <a:lstStyle/>
                    <a:p>
                      <a:r>
                        <a:rPr lang="en-US" dirty="0"/>
                        <a:t>Validation</a:t>
                      </a:r>
                    </a:p>
                  </a:txBody>
                  <a:tcPr/>
                </a:tc>
                <a:tc>
                  <a:txBody>
                    <a:bodyPr/>
                    <a:lstStyle/>
                    <a:p>
                      <a:r>
                        <a:rPr lang="en-US" dirty="0"/>
                        <a:t>1, 5, 9, …</a:t>
                      </a:r>
                    </a:p>
                  </a:txBody>
                  <a:tcPr/>
                </a:tc>
                <a:extLst>
                  <a:ext uri="{0D108BD9-81ED-4DB2-BD59-A6C34878D82A}">
                    <a16:rowId xmlns:a16="http://schemas.microsoft.com/office/drawing/2014/main" val="1094018077"/>
                  </a:ext>
                </a:extLst>
              </a:tr>
              <a:tr h="370840">
                <a:tc>
                  <a:txBody>
                    <a:bodyPr/>
                    <a:lstStyle/>
                    <a:p>
                      <a:r>
                        <a:rPr lang="en-US" dirty="0"/>
                        <a:t>Test</a:t>
                      </a:r>
                    </a:p>
                  </a:txBody>
                  <a:tcPr/>
                </a:tc>
                <a:tc>
                  <a:txBody>
                    <a:bodyPr/>
                    <a:lstStyle/>
                    <a:p>
                      <a:r>
                        <a:rPr lang="en-US" dirty="0"/>
                        <a:t>3, 7, 11, …</a:t>
                      </a:r>
                    </a:p>
                  </a:txBody>
                  <a:tcPr/>
                </a:tc>
                <a:extLst>
                  <a:ext uri="{0D108BD9-81ED-4DB2-BD59-A6C34878D82A}">
                    <a16:rowId xmlns:a16="http://schemas.microsoft.com/office/drawing/2014/main" val="3144125474"/>
                  </a:ext>
                </a:extLst>
              </a:tr>
            </a:tbl>
          </a:graphicData>
        </a:graphic>
      </p:graphicFrame>
    </p:spTree>
    <p:extLst>
      <p:ext uri="{BB962C8B-B14F-4D97-AF65-F5344CB8AC3E}">
        <p14:creationId xmlns:p14="http://schemas.microsoft.com/office/powerpoint/2010/main" val="173218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Pre-processing the image</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2187386" y="5006660"/>
            <a:ext cx="6154421" cy="3470334"/>
          </a:xfrm>
          <a:prstGeom prst="rect">
            <a:avLst/>
          </a:prstGeom>
        </p:spPr>
      </p:pic>
      <p:sp>
        <p:nvSpPr>
          <p:cNvPr id="16" name="Shape 149">
            <a:extLst>
              <a:ext uri="{FF2B5EF4-FFF2-40B4-BE49-F238E27FC236}">
                <a16:creationId xmlns:a16="http://schemas.microsoft.com/office/drawing/2014/main" id="{81983761-C905-3A4C-946F-8D17A76BF177}"/>
              </a:ext>
            </a:extLst>
          </p:cNvPr>
          <p:cNvSpPr txBox="1">
            <a:spLocks/>
          </p:cNvSpPr>
          <p:nvPr/>
        </p:nvSpPr>
        <p:spPr>
          <a:xfrm>
            <a:off x="413459" y="1776132"/>
            <a:ext cx="17440478" cy="250899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US" sz="4002" dirty="0">
                <a:solidFill>
                  <a:srgbClr val="434343"/>
                </a:solidFill>
              </a:rPr>
              <a:t>We resize and crop the image, focusing on the road as this is the region of interest for predicting steering angles.</a:t>
            </a:r>
          </a:p>
          <a:p>
            <a:pPr marL="914507" indent="-711281">
              <a:buClr>
                <a:srgbClr val="434343"/>
              </a:buClr>
              <a:buFont typeface="Calibri"/>
              <a:buChar char="●"/>
            </a:pPr>
            <a:r>
              <a:rPr lang="en-US" sz="4002" dirty="0">
                <a:solidFill>
                  <a:srgbClr val="434343"/>
                </a:solidFill>
              </a:rPr>
              <a:t>Resizing reduces the amount of processing for each image</a:t>
            </a:r>
          </a:p>
          <a:p>
            <a:pPr marL="914507" indent="-711281">
              <a:buClr>
                <a:srgbClr val="434343"/>
              </a:buClr>
              <a:buFont typeface="Calibri"/>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p:txBody>
      </p:sp>
      <p:sp>
        <p:nvSpPr>
          <p:cNvPr id="9" name="Right Arrow 8">
            <a:extLst>
              <a:ext uri="{FF2B5EF4-FFF2-40B4-BE49-F238E27FC236}">
                <a16:creationId xmlns:a16="http://schemas.microsoft.com/office/drawing/2014/main" id="{9B3D739C-B0F4-C943-881E-2704EB70424D}"/>
              </a:ext>
            </a:extLst>
          </p:cNvPr>
          <p:cNvSpPr/>
          <p:nvPr/>
        </p:nvSpPr>
        <p:spPr>
          <a:xfrm>
            <a:off x="8866655" y="6314784"/>
            <a:ext cx="1954306"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C6AD04-7951-624D-B022-7CBAADBFFF95}"/>
              </a:ext>
            </a:extLst>
          </p:cNvPr>
          <p:cNvPicPr>
            <a:picLocks noChangeAspect="1"/>
          </p:cNvPicPr>
          <p:nvPr/>
        </p:nvPicPr>
        <p:blipFill rotWithShape="1">
          <a:blip r:embed="rId2"/>
          <a:srcRect t="39391" b="-39391"/>
          <a:stretch/>
        </p:blipFill>
        <p:spPr>
          <a:xfrm>
            <a:off x="11190192" y="6011981"/>
            <a:ext cx="4449553" cy="250899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330F84A-302E-3740-B75A-7286AF9B2B03}"/>
                  </a:ext>
                </a:extLst>
              </p14:cNvPr>
              <p14:cNvContentPartPr/>
              <p14:nvPr/>
            </p14:nvContentPartPr>
            <p14:xfrm>
              <a:off x="6686449" y="6133856"/>
              <a:ext cx="4680" cy="4680"/>
            </p14:xfrm>
          </p:contentPart>
        </mc:Choice>
        <mc:Fallback xmlns="">
          <p:pic>
            <p:nvPicPr>
              <p:cNvPr id="3" name="Ink 2">
                <a:extLst>
                  <a:ext uri="{FF2B5EF4-FFF2-40B4-BE49-F238E27FC236}">
                    <a16:creationId xmlns:a16="http://schemas.microsoft.com/office/drawing/2014/main" id="{6330F84A-302E-3740-B75A-7286AF9B2B03}"/>
                  </a:ext>
                </a:extLst>
              </p:cNvPr>
              <p:cNvPicPr/>
              <p:nvPr/>
            </p:nvPicPr>
            <p:blipFill>
              <a:blip r:embed="rId4"/>
              <a:stretch>
                <a:fillRect/>
              </a:stretch>
            </p:blipFill>
            <p:spPr>
              <a:xfrm>
                <a:off x="6677809" y="6124856"/>
                <a:ext cx="22320" cy="22320"/>
              </a:xfrm>
              <a:prstGeom prst="rect">
                <a:avLst/>
              </a:prstGeom>
            </p:spPr>
          </p:pic>
        </mc:Fallback>
      </mc:AlternateContent>
    </p:spTree>
    <p:extLst>
      <p:ext uri="{BB962C8B-B14F-4D97-AF65-F5344CB8AC3E}">
        <p14:creationId xmlns:p14="http://schemas.microsoft.com/office/powerpoint/2010/main" val="276125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pic>
        <p:nvPicPr>
          <p:cNvPr id="3" name="Picture 2" descr="A screenshot of a cell phone&#13;&#10;&#13;&#10;Description automatically generated">
            <a:extLst>
              <a:ext uri="{FF2B5EF4-FFF2-40B4-BE49-F238E27FC236}">
                <a16:creationId xmlns:a16="http://schemas.microsoft.com/office/drawing/2014/main" id="{08754724-7C1D-3949-915A-4C796CAD48AD}"/>
              </a:ext>
            </a:extLst>
          </p:cNvPr>
          <p:cNvPicPr>
            <a:picLocks noChangeAspect="1"/>
          </p:cNvPicPr>
          <p:nvPr/>
        </p:nvPicPr>
        <p:blipFill>
          <a:blip r:embed="rId3"/>
          <a:stretch>
            <a:fillRect/>
          </a:stretch>
        </p:blipFill>
        <p:spPr>
          <a:xfrm rot="5400000">
            <a:off x="6902823" y="-2259104"/>
            <a:ext cx="3514166" cy="15383436"/>
          </a:xfrm>
          <a:prstGeom prst="rect">
            <a:avLst/>
          </a:prstGeom>
        </p:spPr>
      </p:pic>
      <p:pic>
        <p:nvPicPr>
          <p:cNvPr id="5" name="Picture 4">
            <a:extLst>
              <a:ext uri="{FF2B5EF4-FFF2-40B4-BE49-F238E27FC236}">
                <a16:creationId xmlns:a16="http://schemas.microsoft.com/office/drawing/2014/main" id="{C0727B88-7B7B-A34E-B33D-30CFFB31EC9D}"/>
              </a:ext>
            </a:extLst>
          </p:cNvPr>
          <p:cNvPicPr>
            <a:picLocks noChangeAspect="1"/>
          </p:cNvPicPr>
          <p:nvPr/>
        </p:nvPicPr>
        <p:blipFill rotWithShape="1">
          <a:blip r:embed="rId4"/>
          <a:srcRect t="39391" b="-39391"/>
          <a:stretch/>
        </p:blipFill>
        <p:spPr>
          <a:xfrm rot="5400000">
            <a:off x="14614709" y="4178114"/>
            <a:ext cx="4449553" cy="2508999"/>
          </a:xfrm>
          <a:prstGeom prst="rect">
            <a:avLst/>
          </a:prstGeom>
        </p:spPr>
      </p:pic>
      <p:sp>
        <p:nvSpPr>
          <p:cNvPr id="4" name="TextBox 3">
            <a:extLst>
              <a:ext uri="{FF2B5EF4-FFF2-40B4-BE49-F238E27FC236}">
                <a16:creationId xmlns:a16="http://schemas.microsoft.com/office/drawing/2014/main" id="{2A7B5968-FBD4-5047-9B6B-A11D6B6F310F}"/>
              </a:ext>
            </a:extLst>
          </p:cNvPr>
          <p:cNvSpPr txBox="1"/>
          <p:nvPr/>
        </p:nvSpPr>
        <p:spPr>
          <a:xfrm rot="5400000">
            <a:off x="-99068" y="5170842"/>
            <a:ext cx="1106393" cy="523541"/>
          </a:xfrm>
          <a:prstGeom prst="rect">
            <a:avLst/>
          </a:prstGeom>
          <a:noFill/>
        </p:spPr>
        <p:txBody>
          <a:bodyPr wrap="none" rtlCol="0">
            <a:spAutoFit/>
          </a:bodyPr>
          <a:lstStyle/>
          <a:p>
            <a:r>
              <a:rPr lang="en-US" dirty="0"/>
              <a:t>Angle</a:t>
            </a:r>
          </a:p>
        </p:txBody>
      </p:sp>
    </p:spTree>
    <p:extLst>
      <p:ext uri="{BB962C8B-B14F-4D97-AF65-F5344CB8AC3E}">
        <p14:creationId xmlns:p14="http://schemas.microsoft.com/office/powerpoint/2010/main" val="25188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03981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IMPORTANT REMINDER!!</a:t>
            </a:r>
          </a:p>
          <a:p>
            <a:pPr marL="914507" indent="-711281">
              <a:buClr>
                <a:srgbClr val="434343"/>
              </a:buClr>
              <a:buChar char="●"/>
            </a:pPr>
            <a:r>
              <a:rPr lang="en-US" sz="4002" dirty="0">
                <a:solidFill>
                  <a:srgbClr val="434343"/>
                </a:solidFill>
              </a:rPr>
              <a:t>How can we predict steering angles for a car</a:t>
            </a:r>
          </a:p>
          <a:p>
            <a:pPr marL="914507" indent="-711281">
              <a:buClr>
                <a:srgbClr val="434343"/>
              </a:buClr>
              <a:buChar char="●"/>
            </a:pPr>
            <a:r>
              <a:rPr lang="en-US" sz="4002" dirty="0">
                <a:solidFill>
                  <a:srgbClr val="434343"/>
                </a:solidFill>
              </a:rPr>
              <a:t>What are convolutional neural networks (CNNs)</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8399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4.4 Inferring Steering Angles</a:t>
            </a:r>
          </a:p>
        </p:txBody>
      </p:sp>
    </p:spTree>
    <p:extLst>
      <p:ext uri="{BB962C8B-B14F-4D97-AF65-F5344CB8AC3E}">
        <p14:creationId xmlns:p14="http://schemas.microsoft.com/office/powerpoint/2010/main" val="592704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a:t>
            </a:r>
          </a:p>
          <a:p>
            <a:pPr marL="914507" indent="-711281">
              <a:buClr>
                <a:srgbClr val="434343"/>
              </a:buClr>
              <a:buChar char="●"/>
            </a:pPr>
            <a:r>
              <a:rPr lang="en-US" sz="4002" dirty="0">
                <a:solidFill>
                  <a:srgbClr val="434343"/>
                </a:solidFill>
              </a:rPr>
              <a:t>Displaying the steering wheel</a:t>
            </a:r>
          </a:p>
          <a:p>
            <a:pPr marL="914507" indent="-711281">
              <a:buClr>
                <a:srgbClr val="434343"/>
              </a:buClr>
              <a:buChar char="●"/>
            </a:pPr>
            <a:r>
              <a:rPr lang="en-US" sz="4002" dirty="0">
                <a:solidFill>
                  <a:srgbClr val="434343"/>
                </a:solidFill>
              </a:rPr>
              <a:t>Smoothing out the movement</a:t>
            </a:r>
          </a:p>
          <a:p>
            <a:pPr marL="914507" indent="-711281">
              <a:buClr>
                <a:srgbClr val="434343"/>
              </a:buClr>
              <a:buChar char="●"/>
            </a:pPr>
            <a:r>
              <a:rPr lang="en-US" sz="4002" dirty="0">
                <a:solidFill>
                  <a:srgbClr val="434343"/>
                </a:solidFill>
              </a:rPr>
              <a:t>Creating a video 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code…</a:t>
            </a:r>
          </a:p>
        </p:txBody>
      </p:sp>
    </p:spTree>
    <p:extLst>
      <p:ext uri="{BB962C8B-B14F-4D97-AF65-F5344CB8AC3E}">
        <p14:creationId xmlns:p14="http://schemas.microsoft.com/office/powerpoint/2010/main" val="2664113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Use a larger dataset</a:t>
            </a:r>
          </a:p>
          <a:p>
            <a:pPr marL="914507" indent="-711281">
              <a:buClr>
                <a:srgbClr val="434343"/>
              </a:buClr>
              <a:buChar char="●"/>
            </a:pPr>
            <a:r>
              <a:rPr lang="en-US" sz="4002" dirty="0">
                <a:solidFill>
                  <a:srgbClr val="434343"/>
                </a:solidFill>
              </a:rPr>
              <a:t>Augment the data</a:t>
            </a:r>
          </a:p>
          <a:p>
            <a:pPr marL="914507" indent="-711281">
              <a:buClr>
                <a:srgbClr val="434343"/>
              </a:buClr>
              <a:buChar char="●"/>
            </a:pPr>
            <a:r>
              <a:rPr lang="en-US" sz="4002" dirty="0">
                <a:solidFill>
                  <a:srgbClr val="434343"/>
                </a:solidFill>
              </a:rPr>
              <a:t>Skew the image for the next frame to reflect what would happen with the predicted steering angle</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612864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That’s the end of this course…!</a:t>
            </a:r>
          </a:p>
        </p:txBody>
      </p:sp>
    </p:spTree>
    <p:extLst>
      <p:ext uri="{BB962C8B-B14F-4D97-AF65-F5344CB8AC3E}">
        <p14:creationId xmlns:p14="http://schemas.microsoft.com/office/powerpoint/2010/main" val="369372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4.1 Intro to CNNs</a:t>
            </a:r>
          </a:p>
        </p:txBody>
      </p:sp>
    </p:spTree>
    <p:extLst>
      <p:ext uri="{BB962C8B-B14F-4D97-AF65-F5344CB8AC3E}">
        <p14:creationId xmlns:p14="http://schemas.microsoft.com/office/powerpoint/2010/main" val="10631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1726626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can we predict the steering angle of a car?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endParaRPr lang="en-US" sz="4002" dirty="0">
              <a:solidFill>
                <a:srgbClr val="434343"/>
              </a:solidFill>
            </a:endParaRP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are Convolutional Neural Networks (CNNs)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CNNs are…</a:t>
            </a:r>
          </a:p>
        </p:txBody>
      </p:sp>
    </p:spTree>
    <p:extLst>
      <p:ext uri="{BB962C8B-B14F-4D97-AF65-F5344CB8AC3E}">
        <p14:creationId xmlns:p14="http://schemas.microsoft.com/office/powerpoint/2010/main" val="179223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4.2 Environment and Data</a:t>
            </a:r>
          </a:p>
        </p:txBody>
      </p:sp>
    </p:spTree>
    <p:extLst>
      <p:ext uri="{BB962C8B-B14F-4D97-AF65-F5344CB8AC3E}">
        <p14:creationId xmlns:p14="http://schemas.microsoft.com/office/powerpoint/2010/main" val="214090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Environment</a:t>
            </a:r>
          </a:p>
          <a:p>
            <a:pPr marL="914507" indent="-711281">
              <a:buClr>
                <a:srgbClr val="434343"/>
              </a:buClr>
              <a:buChar char="●"/>
            </a:pPr>
            <a:r>
              <a:rPr lang="en-US" sz="4002" dirty="0">
                <a:solidFill>
                  <a:srgbClr val="434343"/>
                </a:solidFill>
              </a:rPr>
              <a:t>Where to get the dataset</a:t>
            </a:r>
          </a:p>
          <a:p>
            <a:pPr marL="914507" indent="-711281">
              <a:buClr>
                <a:srgbClr val="434343"/>
              </a:buClr>
              <a:buChar char="●"/>
            </a:pPr>
            <a:r>
              <a:rPr lang="en-US" sz="4002" dirty="0">
                <a:solidFill>
                  <a:srgbClr val="434343"/>
                </a:solidFill>
              </a:rPr>
              <a:t>Size of the dataset</a:t>
            </a:r>
          </a:p>
          <a:p>
            <a:pPr marL="914507" indent="-711281">
              <a:buClr>
                <a:srgbClr val="434343"/>
              </a:buClr>
              <a:buChar char="●"/>
            </a:pPr>
            <a:r>
              <a:rPr lang="en-US" sz="4002" dirty="0">
                <a:solidFill>
                  <a:srgbClr val="434343"/>
                </a:solidFill>
              </a:rPr>
              <a:t>Viewing the datasets steering angles</a:t>
            </a:r>
          </a:p>
          <a:p>
            <a:pPr marL="914507" indent="-711281">
              <a:buClr>
                <a:srgbClr val="434343"/>
              </a:buClr>
              <a:buChar char="●"/>
            </a:pPr>
            <a:r>
              <a:rPr lang="en-US" sz="4002" dirty="0">
                <a:solidFill>
                  <a:srgbClr val="434343"/>
                </a:solidFill>
              </a:rPr>
              <a:t>What observations can be made?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Environment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This model requires a powerful </a:t>
            </a:r>
            <a:r>
              <a:rPr lang="en-US" sz="4002" dirty="0" err="1">
                <a:solidFill>
                  <a:srgbClr val="434343"/>
                </a:solidFill>
              </a:rPr>
              <a:t>PCwith</a:t>
            </a:r>
            <a:r>
              <a:rPr lang="en-US" sz="4002" dirty="0">
                <a:solidFill>
                  <a:srgbClr val="434343"/>
                </a:solidFill>
              </a:rPr>
              <a:t> a GPU, or use of a cloud GPU instance</a:t>
            </a:r>
          </a:p>
          <a:p>
            <a:pPr marL="914507" indent="-711281">
              <a:buClr>
                <a:srgbClr val="434343"/>
              </a:buClr>
              <a:buChar char="●"/>
            </a:pPr>
            <a:r>
              <a:rPr lang="en-US" sz="4002" dirty="0">
                <a:solidFill>
                  <a:srgbClr val="434343"/>
                </a:solidFill>
              </a:rPr>
              <a:t>The dataset is large and required ~32GB of memory to pre-process</a:t>
            </a:r>
          </a:p>
          <a:p>
            <a:pPr marL="914507" indent="-711281">
              <a:buClr>
                <a:srgbClr val="434343"/>
              </a:buClr>
              <a:buChar char="●"/>
            </a:pPr>
            <a:r>
              <a:rPr lang="en-US" sz="4002" dirty="0">
                <a:solidFill>
                  <a:schemeClr val="tx2"/>
                </a:solidFill>
              </a:rPr>
              <a:t>It took many hours to train to a level where the predicted angles were accurate enough for demo purposes</a:t>
            </a:r>
          </a:p>
          <a:p>
            <a:pPr marL="914507" indent="-711281">
              <a:buClr>
                <a:srgbClr val="434343"/>
              </a:buClr>
              <a:buChar char="●"/>
            </a:pPr>
            <a:r>
              <a:rPr lang="en-US" sz="4002" dirty="0">
                <a:solidFill>
                  <a:schemeClr val="tx2"/>
                </a:solidFill>
              </a:rPr>
              <a:t>Please check Python version compatibility with </a:t>
            </a:r>
            <a:r>
              <a:rPr lang="en-US" sz="4002" dirty="0" err="1">
                <a:solidFill>
                  <a:schemeClr val="tx2"/>
                </a:solidFill>
              </a:rPr>
              <a:t>Tensorflow</a:t>
            </a:r>
            <a:r>
              <a:rPr lang="en-US" sz="4002" dirty="0">
                <a:solidFill>
                  <a:schemeClr val="tx2"/>
                </a:solidFill>
              </a:rPr>
              <a:t>!</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540321845"/>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14299</TotalTime>
  <Words>1883</Words>
  <Application>Microsoft Macintosh PowerPoint</Application>
  <PresentationFormat>Custom</PresentationFormat>
  <Paragraphs>162</Paragraphs>
  <Slides>25</Slides>
  <Notes>24</Notes>
  <HiddenSlides>20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vt:lpstr>
      <vt:lpstr>Calibri</vt:lpstr>
      <vt:lpstr>Arial</vt:lpstr>
      <vt:lpstr>Consolas</vt:lpstr>
      <vt:lpstr>Packt</vt:lpstr>
      <vt:lpstr>Predicting Taxi Journey Times</vt:lpstr>
      <vt:lpstr>What we will cover in this section</vt:lpstr>
      <vt:lpstr>4.1 Intro to CNNs</vt:lpstr>
      <vt:lpstr>THIS CODE IS NOT DESIGNED FOR REAL LIFE USAGE!</vt:lpstr>
      <vt:lpstr>How can we predict the steering angle of a car?</vt:lpstr>
      <vt:lpstr>What are Convolutional Neural Networks (CNNs)</vt:lpstr>
      <vt:lpstr>4.2 Environment and Data</vt:lpstr>
      <vt:lpstr>What we will cover</vt:lpstr>
      <vt:lpstr>Environment</vt:lpstr>
      <vt:lpstr>Dataset</vt:lpstr>
      <vt:lpstr>Let’s explore the dataset…</vt:lpstr>
      <vt:lpstr>4.3 Training Our Model</vt:lpstr>
      <vt:lpstr>Training our model</vt:lpstr>
      <vt:lpstr>Splitting our data into train, validate and test datasets</vt:lpstr>
      <vt:lpstr>Pre-processing the image</vt:lpstr>
      <vt:lpstr>Generators</vt:lpstr>
      <vt:lpstr>Our CNN</vt:lpstr>
      <vt:lpstr>Let’s explore the code…</vt:lpstr>
      <vt:lpstr>Debugging Neural Networks</vt:lpstr>
      <vt:lpstr>Analysing Training Performance</vt:lpstr>
      <vt:lpstr>4.4 Inferring Steering Angles</vt:lpstr>
      <vt:lpstr>Testing Our Model</vt:lpstr>
      <vt:lpstr>Let’s explore the code…</vt:lpstr>
      <vt:lpstr>How to make it better?</vt:lpstr>
      <vt:lpstr>That’s the end of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62</cp:revision>
  <dcterms:modified xsi:type="dcterms:W3CDTF">2018-11-18T10:22:12Z</dcterms:modified>
</cp:coreProperties>
</file>