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2"/>
  </p:notesMasterIdLst>
  <p:sldIdLst>
    <p:sldId id="291" r:id="rId2"/>
    <p:sldId id="274" r:id="rId3"/>
    <p:sldId id="286" r:id="rId4"/>
    <p:sldId id="277" r:id="rId5"/>
    <p:sldId id="284" r:id="rId6"/>
    <p:sldId id="285" r:id="rId7"/>
    <p:sldId id="298" r:id="rId8"/>
    <p:sldId id="299" r:id="rId9"/>
    <p:sldId id="300" r:id="rId10"/>
    <p:sldId id="301" r:id="rId11"/>
  </p:sldIdLst>
  <p:sldSz cx="18288000" cy="10282238"/>
  <p:notesSz cx="6858000" cy="9144000"/>
  <p:embeddedFontLst>
    <p:embeddedFont>
      <p:font typeface="Calibri" panose="020F0502020204030204" pitchFamily="3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Roboto"/>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4"/>
    <p:restoredTop sz="83677"/>
  </p:normalViewPr>
  <p:slideViewPr>
    <p:cSldViewPr snapToGrid="0">
      <p:cViewPr varScale="1">
        <p:scale>
          <a:sx n="77" d="100"/>
          <a:sy n="77" d="100"/>
        </p:scale>
        <p:origin x="208" y="448"/>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that we’ve seen OpenCV in action, let’s look at a leading industry alternative, AWS’s </a:t>
            </a:r>
            <a:r>
              <a:rPr lang="en-US" dirty="0" err="1"/>
              <a:t>Rekognition</a:t>
            </a:r>
            <a:r>
              <a:rPr lang="en-US" dirty="0"/>
              <a:t>.</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Now that we have accounts and the relevant permissions and policies enabled, there are a number of steps to configure </a:t>
            </a:r>
            <a:r>
              <a:rPr lang="en-US" dirty="0" err="1"/>
              <a:t>Rekognition</a:t>
            </a:r>
            <a:r>
              <a:rPr lang="en-US" dirty="0"/>
              <a:t>, DynamoDB, S3, and Lambda.  This script will do most of the work for you, prompting for information where required.  You can run this script or, if you want to see more of what goes on under the covers, you can use it as a guide and enter the commands from within it manually. </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You’ll be prompted  </a:t>
            </a:r>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Now that we have accounts and the relevant permissions and policies enabled, there are a number of steps to configure </a:t>
            </a:r>
            <a:r>
              <a:rPr lang="en-US" dirty="0" err="1"/>
              <a:t>Rekognition</a:t>
            </a:r>
            <a:r>
              <a:rPr lang="en-US" dirty="0"/>
              <a:t>, DynamoDB, S3, and Lambda.  This script will do most of the work for you, prompting for information where required.  You can run this script or, if you want to see more of what goes on under the covers, you can use it as a guide and enter the commands from within it manually. </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You’ll be prompted  </a:t>
            </a:r>
          </a:p>
          <a:p>
            <a:pPr lvl="0">
              <a:spcBef>
                <a:spcPts val="0"/>
              </a:spcBef>
              <a:buNone/>
            </a:pPr>
            <a:endParaRPr dirty="0"/>
          </a:p>
        </p:txBody>
      </p:sp>
    </p:spTree>
    <p:extLst>
      <p:ext uri="{BB962C8B-B14F-4D97-AF65-F5344CB8AC3E}">
        <p14:creationId xmlns:p14="http://schemas.microsoft.com/office/powerpoint/2010/main" val="2615759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Now that we have accounts and the relevant permissions and policies enabled, there are a number of steps to configure </a:t>
            </a:r>
            <a:r>
              <a:rPr lang="en-US" dirty="0" err="1"/>
              <a:t>Rekognition</a:t>
            </a:r>
            <a:r>
              <a:rPr lang="en-US" dirty="0"/>
              <a:t>, DynamoDB, S3, and Lambda.  This script will do most of the work for you, prompting for information where required.  You can run this script or, if you want to see more of what goes on under the covers, you can use it as a guide and enter the commands from within it manually. </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You’ll be prompted  </a:t>
            </a:r>
          </a:p>
          <a:p>
            <a:pPr lvl="0">
              <a:spcBef>
                <a:spcPts val="0"/>
              </a:spcBef>
              <a:buNone/>
            </a:pPr>
            <a:endParaRPr dirty="0"/>
          </a:p>
        </p:txBody>
      </p:sp>
    </p:spTree>
    <p:extLst>
      <p:ext uri="{BB962C8B-B14F-4D97-AF65-F5344CB8AC3E}">
        <p14:creationId xmlns:p14="http://schemas.microsoft.com/office/powerpoint/2010/main" val="409879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premiumsupport/knowledge-center/create-and-activate-aws-accou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cs.aws.amazon.com/IAM/latest/UserGuide/id_users_change-permissions.html" TargetMode="External"/><Relationship Id="rId4" Type="http://schemas.openxmlformats.org/officeDocument/2006/relationships/hyperlink" Target="https://docs.aws.amazon.com/IAM/latest/UserGuide/id_users_create.html#id_users_create_consol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AWS </a:t>
            </a:r>
            <a:r>
              <a:rPr lang="en" dirty="0" err="1"/>
              <a:t>Rekognition</a:t>
            </a:r>
            <a:endParaRPr lang="en" dirty="0"/>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err="1"/>
              <a:t>Recognising</a:t>
            </a:r>
            <a:r>
              <a:rPr lang="en" dirty="0"/>
              <a:t> Faces in Video</a:t>
            </a:r>
          </a:p>
        </p:txBody>
      </p:sp>
    </p:spTree>
    <p:extLst>
      <p:ext uri="{BB962C8B-B14F-4D97-AF65-F5344CB8AC3E}">
        <p14:creationId xmlns:p14="http://schemas.microsoft.com/office/powerpoint/2010/main" val="369372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module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What is AWS </a:t>
            </a:r>
            <a:r>
              <a:rPr lang="en-US" sz="4002" dirty="0" err="1">
                <a:solidFill>
                  <a:srgbClr val="434343"/>
                </a:solidFill>
              </a:rPr>
              <a:t>Rekognition</a:t>
            </a:r>
            <a:r>
              <a:rPr lang="en-US" sz="4002" dirty="0">
                <a:solidFill>
                  <a:srgbClr val="434343"/>
                </a:solidFill>
              </a:rPr>
              <a:t> and how can we use it?</a:t>
            </a:r>
          </a:p>
          <a:p>
            <a:pPr marL="914507" indent="-711281">
              <a:buClr>
                <a:srgbClr val="434343"/>
              </a:buClr>
              <a:buChar char="●"/>
            </a:pPr>
            <a:r>
              <a:rPr lang="en-US" sz="4002" dirty="0">
                <a:solidFill>
                  <a:srgbClr val="434343"/>
                </a:solidFill>
              </a:rPr>
              <a:t>What do we need?</a:t>
            </a:r>
          </a:p>
          <a:p>
            <a:pPr marL="914507" indent="-711281">
              <a:buClr>
                <a:srgbClr val="434343"/>
              </a:buClr>
              <a:buChar char="●"/>
            </a:pPr>
            <a:r>
              <a:rPr lang="en-US" sz="4002" dirty="0">
                <a:solidFill>
                  <a:srgbClr val="434343"/>
                </a:solidFill>
              </a:rPr>
              <a:t>Setting up</a:t>
            </a:r>
          </a:p>
          <a:p>
            <a:pPr marL="914507" indent="-711281">
              <a:buClr>
                <a:srgbClr val="434343"/>
              </a:buClr>
              <a:buChar char="●"/>
            </a:pPr>
            <a:r>
              <a:rPr lang="en-US" sz="4002" dirty="0">
                <a:solidFill>
                  <a:srgbClr val="434343"/>
                </a:solidFill>
              </a:rPr>
              <a:t>Capturing training and testing images</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AWS </a:t>
            </a:r>
            <a:r>
              <a:rPr lang="en" sz="4402" dirty="0" err="1"/>
              <a:t>Rekognition</a:t>
            </a:r>
            <a:endParaRPr lang="en" sz="4402" dirty="0"/>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What is AWS </a:t>
            </a:r>
            <a:r>
              <a:rPr lang="en-US" sz="4002" dirty="0" err="1">
                <a:solidFill>
                  <a:srgbClr val="434343"/>
                </a:solidFill>
              </a:rPr>
              <a:t>Rekognition</a:t>
            </a:r>
            <a:r>
              <a:rPr lang="en-US" sz="4002" dirty="0">
                <a:solidFill>
                  <a:srgbClr val="434343"/>
                </a:solidFill>
              </a:rPr>
              <a:t> and how can we use it?</a:t>
            </a:r>
          </a:p>
          <a:p>
            <a:pPr marL="203226">
              <a:buClr>
                <a:srgbClr val="434343"/>
              </a:buClr>
            </a:pPr>
            <a:endParaRPr lang="en-US" sz="4002" dirty="0">
              <a:solidFill>
                <a:srgbClr val="434343"/>
              </a:solidFill>
            </a:endParaRPr>
          </a:p>
          <a:p>
            <a:pPr marL="914507" indent="-711281">
              <a:buClr>
                <a:srgbClr val="434343"/>
              </a:buClr>
              <a:buChar char="●"/>
            </a:pPr>
            <a:r>
              <a:rPr lang="en-US" sz="4002" dirty="0">
                <a:solidFill>
                  <a:srgbClr val="434343"/>
                </a:solidFill>
              </a:rPr>
              <a:t>What is Lambda?</a:t>
            </a: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What is DynamoDB?</a:t>
            </a: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What is S3?</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Setting up AWS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First create an AWS account</a:t>
            </a:r>
          </a:p>
          <a:p>
            <a:pPr marL="203226">
              <a:buClr>
                <a:srgbClr val="434343"/>
              </a:buClr>
            </a:pPr>
            <a:r>
              <a:rPr lang="en-US" dirty="0">
                <a:solidFill>
                  <a:srgbClr val="434343"/>
                </a:solidFill>
              </a:rPr>
              <a:t>	(see </a:t>
            </a:r>
            <a:r>
              <a:rPr lang="en-US" dirty="0">
                <a:solidFill>
                  <a:srgbClr val="434343"/>
                </a:solidFill>
                <a:hlinkClick r:id="rId3"/>
              </a:rPr>
              <a:t>https://aws.amazon.com/premiumsupport/knowledge-center/create-and-activate-aws-account/</a:t>
            </a:r>
            <a:r>
              <a:rPr lang="en-US" dirty="0">
                <a:solidFill>
                  <a:srgbClr val="434343"/>
                </a:solidFill>
              </a:rPr>
              <a:t>) </a:t>
            </a:r>
          </a:p>
          <a:p>
            <a:pPr marL="914507" indent="-711281">
              <a:buClr>
                <a:srgbClr val="434343"/>
              </a:buClr>
              <a:buChar char="●"/>
            </a:pPr>
            <a:r>
              <a:rPr lang="en-US" sz="4002" dirty="0">
                <a:solidFill>
                  <a:srgbClr val="434343"/>
                </a:solidFill>
              </a:rPr>
              <a:t>Within it create an IAM user </a:t>
            </a:r>
          </a:p>
          <a:p>
            <a:pPr marL="203226" lvl="2">
              <a:buClr>
                <a:srgbClr val="434343"/>
              </a:buClr>
            </a:pPr>
            <a:r>
              <a:rPr lang="en-US" dirty="0">
                <a:solidFill>
                  <a:srgbClr val="434343"/>
                </a:solidFill>
              </a:rPr>
              <a:t>	</a:t>
            </a:r>
            <a:r>
              <a:rPr lang="en-US" sz="1800" dirty="0">
                <a:solidFill>
                  <a:srgbClr val="434343"/>
                </a:solidFill>
              </a:rPr>
              <a:t>(see </a:t>
            </a:r>
            <a:r>
              <a:rPr lang="en-US" sz="1800" dirty="0">
                <a:solidFill>
                  <a:srgbClr val="434343"/>
                </a:solidFill>
                <a:hlinkClick r:id="rId4"/>
              </a:rPr>
              <a:t>https://docs.aws.amazon.com/IAM/latest/UserGuide/id_users_create.html#id_users_create_console</a:t>
            </a:r>
            <a:r>
              <a:rPr lang="en-US" sz="1800" dirty="0">
                <a:solidFill>
                  <a:srgbClr val="434343"/>
                </a:solidFill>
              </a:rPr>
              <a:t>)</a:t>
            </a:r>
          </a:p>
          <a:p>
            <a:pPr marL="914507" indent="-711281">
              <a:buClr>
                <a:srgbClr val="434343"/>
              </a:buClr>
              <a:buChar char="●"/>
            </a:pPr>
            <a:r>
              <a:rPr lang="en-US" sz="4002" dirty="0">
                <a:solidFill>
                  <a:srgbClr val="434343"/>
                </a:solidFill>
              </a:rPr>
              <a:t>Now add the following managed policies to your IAM user</a:t>
            </a:r>
          </a:p>
          <a:p>
            <a:pPr marL="203226">
              <a:buClr>
                <a:srgbClr val="434343"/>
              </a:buClr>
            </a:pPr>
            <a:r>
              <a:rPr lang="en-US" dirty="0">
                <a:solidFill>
                  <a:srgbClr val="434343"/>
                </a:solidFill>
              </a:rPr>
              <a:t>	(see </a:t>
            </a:r>
            <a:r>
              <a:rPr lang="en-US" dirty="0">
                <a:solidFill>
                  <a:srgbClr val="434343"/>
                </a:solidFill>
                <a:hlinkClick r:id="rId5"/>
              </a:rPr>
              <a:t>https://docs.aws.amazon.com/IAM/latest/UserGuide/id_users_change-permissions.html</a:t>
            </a:r>
            <a:r>
              <a:rPr lang="en-US" dirty="0">
                <a:solidFill>
                  <a:srgbClr val="434343"/>
                </a:solidFill>
              </a:rPr>
              <a:t>) </a:t>
            </a:r>
          </a:p>
          <a:p>
            <a:pPr marL="203226" lvl="8">
              <a:buClr>
                <a:srgbClr val="434343"/>
              </a:buClr>
            </a:pPr>
            <a:r>
              <a:rPr lang="en-GB" sz="3200" dirty="0">
                <a:solidFill>
                  <a:srgbClr val="434343"/>
                </a:solidFill>
              </a:rPr>
              <a:t>	</a:t>
            </a:r>
            <a:r>
              <a:rPr lang="en-GB" sz="2000" dirty="0">
                <a:solidFill>
                  <a:srgbClr val="434343"/>
                </a:solidFill>
              </a:rPr>
              <a:t>	</a:t>
            </a:r>
            <a:r>
              <a:rPr lang="en-GB" sz="2000" dirty="0" err="1">
                <a:solidFill>
                  <a:srgbClr val="434343"/>
                </a:solidFill>
                <a:latin typeface="Consolas" panose="020B0609020204030204" pitchFamily="49" charset="0"/>
                <a:cs typeface="Consolas" panose="020B0609020204030204" pitchFamily="49" charset="0"/>
              </a:rPr>
              <a:t>AmazonRekognitionFullAccess</a:t>
            </a:r>
            <a:endParaRPr lang="en-GB" sz="2000" dirty="0">
              <a:solidFill>
                <a:srgbClr val="434343"/>
              </a:solidFill>
              <a:latin typeface="Consolas" panose="020B0609020204030204" pitchFamily="49" charset="0"/>
              <a:cs typeface="Consolas" panose="020B0609020204030204" pitchFamily="49" charset="0"/>
            </a:endParaRPr>
          </a:p>
          <a:p>
            <a:pPr marL="203226" lvl="8">
              <a:buClr>
                <a:srgbClr val="434343"/>
              </a:buClr>
            </a:pP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434343"/>
                </a:solidFill>
                <a:latin typeface="Consolas" panose="020B0609020204030204" pitchFamily="49" charset="0"/>
                <a:cs typeface="Consolas" panose="020B0609020204030204" pitchFamily="49" charset="0"/>
              </a:rPr>
              <a:t>AmazonDynamoDBFullAccess</a:t>
            </a:r>
            <a:endParaRPr lang="en-GB" sz="2000" dirty="0">
              <a:solidFill>
                <a:srgbClr val="434343"/>
              </a:solidFill>
              <a:latin typeface="Consolas" panose="020B0609020204030204" pitchFamily="49" charset="0"/>
              <a:cs typeface="Consolas" panose="020B0609020204030204" pitchFamily="49" charset="0"/>
            </a:endParaRPr>
          </a:p>
          <a:p>
            <a:pPr marL="203226" lvl="8">
              <a:buClr>
                <a:srgbClr val="434343"/>
              </a:buClr>
            </a:pPr>
            <a:r>
              <a:rPr lang="en-GB" sz="2000" dirty="0">
                <a:solidFill>
                  <a:srgbClr val="434343"/>
                </a:solidFill>
                <a:latin typeface="Consolas" panose="020B0609020204030204" pitchFamily="49" charset="0"/>
                <a:cs typeface="Consolas" panose="020B0609020204030204" pitchFamily="49" charset="0"/>
              </a:rPr>
              <a:t>		AmazonS3FullAccess</a:t>
            </a:r>
          </a:p>
          <a:p>
            <a:pPr marL="203226" lvl="8">
              <a:buClr>
                <a:srgbClr val="434343"/>
              </a:buClr>
            </a:pP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434343"/>
                </a:solidFill>
                <a:latin typeface="Consolas" panose="020B0609020204030204" pitchFamily="49" charset="0"/>
                <a:cs typeface="Consolas" panose="020B0609020204030204" pitchFamily="49" charset="0"/>
              </a:rPr>
              <a:t>IAMFullAccess</a:t>
            </a:r>
            <a:endParaRPr lang="en-GB" sz="2000" dirty="0">
              <a:solidFill>
                <a:srgbClr val="434343"/>
              </a:solidFill>
              <a:latin typeface="Consolas" panose="020B0609020204030204" pitchFamily="49" charset="0"/>
              <a:cs typeface="Consolas" panose="020B0609020204030204" pitchFamily="49" charset="0"/>
            </a:endParaRPr>
          </a:p>
          <a:p>
            <a:pPr marL="774726" lvl="5" indent="-571500">
              <a:buClr>
                <a:srgbClr val="434343"/>
              </a:buClr>
              <a:buFont typeface="Arial" panose="020B0604020202020204" pitchFamily="34" charset="0"/>
              <a:buChar char="•"/>
            </a:pPr>
            <a:r>
              <a:rPr lang="en-US" sz="4002" dirty="0">
                <a:solidFill>
                  <a:srgbClr val="434343"/>
                </a:solidFill>
              </a:rPr>
              <a:t>Make sure you download the CSV containing the key pair</a:t>
            </a:r>
          </a:p>
        </p:txBody>
      </p:sp>
    </p:spTree>
    <p:extLst>
      <p:ext uri="{BB962C8B-B14F-4D97-AF65-F5344CB8AC3E}">
        <p14:creationId xmlns:p14="http://schemas.microsoft.com/office/powerpoint/2010/main" val="179223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Run:</a:t>
            </a:r>
            <a:br>
              <a:rPr lang="en" dirty="0"/>
            </a:br>
            <a:r>
              <a:rPr lang="en" sz="7200" dirty="0">
                <a:latin typeface="Consolas" panose="020B0609020204030204" pitchFamily="49" charset="0"/>
                <a:cs typeface="Consolas" panose="020B0609020204030204" pitchFamily="49" charset="0"/>
              </a:rPr>
              <a:t>bash </a:t>
            </a:r>
            <a:r>
              <a:rPr lang="en" sz="7200" dirty="0" err="1">
                <a:latin typeface="Consolas" panose="020B0609020204030204" pitchFamily="49" charset="0"/>
                <a:cs typeface="Consolas" panose="020B0609020204030204" pitchFamily="49" charset="0"/>
              </a:rPr>
              <a:t>aws-configure.sh</a:t>
            </a:r>
            <a:endParaRPr lang="en"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2662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Configuring </a:t>
            </a:r>
            <a:r>
              <a:rPr lang="en" sz="4402" dirty="0" err="1"/>
              <a:t>Lamba</a:t>
            </a:r>
            <a:r>
              <a:rPr lang="en" sz="4402" dirty="0"/>
              <a:t> to Use Recognition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We’ll now walk through the steps required to configure our Lambda service to wait for an image to be uploaded to S3, detect faces in the image, and either store the face details in DynamoDB as part of training, or provide the most likely face back to us.</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Follow these steps…</a:t>
            </a:r>
          </a:p>
        </p:txBody>
      </p:sp>
    </p:spTree>
    <p:extLst>
      <p:ext uri="{BB962C8B-B14F-4D97-AF65-F5344CB8AC3E}">
        <p14:creationId xmlns:p14="http://schemas.microsoft.com/office/powerpoint/2010/main" val="112530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Using our AWS </a:t>
            </a:r>
            <a:r>
              <a:rPr lang="en" sz="4402" dirty="0" err="1"/>
              <a:t>Rekognition</a:t>
            </a:r>
            <a:r>
              <a:rPr lang="en" sz="4402" dirty="0"/>
              <a:t> Service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Now that we have configured AWS, let’s look at the code we’ll run locally…</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Using AWS </a:t>
            </a:r>
            <a:r>
              <a:rPr lang="en" dirty="0" err="1"/>
              <a:t>Rekognition</a:t>
            </a:r>
            <a:endParaRPr lang="en" dirty="0"/>
          </a:p>
        </p:txBody>
      </p:sp>
    </p:spTree>
    <p:extLst>
      <p:ext uri="{BB962C8B-B14F-4D97-AF65-F5344CB8AC3E}">
        <p14:creationId xmlns:p14="http://schemas.microsoft.com/office/powerpoint/2010/main" val="1401149227"/>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8362</TotalTime>
  <Words>789</Words>
  <Application>Microsoft Macintosh PowerPoint</Application>
  <PresentationFormat>Custom</PresentationFormat>
  <Paragraphs>64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Consolas</vt:lpstr>
      <vt:lpstr>Roboto</vt:lpstr>
      <vt:lpstr>Calibri</vt:lpstr>
      <vt:lpstr>Packt</vt:lpstr>
      <vt:lpstr>AWS Rekognition</vt:lpstr>
      <vt:lpstr>What we will cover in this module</vt:lpstr>
      <vt:lpstr>AWS Rekognition</vt:lpstr>
      <vt:lpstr>Setting up AWS</vt:lpstr>
      <vt:lpstr>Run: bash aws-configure.sh</vt:lpstr>
      <vt:lpstr>Configuring Lamba to Use Recognition</vt:lpstr>
      <vt:lpstr>Follow these steps…</vt:lpstr>
      <vt:lpstr>Using our AWS Rekognition Service</vt:lpstr>
      <vt:lpstr>Using AWS Rekognition</vt:lpstr>
      <vt:lpstr>Recognising Faces in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42</cp:revision>
  <dcterms:modified xsi:type="dcterms:W3CDTF">2018-10-22T16:05:07Z</dcterms:modified>
</cp:coreProperties>
</file>