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28"/>
  </p:notesMasterIdLst>
  <p:sldIdLst>
    <p:sldId id="291" r:id="rId2"/>
    <p:sldId id="302" r:id="rId3"/>
    <p:sldId id="274" r:id="rId4"/>
    <p:sldId id="304" r:id="rId5"/>
    <p:sldId id="284" r:id="rId6"/>
    <p:sldId id="286" r:id="rId7"/>
    <p:sldId id="277" r:id="rId8"/>
    <p:sldId id="306" r:id="rId9"/>
    <p:sldId id="285" r:id="rId10"/>
    <p:sldId id="314" r:id="rId11"/>
    <p:sldId id="315" r:id="rId12"/>
    <p:sldId id="316" r:id="rId13"/>
    <p:sldId id="305" r:id="rId14"/>
    <p:sldId id="299" r:id="rId15"/>
    <p:sldId id="308" r:id="rId16"/>
    <p:sldId id="309" r:id="rId17"/>
    <p:sldId id="311" r:id="rId18"/>
    <p:sldId id="310" r:id="rId19"/>
    <p:sldId id="318" r:id="rId20"/>
    <p:sldId id="312" r:id="rId21"/>
    <p:sldId id="313" r:id="rId22"/>
    <p:sldId id="307" r:id="rId23"/>
    <p:sldId id="303" r:id="rId24"/>
    <p:sldId id="319" r:id="rId25"/>
    <p:sldId id="317" r:id="rId26"/>
    <p:sldId id="301" r:id="rId27"/>
  </p:sldIdLst>
  <p:sldSz cx="18288000" cy="10282238"/>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8"/>
    <p:restoredTop sz="83688"/>
  </p:normalViewPr>
  <p:slideViewPr>
    <p:cSldViewPr snapToGrid="0">
      <p:cViewPr varScale="1">
        <p:scale>
          <a:sx n="72" d="100"/>
          <a:sy n="72" d="100"/>
        </p:scale>
        <p:origin x="2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16T09:30:07.210"/>
    </inkml:context>
    <inkml:brush xml:id="br0">
      <inkml:brushProperty name="width" value="0.05" units="cm"/>
      <inkml:brushProperty name="height" value="0.05" units="cm"/>
    </inkml:brush>
  </inkml:definitions>
  <inkml:trace contextRef="#ctx0" brushRef="#br0">13 13 24575,'-12'-13'0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Expected to take about a few days to train on a decent spec </a:t>
            </a:r>
            <a:r>
              <a:rPr lang="en-US" dirty="0" err="1"/>
              <a:t>Macbook</a:t>
            </a:r>
            <a:r>
              <a:rPr lang="en-US" dirty="0"/>
              <a:t> Pro</a:t>
            </a:r>
          </a:p>
          <a:p>
            <a:pPr lvl="0" rtl="0">
              <a:spcBef>
                <a:spcPts val="0"/>
              </a:spcBef>
              <a:buNone/>
            </a:pPr>
            <a:r>
              <a:rPr lang="en-US" dirty="0"/>
              <a:t>Took approx. 5 hours on a 2core 13GB VM in Google cloud using a Nvidia K80 GPU</a:t>
            </a:r>
          </a:p>
          <a:p>
            <a:pPr lvl="0" rtl="0">
              <a:spcBef>
                <a:spcPts val="0"/>
              </a:spcBef>
              <a:buNone/>
            </a:pPr>
            <a:r>
              <a:rPr lang="en-US" dirty="0"/>
              <a:t>However, I’ve provided a pre-trained model so you can still work with the code and understand what it is doing</a:t>
            </a:r>
          </a:p>
          <a:p>
            <a:pPr lvl="0" rtl="0">
              <a:spcBef>
                <a:spcPts val="0"/>
              </a:spcBef>
              <a:buNone/>
            </a:pPr>
            <a:endParaRPr lang="en-US" dirty="0"/>
          </a:p>
          <a:p>
            <a:pPr lvl="0" rtl="0">
              <a:spcBef>
                <a:spcPts val="0"/>
              </a:spcBef>
              <a:buNone/>
            </a:pPr>
            <a:r>
              <a:rPr lang="en-US" dirty="0"/>
              <a:t>Note that at this point in time, </a:t>
            </a:r>
            <a:r>
              <a:rPr lang="en-US" dirty="0" err="1"/>
              <a:t>Tensorflow</a:t>
            </a:r>
            <a:r>
              <a:rPr lang="en-US" dirty="0"/>
              <a:t> wasn’t compatible with Python 3.7. I used Python 3.6 and TF 1.11 here!</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split the data into training, validation and testing to help train the model and understand how it predicts previously unseen examples.</a:t>
            </a:r>
          </a:p>
          <a:p>
            <a:r>
              <a:rPr lang="en-US" dirty="0"/>
              <a:t>During a typical training exercise, training data is used to train the model, then validation data is used to understand how well it predicts after that epoch.  For example, if I train on 128 images, I would then validate how accurate the prediction was on another 128 samples.</a:t>
            </a:r>
          </a:p>
          <a:p>
            <a:r>
              <a:rPr lang="en-US" dirty="0"/>
              <a:t>Once the model is fully trained, you would test it on the final 20% to see how accurate it is.</a:t>
            </a:r>
          </a:p>
          <a:p>
            <a:r>
              <a:rPr lang="en-US" dirty="0"/>
              <a:t>This is one option of splitting the data, another way could be to take the first 60% as training data, the next 20% as validation, and the final 20% as test data.</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CNN is built up of a 5 convolutional layers followed by 3 fully connected layers.  Dropout is used to improve training performance by effectively dropping connections between artificial neurons.  It makes those that remain more resilient to the underlying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r>
              <a:rPr lang="en-US" dirty="0"/>
              <a:t>Also, </a:t>
            </a:r>
            <a:r>
              <a:rPr lang="en-US" dirty="0" err="1"/>
              <a:t>Keras</a:t>
            </a:r>
            <a:r>
              <a:rPr lang="en-US" dirty="0"/>
              <a:t> disables drop-out on validation so you will notice that the validation loss is often lower than the training loss.  This is OK if you have dropout in the network, but if you don’t and you see this, then you have issues relating to your data (for example you need to think about the split between train and validation more, such as validation may be skewed to a smaller set of examples than the training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76967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3230928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Use a larger dataset with different roads, the car in different positions in the lane, different conditions such as rain or fog, etc. </a:t>
            </a:r>
          </a:p>
          <a:p>
            <a:pPr marL="171450" lvl="0" indent="-171450" rtl="0">
              <a:spcBef>
                <a:spcPts val="0"/>
              </a:spcBef>
              <a:buFontTx/>
              <a:buChar char="-"/>
            </a:pPr>
            <a:r>
              <a:rPr lang="en-US" dirty="0"/>
              <a:t>Augment the data, for example generating noise in the image, making it darker or lighter, skewing it slightly to depict different camera angles, flipping it left/right </a:t>
            </a:r>
          </a:p>
          <a:p>
            <a:pPr marL="171450" lvl="0" indent="-171450" rtl="0">
              <a:spcBef>
                <a:spcPts val="0"/>
              </a:spcBef>
              <a:buFontTx/>
              <a:buChar char="-"/>
            </a:pPr>
            <a:r>
              <a:rPr lang="en-US" dirty="0"/>
              <a:t>A more complex approach would be to skew the next image based on what would actually happen if the predicted steering angle was used, so for example if the car understeers compared to the correct angle, the next frame would show that the car was no longer in the </a:t>
            </a:r>
            <a:r>
              <a:rPr lang="en-US" dirty="0" err="1"/>
              <a:t>centre</a:t>
            </a:r>
            <a:r>
              <a:rPr lang="en-US" dirty="0"/>
              <a:t> of the lane, but had moved towards one side of another</a:t>
            </a:r>
            <a:r>
              <a:rPr lang="en-US"/>
              <a:t>. </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Self Driving Car Technology</a:t>
            </a:r>
            <a:br>
              <a:rPr lang="en" dirty="0"/>
            </a:br>
            <a:r>
              <a:rPr lang="en" sz="6000" dirty="0"/>
              <a:t>Predicting Steering Angles</a:t>
            </a:r>
            <a:endParaRPr lang="en" dirty="0"/>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requires a powerful PC, preferably with a GPU, or use of a cloud GPU instance</a:t>
            </a:r>
          </a:p>
          <a:p>
            <a:pPr marL="914507" indent="-711281">
              <a:buClr>
                <a:srgbClr val="434343"/>
              </a:buClr>
              <a:buChar char="●"/>
            </a:pPr>
            <a:r>
              <a:rPr lang="en-US" sz="4002" dirty="0">
                <a:solidFill>
                  <a:srgbClr val="434343"/>
                </a:solidFill>
              </a:rPr>
              <a:t>It took many hours to train to a level where the predicted angles were accurate enough for demo purposes</a:t>
            </a:r>
          </a:p>
          <a:p>
            <a:pPr marL="914507" indent="-711281">
              <a:buClr>
                <a:srgbClr val="434343"/>
              </a:buClr>
              <a:buChar char="●"/>
            </a:pPr>
            <a:r>
              <a:rPr lang="en-US" sz="4002" dirty="0">
                <a:solidFill>
                  <a:srgbClr val="434343"/>
                </a:solidFill>
              </a:rPr>
              <a:t>Please check Python version compatibility with </a:t>
            </a:r>
            <a:r>
              <a:rPr lang="en-US" sz="4002" dirty="0" err="1">
                <a:solidFill>
                  <a:srgbClr val="434343"/>
                </a:solidFill>
              </a:rPr>
              <a:t>Tensorflow</a:t>
            </a:r>
            <a:r>
              <a:rPr lang="en-US" sz="4002" dirty="0">
                <a:solidFill>
                  <a:srgbClr val="434343"/>
                </a:solidFill>
              </a:rPr>
              <a:t>!</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The dataset is available here: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You can download it with the following script:</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Debugging hints and tips</a:t>
            </a:r>
          </a:p>
          <a:p>
            <a:pPr marL="914507" indent="-711281">
              <a:buClr>
                <a:srgbClr val="434343"/>
              </a:buClr>
              <a:buChar char="●"/>
            </a:pPr>
            <a:r>
              <a:rPr lang="en-US" sz="4002" dirty="0" err="1">
                <a:solidFill>
                  <a:srgbClr val="434343"/>
                </a:solidFill>
              </a:rPr>
              <a:t>Analysing</a:t>
            </a:r>
            <a:r>
              <a:rPr lang="en-US" sz="4002" dirty="0">
                <a:solidFill>
                  <a:srgbClr val="434343"/>
                </a:solidFill>
              </a:rPr>
              <a:t> training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3"/>
          <a:stretch>
            <a:fillRect/>
          </a:stretch>
        </p:blipFill>
        <p:spPr>
          <a:xfrm>
            <a:off x="807951" y="3264572"/>
            <a:ext cx="2882900" cy="1625600"/>
          </a:xfrm>
          <a:prstGeom prst="rect">
            <a:avLst/>
          </a:prstGeom>
        </p:spPr>
      </p:pic>
      <p:pic>
        <p:nvPicPr>
          <p:cNvPr id="6" name="Picture 5">
            <a:extLst>
              <a:ext uri="{FF2B5EF4-FFF2-40B4-BE49-F238E27FC236}">
                <a16:creationId xmlns:a16="http://schemas.microsoft.com/office/drawing/2014/main" id="{4E8B3B65-5FC9-A14F-AD0C-BF93DED3617D}"/>
              </a:ext>
            </a:extLst>
          </p:cNvPr>
          <p:cNvPicPr>
            <a:picLocks noChangeAspect="1"/>
          </p:cNvPicPr>
          <p:nvPr/>
        </p:nvPicPr>
        <p:blipFill>
          <a:blip r:embed="rId4"/>
          <a:stretch>
            <a:fillRect/>
          </a:stretch>
        </p:blipFill>
        <p:spPr>
          <a:xfrm>
            <a:off x="1148574" y="3608601"/>
            <a:ext cx="2882900" cy="1625600"/>
          </a:xfrm>
          <a:prstGeom prst="rect">
            <a:avLst/>
          </a:prstGeom>
        </p:spPr>
      </p:pic>
      <p:pic>
        <p:nvPicPr>
          <p:cNvPr id="8" name="Picture 7">
            <a:extLst>
              <a:ext uri="{FF2B5EF4-FFF2-40B4-BE49-F238E27FC236}">
                <a16:creationId xmlns:a16="http://schemas.microsoft.com/office/drawing/2014/main" id="{621CD730-1E9E-CC4A-BC03-9E6854187172}"/>
              </a:ext>
            </a:extLst>
          </p:cNvPr>
          <p:cNvPicPr>
            <a:picLocks noChangeAspect="1"/>
          </p:cNvPicPr>
          <p:nvPr/>
        </p:nvPicPr>
        <p:blipFill>
          <a:blip r:embed="rId5"/>
          <a:stretch>
            <a:fillRect/>
          </a:stretch>
        </p:blipFill>
        <p:spPr>
          <a:xfrm>
            <a:off x="1489197" y="3952630"/>
            <a:ext cx="2882900" cy="1625600"/>
          </a:xfrm>
          <a:prstGeom prst="rect">
            <a:avLst/>
          </a:prstGeom>
        </p:spPr>
      </p:pic>
      <p:pic>
        <p:nvPicPr>
          <p:cNvPr id="22" name="Picture 21">
            <a:extLst>
              <a:ext uri="{FF2B5EF4-FFF2-40B4-BE49-F238E27FC236}">
                <a16:creationId xmlns:a16="http://schemas.microsoft.com/office/drawing/2014/main" id="{A6D9FECD-07E9-CD49-803A-FCE4DBDFF879}"/>
              </a:ext>
            </a:extLst>
          </p:cNvPr>
          <p:cNvPicPr>
            <a:picLocks noChangeAspect="1"/>
          </p:cNvPicPr>
          <p:nvPr/>
        </p:nvPicPr>
        <p:blipFill>
          <a:blip r:embed="rId6"/>
          <a:stretch>
            <a:fillRect/>
          </a:stretch>
        </p:blipFill>
        <p:spPr>
          <a:xfrm>
            <a:off x="1829820" y="4296659"/>
            <a:ext cx="2882900" cy="1625600"/>
          </a:xfrm>
          <a:prstGeom prst="rect">
            <a:avLst/>
          </a:prstGeom>
        </p:spPr>
      </p:pic>
      <p:pic>
        <p:nvPicPr>
          <p:cNvPr id="24" name="Picture 23">
            <a:extLst>
              <a:ext uri="{FF2B5EF4-FFF2-40B4-BE49-F238E27FC236}">
                <a16:creationId xmlns:a16="http://schemas.microsoft.com/office/drawing/2014/main" id="{1ECDDD4F-9C47-E845-98D5-267B0E53B75F}"/>
              </a:ext>
            </a:extLst>
          </p:cNvPr>
          <p:cNvPicPr>
            <a:picLocks noChangeAspect="1"/>
          </p:cNvPicPr>
          <p:nvPr/>
        </p:nvPicPr>
        <p:blipFill>
          <a:blip r:embed="rId7"/>
          <a:stretch>
            <a:fillRect/>
          </a:stretch>
        </p:blipFill>
        <p:spPr>
          <a:xfrm>
            <a:off x="2170443" y="4640688"/>
            <a:ext cx="2882900" cy="1625600"/>
          </a:xfrm>
          <a:prstGeom prst="rect">
            <a:avLst/>
          </a:prstGeom>
        </p:spPr>
      </p:pic>
      <p:pic>
        <p:nvPicPr>
          <p:cNvPr id="26" name="Picture 25">
            <a:extLst>
              <a:ext uri="{FF2B5EF4-FFF2-40B4-BE49-F238E27FC236}">
                <a16:creationId xmlns:a16="http://schemas.microsoft.com/office/drawing/2014/main" id="{132164A8-BFD9-7346-B7CD-51007DC27EE3}"/>
              </a:ext>
            </a:extLst>
          </p:cNvPr>
          <p:cNvPicPr>
            <a:picLocks noChangeAspect="1"/>
          </p:cNvPicPr>
          <p:nvPr/>
        </p:nvPicPr>
        <p:blipFill>
          <a:blip r:embed="rId8"/>
          <a:stretch>
            <a:fillRect/>
          </a:stretch>
        </p:blipFill>
        <p:spPr>
          <a:xfrm>
            <a:off x="2511066" y="4984717"/>
            <a:ext cx="2882900" cy="1625600"/>
          </a:xfrm>
          <a:prstGeom prst="rect">
            <a:avLst/>
          </a:prstGeom>
        </p:spPr>
      </p:pic>
      <p:pic>
        <p:nvPicPr>
          <p:cNvPr id="28" name="Picture 27">
            <a:extLst>
              <a:ext uri="{FF2B5EF4-FFF2-40B4-BE49-F238E27FC236}">
                <a16:creationId xmlns:a16="http://schemas.microsoft.com/office/drawing/2014/main" id="{58952160-B73E-0A4F-95F1-FC58D1941127}"/>
              </a:ext>
            </a:extLst>
          </p:cNvPr>
          <p:cNvPicPr>
            <a:picLocks noChangeAspect="1"/>
          </p:cNvPicPr>
          <p:nvPr/>
        </p:nvPicPr>
        <p:blipFill>
          <a:blip r:embed="rId9"/>
          <a:stretch>
            <a:fillRect/>
          </a:stretch>
        </p:blipFill>
        <p:spPr>
          <a:xfrm>
            <a:off x="2851689" y="5328746"/>
            <a:ext cx="2882900" cy="1625600"/>
          </a:xfrm>
          <a:prstGeom prst="rect">
            <a:avLst/>
          </a:prstGeom>
        </p:spPr>
      </p:pic>
      <p:pic>
        <p:nvPicPr>
          <p:cNvPr id="30" name="Picture 29">
            <a:extLst>
              <a:ext uri="{FF2B5EF4-FFF2-40B4-BE49-F238E27FC236}">
                <a16:creationId xmlns:a16="http://schemas.microsoft.com/office/drawing/2014/main" id="{9D2E6F53-45CA-4244-957A-EB8BB64D59A9}"/>
              </a:ext>
            </a:extLst>
          </p:cNvPr>
          <p:cNvPicPr>
            <a:picLocks noChangeAspect="1"/>
          </p:cNvPicPr>
          <p:nvPr/>
        </p:nvPicPr>
        <p:blipFill>
          <a:blip r:embed="rId10"/>
          <a:stretch>
            <a:fillRect/>
          </a:stretch>
        </p:blipFill>
        <p:spPr>
          <a:xfrm>
            <a:off x="3192309" y="5672773"/>
            <a:ext cx="2882900" cy="1625600"/>
          </a:xfrm>
          <a:prstGeom prst="rect">
            <a:avLst/>
          </a:prstGeom>
        </p:spPr>
      </p:pic>
      <p:sp>
        <p:nvSpPr>
          <p:cNvPr id="40" name="Right Brace 39">
            <a:extLst>
              <a:ext uri="{FF2B5EF4-FFF2-40B4-BE49-F238E27FC236}">
                <a16:creationId xmlns:a16="http://schemas.microsoft.com/office/drawing/2014/main" id="{8742FADD-58A5-064B-B926-1FE411127255}"/>
              </a:ext>
            </a:extLst>
          </p:cNvPr>
          <p:cNvSpPr/>
          <p:nvPr/>
        </p:nvSpPr>
        <p:spPr>
          <a:xfrm>
            <a:off x="7132320" y="3264572"/>
            <a:ext cx="1113905" cy="40338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E351F5C-33AA-AF46-8F84-01F5B8973E54}"/>
              </a:ext>
            </a:extLst>
          </p:cNvPr>
          <p:cNvGraphicFramePr>
            <a:graphicFrameLocks noGrp="1"/>
          </p:cNvGraphicFramePr>
          <p:nvPr>
            <p:extLst>
              <p:ext uri="{D42A27DB-BD31-4B8C-83A1-F6EECF244321}">
                <p14:modId xmlns:p14="http://schemas.microsoft.com/office/powerpoint/2010/main" val="2836301824"/>
              </p:ext>
            </p:extLst>
          </p:nvPr>
        </p:nvGraphicFramePr>
        <p:xfrm>
          <a:off x="8835431" y="4360665"/>
          <a:ext cx="8750532" cy="2073148"/>
        </p:xfrm>
        <a:graphic>
          <a:graphicData uri="http://schemas.openxmlformats.org/drawingml/2006/table">
            <a:tbl>
              <a:tblPr firstRow="1" bandRow="1">
                <a:tableStyleId>{ACB5B818-5B4B-48B1-9B93-774CE235BC5F}</a:tableStyleId>
              </a:tblPr>
              <a:tblGrid>
                <a:gridCol w="4375266">
                  <a:extLst>
                    <a:ext uri="{9D8B030D-6E8A-4147-A177-3AD203B41FA5}">
                      <a16:colId xmlns:a16="http://schemas.microsoft.com/office/drawing/2014/main" val="1159529564"/>
                    </a:ext>
                  </a:extLst>
                </a:gridCol>
                <a:gridCol w="4375266">
                  <a:extLst>
                    <a:ext uri="{9D8B030D-6E8A-4147-A177-3AD203B41FA5}">
                      <a16:colId xmlns:a16="http://schemas.microsoft.com/office/drawing/2014/main" val="3337251573"/>
                    </a:ext>
                  </a:extLst>
                </a:gridCol>
              </a:tblGrid>
              <a:tr h="370840">
                <a:tc>
                  <a:txBody>
                    <a:bodyPr/>
                    <a:lstStyle/>
                    <a:p>
                      <a:r>
                        <a:rPr lang="en-US" dirty="0"/>
                        <a:t>Data set</a:t>
                      </a:r>
                    </a:p>
                  </a:txBody>
                  <a:tcPr>
                    <a:solidFill>
                      <a:schemeClr val="tx2">
                        <a:lumMod val="20000"/>
                        <a:lumOff val="80000"/>
                      </a:schemeClr>
                    </a:solidFill>
                  </a:tcPr>
                </a:tc>
                <a:tc>
                  <a:txBody>
                    <a:bodyPr/>
                    <a:lstStyle/>
                    <a:p>
                      <a:r>
                        <a:rPr lang="en-US" dirty="0"/>
                        <a:t>Frames</a:t>
                      </a:r>
                    </a:p>
                  </a:txBody>
                  <a:tcPr>
                    <a:solidFill>
                      <a:schemeClr val="tx2">
                        <a:lumMod val="20000"/>
                        <a:lumOff val="80000"/>
                      </a:schemeClr>
                    </a:solidFill>
                  </a:tcPr>
                </a:tc>
                <a:extLst>
                  <a:ext uri="{0D108BD9-81ED-4DB2-BD59-A6C34878D82A}">
                    <a16:rowId xmlns:a16="http://schemas.microsoft.com/office/drawing/2014/main" val="1453353438"/>
                  </a:ext>
                </a:extLst>
              </a:tr>
              <a:tr h="370840">
                <a:tc>
                  <a:txBody>
                    <a:bodyPr/>
                    <a:lstStyle/>
                    <a:p>
                      <a:r>
                        <a:rPr lang="en-US" dirty="0"/>
                        <a:t>Training </a:t>
                      </a:r>
                    </a:p>
                  </a:txBody>
                  <a:tcPr/>
                </a:tc>
                <a:tc>
                  <a:txBody>
                    <a:bodyPr/>
                    <a:lstStyle/>
                    <a:p>
                      <a:r>
                        <a:rPr lang="en-US" dirty="0"/>
                        <a:t>0, 2, 4, 6, 8, 10, 12, …</a:t>
                      </a:r>
                    </a:p>
                  </a:txBody>
                  <a:tcPr/>
                </a:tc>
                <a:extLst>
                  <a:ext uri="{0D108BD9-81ED-4DB2-BD59-A6C34878D82A}">
                    <a16:rowId xmlns:a16="http://schemas.microsoft.com/office/drawing/2014/main" val="632805181"/>
                  </a:ext>
                </a:extLst>
              </a:tr>
              <a:tr h="370840">
                <a:tc>
                  <a:txBody>
                    <a:bodyPr/>
                    <a:lstStyle/>
                    <a:p>
                      <a:r>
                        <a:rPr lang="en-US" dirty="0"/>
                        <a:t>Validation</a:t>
                      </a:r>
                    </a:p>
                  </a:txBody>
                  <a:tcPr/>
                </a:tc>
                <a:tc>
                  <a:txBody>
                    <a:bodyPr/>
                    <a:lstStyle/>
                    <a:p>
                      <a:r>
                        <a:rPr lang="en-US" dirty="0"/>
                        <a:t>1, 5, 9, …</a:t>
                      </a:r>
                    </a:p>
                  </a:txBody>
                  <a:tcPr/>
                </a:tc>
                <a:extLst>
                  <a:ext uri="{0D108BD9-81ED-4DB2-BD59-A6C34878D82A}">
                    <a16:rowId xmlns:a16="http://schemas.microsoft.com/office/drawing/2014/main" val="1094018077"/>
                  </a:ext>
                </a:extLst>
              </a:tr>
              <a:tr h="370840">
                <a:tc>
                  <a:txBody>
                    <a:bodyPr/>
                    <a:lstStyle/>
                    <a:p>
                      <a:r>
                        <a:rPr lang="en-US" dirty="0"/>
                        <a:t>Test</a:t>
                      </a:r>
                    </a:p>
                  </a:txBody>
                  <a:tcPr/>
                </a:tc>
                <a:tc>
                  <a:txBody>
                    <a:bodyPr/>
                    <a:lstStyle/>
                    <a:p>
                      <a:r>
                        <a:rPr lang="en-US" dirty="0"/>
                        <a:t>3, 7, 11, …</a:t>
                      </a:r>
                    </a:p>
                  </a:txBody>
                  <a:tcPr/>
                </a:tc>
                <a:extLst>
                  <a:ext uri="{0D108BD9-81ED-4DB2-BD59-A6C34878D82A}">
                    <a16:rowId xmlns:a16="http://schemas.microsoft.com/office/drawing/2014/main" val="3144125474"/>
                  </a:ext>
                </a:extLst>
              </a:tr>
            </a:tbl>
          </a:graphicData>
        </a:graphic>
      </p:graphicFrame>
    </p:spTree>
    <p:extLst>
      <p:ext uri="{BB962C8B-B14F-4D97-AF65-F5344CB8AC3E}">
        <p14:creationId xmlns:p14="http://schemas.microsoft.com/office/powerpoint/2010/main" val="173218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Pre-processing the image</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2187386" y="5006660"/>
            <a:ext cx="6154421" cy="3470334"/>
          </a:xfrm>
          <a:prstGeom prst="rect">
            <a:avLst/>
          </a:prstGeom>
        </p:spPr>
      </p:pic>
      <p:sp>
        <p:nvSpPr>
          <p:cNvPr id="16" name="Shape 149">
            <a:extLst>
              <a:ext uri="{FF2B5EF4-FFF2-40B4-BE49-F238E27FC236}">
                <a16:creationId xmlns:a16="http://schemas.microsoft.com/office/drawing/2014/main" id="{81983761-C905-3A4C-946F-8D17A76BF177}"/>
              </a:ext>
            </a:extLst>
          </p:cNvPr>
          <p:cNvSpPr txBox="1">
            <a:spLocks/>
          </p:cNvSpPr>
          <p:nvPr/>
        </p:nvSpPr>
        <p:spPr>
          <a:xfrm>
            <a:off x="413459" y="1776132"/>
            <a:ext cx="17440478" cy="250899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US" sz="4002" dirty="0">
                <a:solidFill>
                  <a:srgbClr val="434343"/>
                </a:solidFill>
              </a:rPr>
              <a:t>We resize and crop the image, focusing on the road as this is the region of interest for predicting steering angles.</a:t>
            </a:r>
          </a:p>
          <a:p>
            <a:pPr marL="914507" indent="-711281">
              <a:buClr>
                <a:srgbClr val="434343"/>
              </a:buClr>
              <a:buFont typeface="Calibri"/>
              <a:buChar char="●"/>
            </a:pPr>
            <a:r>
              <a:rPr lang="en-US" sz="4002" dirty="0">
                <a:solidFill>
                  <a:srgbClr val="434343"/>
                </a:solidFill>
              </a:rPr>
              <a:t>Resizing reduces the amount of processing for each image</a:t>
            </a:r>
          </a:p>
          <a:p>
            <a:pPr marL="914507" indent="-711281">
              <a:buClr>
                <a:srgbClr val="434343"/>
              </a:buClr>
              <a:buFont typeface="Calibri"/>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p:txBody>
      </p:sp>
      <p:sp>
        <p:nvSpPr>
          <p:cNvPr id="9" name="Right Arrow 8">
            <a:extLst>
              <a:ext uri="{FF2B5EF4-FFF2-40B4-BE49-F238E27FC236}">
                <a16:creationId xmlns:a16="http://schemas.microsoft.com/office/drawing/2014/main" id="{9B3D739C-B0F4-C943-881E-2704EB70424D}"/>
              </a:ext>
            </a:extLst>
          </p:cNvPr>
          <p:cNvSpPr/>
          <p:nvPr/>
        </p:nvSpPr>
        <p:spPr>
          <a:xfrm>
            <a:off x="8866655" y="6314784"/>
            <a:ext cx="1954306"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C6AD04-7951-624D-B022-7CBAADBFFF95}"/>
              </a:ext>
            </a:extLst>
          </p:cNvPr>
          <p:cNvPicPr>
            <a:picLocks noChangeAspect="1"/>
          </p:cNvPicPr>
          <p:nvPr/>
        </p:nvPicPr>
        <p:blipFill rotWithShape="1">
          <a:blip r:embed="rId2"/>
          <a:srcRect t="39391" b="-39391"/>
          <a:stretch/>
        </p:blipFill>
        <p:spPr>
          <a:xfrm>
            <a:off x="11190192" y="6011981"/>
            <a:ext cx="4449553" cy="250899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330F84A-302E-3740-B75A-7286AF9B2B03}"/>
                  </a:ext>
                </a:extLst>
              </p14:cNvPr>
              <p14:cNvContentPartPr/>
              <p14:nvPr/>
            </p14:nvContentPartPr>
            <p14:xfrm>
              <a:off x="6686449" y="6133856"/>
              <a:ext cx="4680" cy="4680"/>
            </p14:xfrm>
          </p:contentPart>
        </mc:Choice>
        <mc:Fallback>
          <p:pic>
            <p:nvPicPr>
              <p:cNvPr id="3" name="Ink 2">
                <a:extLst>
                  <a:ext uri="{FF2B5EF4-FFF2-40B4-BE49-F238E27FC236}">
                    <a16:creationId xmlns:a16="http://schemas.microsoft.com/office/drawing/2014/main" id="{6330F84A-302E-3740-B75A-7286AF9B2B03}"/>
                  </a:ext>
                </a:extLst>
              </p:cNvPr>
              <p:cNvPicPr/>
              <p:nvPr/>
            </p:nvPicPr>
            <p:blipFill>
              <a:blip r:embed="rId4"/>
              <a:stretch>
                <a:fillRect/>
              </a:stretch>
            </p:blipFill>
            <p:spPr>
              <a:xfrm>
                <a:off x="6677809" y="6124856"/>
                <a:ext cx="22320" cy="22320"/>
              </a:xfrm>
              <a:prstGeom prst="rect">
                <a:avLst/>
              </a:prstGeom>
            </p:spPr>
          </p:pic>
        </mc:Fallback>
      </mc:AlternateContent>
    </p:spTree>
    <p:extLst>
      <p:ext uri="{BB962C8B-B14F-4D97-AF65-F5344CB8AC3E}">
        <p14:creationId xmlns:p14="http://schemas.microsoft.com/office/powerpoint/2010/main" val="276125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pic>
        <p:nvPicPr>
          <p:cNvPr id="3" name="Picture 2" descr="A screenshot of a cell phone&#13;&#10;&#13;&#10;Description automatically generated">
            <a:extLst>
              <a:ext uri="{FF2B5EF4-FFF2-40B4-BE49-F238E27FC236}">
                <a16:creationId xmlns:a16="http://schemas.microsoft.com/office/drawing/2014/main" id="{08754724-7C1D-3949-915A-4C796CAD48AD}"/>
              </a:ext>
            </a:extLst>
          </p:cNvPr>
          <p:cNvPicPr>
            <a:picLocks noChangeAspect="1"/>
          </p:cNvPicPr>
          <p:nvPr/>
        </p:nvPicPr>
        <p:blipFill>
          <a:blip r:embed="rId3"/>
          <a:stretch>
            <a:fillRect/>
          </a:stretch>
        </p:blipFill>
        <p:spPr>
          <a:xfrm rot="5400000">
            <a:off x="6902823" y="-2259104"/>
            <a:ext cx="3514166" cy="15383436"/>
          </a:xfrm>
          <a:prstGeom prst="rect">
            <a:avLst/>
          </a:prstGeom>
        </p:spPr>
      </p:pic>
      <p:pic>
        <p:nvPicPr>
          <p:cNvPr id="5" name="Picture 4">
            <a:extLst>
              <a:ext uri="{FF2B5EF4-FFF2-40B4-BE49-F238E27FC236}">
                <a16:creationId xmlns:a16="http://schemas.microsoft.com/office/drawing/2014/main" id="{C0727B88-7B7B-A34E-B33D-30CFFB31EC9D}"/>
              </a:ext>
            </a:extLst>
          </p:cNvPr>
          <p:cNvPicPr>
            <a:picLocks noChangeAspect="1"/>
          </p:cNvPicPr>
          <p:nvPr/>
        </p:nvPicPr>
        <p:blipFill rotWithShape="1">
          <a:blip r:embed="rId4"/>
          <a:srcRect t="39391" b="-39391"/>
          <a:stretch/>
        </p:blipFill>
        <p:spPr>
          <a:xfrm rot="5400000">
            <a:off x="14614709" y="4178114"/>
            <a:ext cx="4449553" cy="2508999"/>
          </a:xfrm>
          <a:prstGeom prst="rect">
            <a:avLst/>
          </a:prstGeom>
        </p:spPr>
      </p:pic>
      <p:sp>
        <p:nvSpPr>
          <p:cNvPr id="4" name="TextBox 3">
            <a:extLst>
              <a:ext uri="{FF2B5EF4-FFF2-40B4-BE49-F238E27FC236}">
                <a16:creationId xmlns:a16="http://schemas.microsoft.com/office/drawing/2014/main" id="{2A7B5968-FBD4-5047-9B6B-A11D6B6F310F}"/>
              </a:ext>
            </a:extLst>
          </p:cNvPr>
          <p:cNvSpPr txBox="1"/>
          <p:nvPr/>
        </p:nvSpPr>
        <p:spPr>
          <a:xfrm rot="5400000">
            <a:off x="-99068" y="5170842"/>
            <a:ext cx="1106393" cy="523541"/>
          </a:xfrm>
          <a:prstGeom prst="rect">
            <a:avLst/>
          </a:prstGeom>
          <a:noFill/>
        </p:spPr>
        <p:txBody>
          <a:bodyPr wrap="none" rtlCol="0">
            <a:spAutoFit/>
          </a:bodyPr>
          <a:lstStyle/>
          <a:p>
            <a:r>
              <a:rPr lang="en-US" dirty="0"/>
              <a:t>Angle</a:t>
            </a:r>
          </a:p>
        </p:txBody>
      </p:sp>
    </p:spTree>
    <p:extLst>
      <p:ext uri="{BB962C8B-B14F-4D97-AF65-F5344CB8AC3E}">
        <p14:creationId xmlns:p14="http://schemas.microsoft.com/office/powerpoint/2010/main" val="25188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999200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Char char="●"/>
            </a:pPr>
            <a:r>
              <a:rPr lang="en-US" sz="4002" dirty="0">
                <a:solidFill>
                  <a:srgbClr val="434343"/>
                </a:solidFill>
              </a:rPr>
              <a:t>Creating a 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664113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Skew the image for the next frame to reflect what would happen with the predicted steering angle</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IMPORTANT REMINDER!!</a:t>
            </a:r>
          </a:p>
          <a:p>
            <a:pPr marL="914507" indent="-711281">
              <a:buClr>
                <a:srgbClr val="434343"/>
              </a:buClr>
              <a:buChar char="●"/>
            </a:pPr>
            <a:r>
              <a:rPr lang="en-US" sz="4002" dirty="0">
                <a:solidFill>
                  <a:srgbClr val="434343"/>
                </a:solidFill>
              </a:rPr>
              <a:t>How can we predict steering angles for a car</a:t>
            </a:r>
          </a:p>
          <a:p>
            <a:pPr marL="914507" indent="-711281">
              <a:buClr>
                <a:srgbClr val="434343"/>
              </a:buClr>
              <a:buChar char="●"/>
            </a:pPr>
            <a:r>
              <a:rPr lang="en-US" sz="4002" dirty="0">
                <a:solidFill>
                  <a:srgbClr val="434343"/>
                </a:solidFill>
              </a:rPr>
              <a:t>What are convolutional neural networks (CNNs)</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4.1 Intro to CNNs</a:t>
            </a:r>
          </a:p>
        </p:txBody>
      </p:sp>
    </p:spTree>
    <p:extLst>
      <p:ext uri="{BB962C8B-B14F-4D97-AF65-F5344CB8AC3E}">
        <p14:creationId xmlns:p14="http://schemas.microsoft.com/office/powerpoint/2010/main" val="106311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can we predict the steering angle of a car?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are Convolutional Neural Networks (CNNs)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CNNs are…</a:t>
            </a:r>
          </a:p>
        </p:txBody>
      </p:sp>
    </p:spTree>
    <p:extLst>
      <p:ext uri="{BB962C8B-B14F-4D97-AF65-F5344CB8AC3E}">
        <p14:creationId xmlns:p14="http://schemas.microsoft.com/office/powerpoint/2010/main" val="179223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4.2 Environment and Data</a:t>
            </a:r>
          </a:p>
        </p:txBody>
      </p:sp>
    </p:spTree>
    <p:extLst>
      <p:ext uri="{BB962C8B-B14F-4D97-AF65-F5344CB8AC3E}">
        <p14:creationId xmlns:p14="http://schemas.microsoft.com/office/powerpoint/2010/main" val="21409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Environment</a:t>
            </a:r>
          </a:p>
          <a:p>
            <a:pPr marL="914507" indent="-711281">
              <a:buClr>
                <a:srgbClr val="434343"/>
              </a:buClr>
              <a:buChar char="●"/>
            </a:pPr>
            <a:r>
              <a:rPr lang="en-US" sz="4002" dirty="0">
                <a:solidFill>
                  <a:srgbClr val="434343"/>
                </a:solidFill>
              </a:rPr>
              <a:t>Where to get the dataset</a:t>
            </a:r>
          </a:p>
          <a:p>
            <a:pPr marL="914507" indent="-711281">
              <a:buClr>
                <a:srgbClr val="434343"/>
              </a:buClr>
              <a:buChar char="●"/>
            </a:pPr>
            <a:r>
              <a:rPr lang="en-US" sz="4002" dirty="0">
                <a:solidFill>
                  <a:srgbClr val="434343"/>
                </a:solidFill>
              </a:rPr>
              <a:t>Size of the dataset</a:t>
            </a:r>
          </a:p>
          <a:p>
            <a:pPr marL="914507" indent="-711281">
              <a:buClr>
                <a:srgbClr val="434343"/>
              </a:buClr>
              <a:buChar char="●"/>
            </a:pPr>
            <a:r>
              <a:rPr lang="en-US" sz="4002" dirty="0">
                <a:solidFill>
                  <a:srgbClr val="434343"/>
                </a:solidFill>
              </a:rPr>
              <a:t>Viewing the datasets steering angles</a:t>
            </a:r>
          </a:p>
          <a:p>
            <a:pPr marL="914507" indent="-711281">
              <a:buClr>
                <a:srgbClr val="434343"/>
              </a:buClr>
              <a:buChar char="●"/>
            </a:pPr>
            <a:r>
              <a:rPr lang="en-US" sz="4002" dirty="0">
                <a:solidFill>
                  <a:srgbClr val="434343"/>
                </a:solidFill>
              </a:rPr>
              <a:t>What observations can be made?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13048</TotalTime>
  <Words>2000</Words>
  <Application>Microsoft Macintosh PowerPoint</Application>
  <PresentationFormat>Custom</PresentationFormat>
  <Paragraphs>162</Paragraphs>
  <Slides>26</Slides>
  <Notes>25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Consolas</vt:lpstr>
      <vt:lpstr>Roboto</vt:lpstr>
      <vt:lpstr>Calibri</vt:lpstr>
      <vt:lpstr>Arial</vt:lpstr>
      <vt:lpstr>Packt</vt:lpstr>
      <vt:lpstr>Self Driving Car Technology Predicting Steering Angles</vt:lpstr>
      <vt:lpstr>THIS CODE IS NOT DESIGNED FOR REAL LIFE USAGE!</vt:lpstr>
      <vt:lpstr>What we will cover in this section</vt:lpstr>
      <vt:lpstr>4.1 Intro to CNNs</vt:lpstr>
      <vt:lpstr>THIS CODE IS NOT DESIGNED FOR REAL LIFE USAGE!</vt:lpstr>
      <vt:lpstr>How can we predict the steering angle of a car?</vt:lpstr>
      <vt:lpstr>What are Convolutional Neural Networks (CNNs)</vt:lpstr>
      <vt:lpstr>4.2 Environment and Data</vt:lpstr>
      <vt:lpstr>What we will cover</vt:lpstr>
      <vt:lpstr>Environment</vt:lpstr>
      <vt:lpstr>Dataset</vt:lpstr>
      <vt:lpstr>Let’s explore the dataset…</vt:lpstr>
      <vt:lpstr>4.3 Training Our Model</vt:lpstr>
      <vt:lpstr>Training our model</vt:lpstr>
      <vt:lpstr>Splitting our data into train, validate and test datasets</vt:lpstr>
      <vt:lpstr>Pre-processing the image</vt:lpstr>
      <vt:lpstr>Generators</vt:lpstr>
      <vt:lpstr>Our CNN</vt:lpstr>
      <vt:lpstr>Let’s explore the code…</vt:lpstr>
      <vt:lpstr>Debugging Neural Networks</vt:lpstr>
      <vt:lpstr>Analysing Training Performance</vt:lpstr>
      <vt:lpstr>4.4 Inferring Steering Angles</vt:lpstr>
      <vt:lpstr>Testing Our Model</vt:lpstr>
      <vt:lpstr>Let’s explore the code…</vt:lpstr>
      <vt:lpstr>How to make it better?</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56</cp:revision>
  <dcterms:modified xsi:type="dcterms:W3CDTF">2018-11-16T09:35:37Z</dcterms:modified>
</cp:coreProperties>
</file>