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9" r:id="rId1"/>
  </p:sldMasterIdLst>
  <p:notesMasterIdLst>
    <p:notesMasterId r:id="rId8"/>
  </p:notesMasterIdLst>
  <p:sldIdLst>
    <p:sldId id="306" r:id="rId2"/>
    <p:sldId id="285" r:id="rId3"/>
    <p:sldId id="314" r:id="rId4"/>
    <p:sldId id="315" r:id="rId5"/>
    <p:sldId id="316" r:id="rId6"/>
    <p:sldId id="305" r:id="rId7"/>
  </p:sldIdLst>
  <p:sldSz cx="18288000" cy="10282238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5"/>
    <p:restoredTop sz="83654"/>
  </p:normalViewPr>
  <p:slideViewPr>
    <p:cSldViewPr snapToGrid="0">
      <p:cViewPr varScale="1">
        <p:scale>
          <a:sx n="72" d="100"/>
          <a:sy n="72" d="100"/>
        </p:scale>
        <p:origin x="1464" y="224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Now let’s discuss the environment we will need and the data we will use to train our model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6182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6144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Expected to take about a few days to train on a decent spec </a:t>
            </a:r>
            <a:r>
              <a:rPr lang="en-US" dirty="0" err="1"/>
              <a:t>Macbook</a:t>
            </a:r>
            <a:r>
              <a:rPr lang="en-US" dirty="0"/>
              <a:t> Pro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Took approx. 5 hours on a 2core 13GB VM in Google cloud using a Nvidia K80 GPU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However, I’ve provided a pre-trained model so you can still work with the code and understand what it is doing</a:t>
            </a:r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Note that at this point in time, </a:t>
            </a:r>
            <a:r>
              <a:rPr lang="en-US" dirty="0" err="1"/>
              <a:t>Tensorflow</a:t>
            </a:r>
            <a:r>
              <a:rPr lang="en-US" dirty="0"/>
              <a:t> wasn’t compatible with Python 3.7. I used Python 3.6 and TF 1.11 here!</a:t>
            </a:r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2627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You can download the dataset from this link, or alternatively run the Unix shell script to download it.  Note that it is approximately 3GB compressed, so this may take a while depending on your internet connection bandwidth.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7273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As you can see, a large percentage of the dataset has a steering angle of between -5 and +5 degrees.  This can potentially cause training issues where the algorithm may get 70% accuracy by just returning 0 as the answer! Obviously this won’t be a good thing in a real car!! </a:t>
            </a:r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0484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In the next video we’ll build and train our model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6585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6"/>
            </a:lvl1pPr>
            <a:lvl2pPr lvl="1" rtl="0">
              <a:spcBef>
                <a:spcPts val="0"/>
              </a:spcBef>
              <a:buSzPct val="100000"/>
              <a:defRPr sz="12006"/>
            </a:lvl2pPr>
            <a:lvl3pPr lvl="2" rtl="0">
              <a:spcBef>
                <a:spcPts val="0"/>
              </a:spcBef>
              <a:buSzPct val="100000"/>
              <a:defRPr sz="12006"/>
            </a:lvl3pPr>
            <a:lvl4pPr lvl="3" rtl="0">
              <a:spcBef>
                <a:spcPts val="0"/>
              </a:spcBef>
              <a:buSzPct val="100000"/>
              <a:defRPr sz="12006"/>
            </a:lvl4pPr>
            <a:lvl5pPr lvl="4" rtl="0">
              <a:spcBef>
                <a:spcPts val="0"/>
              </a:spcBef>
              <a:buSzPct val="100000"/>
              <a:defRPr sz="12006"/>
            </a:lvl5pPr>
            <a:lvl6pPr lvl="5" rtl="0">
              <a:spcBef>
                <a:spcPts val="0"/>
              </a:spcBef>
              <a:buSzPct val="100000"/>
              <a:defRPr sz="12006"/>
            </a:lvl6pPr>
            <a:lvl7pPr lvl="6" rtl="0">
              <a:spcBef>
                <a:spcPts val="0"/>
              </a:spcBef>
              <a:buSzPct val="100000"/>
              <a:defRPr sz="12006"/>
            </a:lvl7pPr>
            <a:lvl8pPr lvl="7" rtl="0">
              <a:spcBef>
                <a:spcPts val="0"/>
              </a:spcBef>
              <a:buSzPct val="100000"/>
              <a:defRPr sz="12006"/>
            </a:lvl8pPr>
            <a:lvl9pPr lvl="8" rtl="0">
              <a:spcBef>
                <a:spcPts val="0"/>
              </a:spcBef>
              <a:buSzPct val="100000"/>
              <a:defRPr sz="1200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8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oX7mKolh96gxj-EanR4XuMHkjJrEb6P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07953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 algn="ctr"/>
            <a:r>
              <a:rPr lang="en" dirty="0"/>
              <a:t>4.2 Environment and Data</a:t>
            </a:r>
          </a:p>
        </p:txBody>
      </p:sp>
    </p:spTree>
    <p:extLst>
      <p:ext uri="{BB962C8B-B14F-4D97-AF65-F5344CB8AC3E}">
        <p14:creationId xmlns:p14="http://schemas.microsoft.com/office/powerpoint/2010/main" val="214090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" sz="4402" dirty="0"/>
              <a:t>What we will cover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Environment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Where to get the dataset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Size of the dataset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Viewing the datasets steering angles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What observations can be made?</a:t>
            </a:r>
          </a:p>
          <a:p>
            <a:pPr marL="203226" lvl="1">
              <a:buClr>
                <a:srgbClr val="434343"/>
              </a:buClr>
            </a:pPr>
            <a:r>
              <a:rPr lang="en-GB" sz="32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endParaRPr lang="en-US" sz="4002" dirty="0">
              <a:solidFill>
                <a:srgbClr val="434343"/>
              </a:solidFill>
            </a:endParaRPr>
          </a:p>
          <a:p>
            <a:pPr marL="774726" indent="-571500">
              <a:buClr>
                <a:srgbClr val="434343"/>
              </a:buClr>
              <a:buFont typeface="Arial" panose="020B0604020202020204" pitchFamily="34" charset="0"/>
              <a:buChar char="•"/>
            </a:pPr>
            <a:endParaRPr lang="en" sz="4002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60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" sz="4402" dirty="0"/>
              <a:t>Environment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This model requires a powerful PC, preferably with a GPU, or use of a cloud GPU instance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It took many hours to train to a level where the predicted angles were accurate enough for demo purposes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Please check Python version compatibility with </a:t>
            </a:r>
            <a:r>
              <a:rPr lang="en-US" sz="4002" dirty="0" err="1">
                <a:solidFill>
                  <a:srgbClr val="434343"/>
                </a:solidFill>
              </a:rPr>
              <a:t>Tensorflow</a:t>
            </a:r>
            <a:r>
              <a:rPr lang="en-US" sz="4002" dirty="0">
                <a:solidFill>
                  <a:srgbClr val="434343"/>
                </a:solidFill>
              </a:rPr>
              <a:t>!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US" sz="4002" dirty="0">
              <a:solidFill>
                <a:srgbClr val="434343"/>
              </a:solidFill>
            </a:endParaRPr>
          </a:p>
          <a:p>
            <a:pPr marL="203226" lvl="1">
              <a:buClr>
                <a:srgbClr val="434343"/>
              </a:buClr>
            </a:pPr>
            <a:r>
              <a:rPr lang="en-GB" sz="32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endParaRPr lang="en-US" sz="4002" dirty="0">
              <a:solidFill>
                <a:srgbClr val="434343"/>
              </a:solidFill>
            </a:endParaRPr>
          </a:p>
          <a:p>
            <a:pPr marL="774726" indent="-571500">
              <a:buClr>
                <a:srgbClr val="434343"/>
              </a:buClr>
              <a:buFont typeface="Arial" panose="020B0604020202020204" pitchFamily="34" charset="0"/>
              <a:buChar char="•"/>
            </a:pPr>
            <a:endParaRPr lang="en" sz="4002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32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" sz="4402" dirty="0"/>
              <a:t>Dataset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The dataset is available here:</a:t>
            </a:r>
          </a:p>
          <a:p>
            <a:pPr marL="203226">
              <a:buClr>
                <a:srgbClr val="434343"/>
              </a:buClr>
            </a:pPr>
            <a:r>
              <a:rPr lang="en-US" sz="3600" dirty="0">
                <a:solidFill>
                  <a:srgbClr val="434343"/>
                </a:solidFill>
                <a:hlinkClick r:id="rId3"/>
              </a:rPr>
              <a:t>https://drive.google.com/open?id=1oX7mKolh96gxj-EanR4XuMHkjJrEb6PS</a:t>
            </a:r>
            <a:r>
              <a:rPr lang="en-US" sz="3600" dirty="0">
                <a:solidFill>
                  <a:srgbClr val="434343"/>
                </a:solidFill>
              </a:rPr>
              <a:t> 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US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Note that the dataset is approx. 3GB in size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Download it to do /data directory, so all images are in /data/data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US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US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endParaRPr lang="en-US" sz="4002" dirty="0">
              <a:solidFill>
                <a:srgbClr val="434343"/>
              </a:solidFill>
            </a:endParaRPr>
          </a:p>
          <a:p>
            <a:pPr marL="203226" lvl="1">
              <a:buClr>
                <a:srgbClr val="434343"/>
              </a:buClr>
            </a:pPr>
            <a:r>
              <a:rPr lang="en-GB" sz="32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endParaRPr lang="en-US" sz="4002" dirty="0">
              <a:solidFill>
                <a:srgbClr val="434343"/>
              </a:solidFill>
            </a:endParaRPr>
          </a:p>
          <a:p>
            <a:pPr marL="774726" indent="-571500">
              <a:buClr>
                <a:srgbClr val="434343"/>
              </a:buClr>
              <a:buFont typeface="Arial" panose="020B0604020202020204" pitchFamily="34" charset="0"/>
              <a:buChar char="•"/>
            </a:pPr>
            <a:endParaRPr lang="en" sz="4002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84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976721" y="976049"/>
            <a:ext cx="16075446" cy="8177813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Let’s explore the dataset…</a:t>
            </a:r>
          </a:p>
        </p:txBody>
      </p:sp>
    </p:spTree>
    <p:extLst>
      <p:ext uri="{BB962C8B-B14F-4D97-AF65-F5344CB8AC3E}">
        <p14:creationId xmlns:p14="http://schemas.microsoft.com/office/powerpoint/2010/main" val="208763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07953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 algn="ctr"/>
            <a:r>
              <a:rPr lang="en" dirty="0"/>
              <a:t>Training Our Model</a:t>
            </a:r>
          </a:p>
        </p:txBody>
      </p:sp>
    </p:spTree>
    <p:extLst>
      <p:ext uri="{BB962C8B-B14F-4D97-AF65-F5344CB8AC3E}">
        <p14:creationId xmlns:p14="http://schemas.microsoft.com/office/powerpoint/2010/main" val="1246701380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13315</TotalTime>
  <Words>336</Words>
  <Application>Microsoft Macintosh PowerPoint</Application>
  <PresentationFormat>Custom</PresentationFormat>
  <Paragraphs>38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Roboto</vt:lpstr>
      <vt:lpstr>Calibri</vt:lpstr>
      <vt:lpstr>Arial</vt:lpstr>
      <vt:lpstr>Consolas</vt:lpstr>
      <vt:lpstr>Packt</vt:lpstr>
      <vt:lpstr>4.2 Environment and Data</vt:lpstr>
      <vt:lpstr>What we will cover</vt:lpstr>
      <vt:lpstr>Environment</vt:lpstr>
      <vt:lpstr>Dataset</vt:lpstr>
      <vt:lpstr>Let’s explore the dataset…</vt:lpstr>
      <vt:lpstr>Training Our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cp:lastModifiedBy>Strefford, Mark Charles</cp:lastModifiedBy>
  <cp:revision>68</cp:revision>
  <dcterms:modified xsi:type="dcterms:W3CDTF">2018-11-23T09:01:19Z</dcterms:modified>
</cp:coreProperties>
</file>