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1"/>
  </p:notesMasterIdLst>
  <p:sldIdLst>
    <p:sldId id="269" r:id="rId2"/>
    <p:sldId id="270" r:id="rId3"/>
    <p:sldId id="272" r:id="rId4"/>
    <p:sldId id="261" r:id="rId5"/>
    <p:sldId id="274" r:id="rId6"/>
    <p:sldId id="266" r:id="rId7"/>
    <p:sldId id="264" r:id="rId8"/>
    <p:sldId id="267" r:id="rId9"/>
    <p:sldId id="271" r:id="rId10"/>
  </p:sldIdLst>
  <p:sldSz cx="18288000" cy="10282238"/>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99"/>
  </p:normalViewPr>
  <p:slideViewPr>
    <p:cSldViewPr snapToGrid="0">
      <p:cViewPr varScale="1">
        <p:scale>
          <a:sx n="74" d="100"/>
          <a:sy n="74" d="100"/>
        </p:scale>
        <p:origin x="216" y="352"/>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Hello and welcome.  In this section we’ll be looking at natural language processing in Python, and specifically how we can use these techniques to get insight from a knowledge base of text documents.  For this, we will use Wikipedia as a source of text data, and build a set of algorithms that will help us understand the topics in this data, and how different topics relate to each other so that we can ask questions of the data in natural language and in return get a view of the documents that are likely to be relevant.</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section.</a:t>
            </a:r>
          </a:p>
          <a:p>
            <a:pPr lvl="0" rtl="0">
              <a:spcBef>
                <a:spcPts val="0"/>
              </a:spcBef>
              <a:buNone/>
            </a:pPr>
            <a:r>
              <a:rPr lang="en-US" baseline="0" dirty="0"/>
              <a:t>When this slide plays, you could talk about the main aim that we’d be covering in this section.</a:t>
            </a:r>
          </a:p>
          <a:p>
            <a:pPr lvl="0" rtl="0">
              <a:spcBef>
                <a:spcPts val="0"/>
              </a:spcBef>
              <a:buNone/>
            </a:pPr>
            <a:endParaRPr lang="en-US" dirty="0"/>
          </a:p>
          <a:p>
            <a:pPr lvl="0" rtl="0">
              <a:spcBef>
                <a:spcPts val="0"/>
              </a:spcBef>
              <a:buNone/>
            </a:pPr>
            <a:endParaRPr dirty="0"/>
          </a:p>
        </p:txBody>
      </p:sp>
    </p:spTree>
    <p:extLst>
      <p:ext uri="{BB962C8B-B14F-4D97-AF65-F5344CB8AC3E}">
        <p14:creationId xmlns:p14="http://schemas.microsoft.com/office/powerpoint/2010/main" val="200678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But first of all we need to get access to the text data in Wikipedia, and this section is all about how we’ll do that.</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a:p>
            <a:pPr lvl="0" rtl="0">
              <a:spcBef>
                <a:spcPts val="0"/>
              </a:spcBef>
              <a:buNone/>
            </a:pPr>
            <a:endParaRPr dirty="0"/>
          </a:p>
        </p:txBody>
      </p:sp>
    </p:spTree>
    <p:extLst>
      <p:ext uri="{BB962C8B-B14F-4D97-AF65-F5344CB8AC3E}">
        <p14:creationId xmlns:p14="http://schemas.microsoft.com/office/powerpoint/2010/main" val="3873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to take a step back for a moment, part of the explosion in the use of AI is due to the amount of data that is readily or easily available in order to train algorithms.  In this section we’ll look at some of the approaches we can take and then drill into using Wikipedia as our text corpus. </a:t>
            </a:r>
          </a:p>
          <a:p>
            <a:pPr lvl="0" rtl="0">
              <a:spcBef>
                <a:spcPts val="0"/>
              </a:spcBef>
              <a:buNone/>
            </a:pPr>
            <a:endParaRPr lang="en-US" dirty="0"/>
          </a:p>
          <a:p>
            <a:pPr lvl="0" rtl="0">
              <a:spcBef>
                <a:spcPts val="0"/>
              </a:spcBef>
              <a:buNone/>
            </a:pPr>
            <a:endParaRPr lang="en-US" dirty="0"/>
          </a:p>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1836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a:t>What is important to </a:t>
            </a:r>
            <a:r>
              <a:rPr lang="en-US" dirty="0" err="1"/>
              <a:t>realise</a:t>
            </a:r>
            <a:r>
              <a:rPr lang="en-US" dirty="0"/>
              <a:t> is that the data is typically more important than the algorithm. You could have the best algorithm out there but if the data is not fit for the domain, then the algorithm is almost certainly not going to give you meaningful results.  Here you can see examples use cases for AI and examples of the data sets you would need to train them </a:t>
            </a:r>
          </a:p>
          <a:p>
            <a:pPr lvl="0" rtl="0">
              <a:spcBef>
                <a:spcPts val="0"/>
              </a:spcBef>
              <a:buNone/>
            </a:pPr>
            <a:endParaRPr lang="en-US" dirty="0"/>
          </a:p>
          <a:p>
            <a:pPr lvl="0" rtl="0">
              <a:spcBef>
                <a:spcPts val="0"/>
              </a:spcBef>
              <a:buNone/>
            </a:pPr>
            <a:r>
              <a:rPr lang="en-US" dirty="0"/>
              <a:t>Of course, this list is not exhaustive by any means, and for example, even within images recognition, there could be many different data sets you can use depending on what you’re trying to do (you’d use a different datasets of detecting animals than you would for detecting deforestation from satellite images, or other vehicles on the road)</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p:txBody>
      </p:sp>
    </p:spTree>
    <p:extLst>
      <p:ext uri="{BB962C8B-B14F-4D97-AF65-F5344CB8AC3E}">
        <p14:creationId xmlns:p14="http://schemas.microsoft.com/office/powerpoint/2010/main" val="374711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a:t>There are a number of approaches you can use to get hold of data.  For many situations, it may be possible to use an existing data set to train a model, and the URL at the bottom of this slide points to a very small number of these datasets.  There are many many datasets out there now, some with more industry traction than others.</a:t>
            </a:r>
          </a:p>
          <a:p>
            <a:pPr lvl="0" rtl="0">
              <a:spcBef>
                <a:spcPts val="0"/>
              </a:spcBef>
              <a:buNone/>
            </a:pPr>
            <a:endParaRPr lang="en-US" dirty="0"/>
          </a:p>
          <a:p>
            <a:pPr lvl="0" rtl="0">
              <a:spcBef>
                <a:spcPts val="0"/>
              </a:spcBef>
              <a:buNone/>
            </a:pPr>
            <a:r>
              <a:rPr lang="en-US" dirty="0"/>
              <a:t>If the problem you want to address is not covered by an existing industry dataset, for example if you want to introduce an automated process in your </a:t>
            </a:r>
            <a:r>
              <a:rPr lang="en-US" dirty="0" err="1"/>
              <a:t>organisation</a:t>
            </a:r>
            <a:r>
              <a:rPr lang="en-US" dirty="0"/>
              <a:t> that takes input from customer emails, you are more likely to need to create the dataset yourself from historic correspondence and the action that an employee would take.  </a:t>
            </a:r>
          </a:p>
          <a:p>
            <a:pPr lvl="0" rtl="0">
              <a:spcBef>
                <a:spcPts val="0"/>
              </a:spcBef>
              <a:buNone/>
            </a:pPr>
            <a:endParaRPr lang="en-US" dirty="0"/>
          </a:p>
          <a:p>
            <a:pPr lvl="0" rtl="0">
              <a:spcBef>
                <a:spcPts val="0"/>
              </a:spcBef>
              <a:buNone/>
            </a:pPr>
            <a:r>
              <a:rPr lang="en-US" dirty="0"/>
              <a:t>Both of these approaches in effect use labelled data, and are suitable for a type of machine learning called supervised learning.  This means that for the training data, you give it the answer.  The vast majority of techniques are based on this approach.</a:t>
            </a:r>
          </a:p>
          <a:p>
            <a:pPr lvl="0" rtl="0">
              <a:spcBef>
                <a:spcPts val="0"/>
              </a:spcBef>
              <a:buNone/>
            </a:pPr>
            <a:endParaRPr lang="en-US" dirty="0"/>
          </a:p>
          <a:p>
            <a:pPr lvl="0" rtl="0">
              <a:spcBef>
                <a:spcPts val="0"/>
              </a:spcBef>
              <a:buNone/>
            </a:pPr>
            <a:r>
              <a:rPr lang="en-US" dirty="0"/>
              <a:t>For this particular module, we are going to go a step beyond this and both create our own dataset (albeit from Wikipedia) and use a number of unsupervised techniques to get insight from it.  </a:t>
            </a:r>
          </a:p>
          <a:p>
            <a:pPr lvl="0" rtl="0">
              <a:spcBef>
                <a:spcPts val="0"/>
              </a:spcBef>
              <a:buNone/>
            </a:pPr>
            <a:endParaRPr lang="en-US" dirty="0"/>
          </a:p>
          <a:p>
            <a:pPr lvl="0" rtl="0">
              <a:spcBef>
                <a:spcPts val="0"/>
              </a:spcBef>
              <a:buNone/>
            </a:pPr>
            <a:r>
              <a:rPr lang="en-US" dirty="0"/>
              <a:t>Let’s look at getting access to the data in more detail</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introduction slide</a:t>
            </a:r>
            <a:r>
              <a:rPr lang="en-US" baseline="0" dirty="0"/>
              <a:t> of the topic that you are covering in this subsection.</a:t>
            </a:r>
          </a:p>
          <a:p>
            <a:pPr lvl="0" rtl="0">
              <a:spcBef>
                <a:spcPts val="0"/>
              </a:spcBef>
              <a:buNone/>
            </a:pPr>
            <a:r>
              <a:rPr lang="en-US" baseline="0" dirty="0"/>
              <a:t>When this slide plays, you could talk about the main aim that we’d be covering in this video.</a:t>
            </a:r>
            <a:endParaRPr lang="en-US" dirty="0"/>
          </a:p>
        </p:txBody>
      </p:sp>
    </p:spTree>
    <p:extLst>
      <p:ext uri="{BB962C8B-B14F-4D97-AF65-F5344CB8AC3E}">
        <p14:creationId xmlns:p14="http://schemas.microsoft.com/office/powerpoint/2010/main" val="63071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As mentioned, we are going to use Wikipedia for this module, and use a relatively short piece of code to call the Wikipedia API, download content for us, and store it in a database for later use.  We are taking this approach so that we can iterate our code and model and improve it’s performance without continually accessing Wikipedia.  Of course, we will miss out on any changes to the information this way, but we can refresh our content at any point as the accuracy of our model increases.</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Like mentioned – best for flowcharts, block diagram, and images in the split-view of course!</a:t>
            </a:r>
          </a:p>
          <a:p>
            <a:pPr lvl="0">
              <a:spcBef>
                <a:spcPts val="0"/>
              </a:spcBef>
              <a:buNone/>
            </a:pPr>
            <a:endParaRPr dirty="0"/>
          </a:p>
        </p:txBody>
      </p:sp>
    </p:spTree>
    <p:extLst>
      <p:ext uri="{BB962C8B-B14F-4D97-AF65-F5344CB8AC3E}">
        <p14:creationId xmlns:p14="http://schemas.microsoft.com/office/powerpoint/2010/main" val="135450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now let’s look at the code…</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Something</a:t>
            </a:r>
            <a:r>
              <a:rPr lang="en-US" baseline="0" dirty="0"/>
              <a:t> that needs to grab the viewers attention!!</a:t>
            </a:r>
            <a:endParaRPr lang="en-US" dirty="0"/>
          </a:p>
          <a:p>
            <a:pPr lvl="0">
              <a:spcBef>
                <a:spcPts val="0"/>
              </a:spcBef>
              <a:buNone/>
            </a:pPr>
            <a:endParaRPr dirty="0"/>
          </a:p>
        </p:txBody>
      </p:sp>
    </p:spTree>
    <p:extLst>
      <p:ext uri="{BB962C8B-B14F-4D97-AF65-F5344CB8AC3E}">
        <p14:creationId xmlns:p14="http://schemas.microsoft.com/office/powerpoint/2010/main" val="427595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For the keen eyed amongst you, you may have noticed that not all of the subcategories for Artificial Intelligence appear to be directly related to AI.  This can be an issue with any dataset, it’s hard to get one that is 100% perfect especially if you’ve created it yourself.  This is a trade-off that any project needs to take, and unfortunately there’s no single or right answer.  For the purpose of this module, most of the content we have downloaded is relevant to our topic of Artificial Intelligence, so we will leave any less relevant content in place.  However, this could be a future improvement you decide to make on your own,</a:t>
            </a:r>
            <a:endParaRPr dirty="0"/>
          </a:p>
        </p:txBody>
      </p:sp>
    </p:spTree>
    <p:extLst>
      <p:ext uri="{BB962C8B-B14F-4D97-AF65-F5344CB8AC3E}">
        <p14:creationId xmlns:p14="http://schemas.microsoft.com/office/powerpoint/2010/main" val="28782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the next video we will look at topic modelling, what it is and how it can help with our dataset.</a:t>
            </a:r>
          </a:p>
          <a:p>
            <a:pPr lvl="0" rtl="0">
              <a:spcBef>
                <a:spcPts val="0"/>
              </a:spcBef>
              <a:buNone/>
            </a:pPr>
            <a:endParaRPr lang="en-US" dirty="0"/>
          </a:p>
          <a:p>
            <a:pPr lvl="0" rtl="0">
              <a:spcBef>
                <a:spcPts val="0"/>
              </a:spcBef>
              <a:buNone/>
            </a:pPr>
            <a:r>
              <a:rPr lang="en-US" dirty="0"/>
              <a:t>[Mandatory Slide]</a:t>
            </a:r>
            <a:br>
              <a:rPr lang="en-US" dirty="0"/>
            </a:br>
            <a:r>
              <a:rPr lang="en-US" dirty="0"/>
              <a:t>This would be the slide</a:t>
            </a:r>
            <a:r>
              <a:rPr lang="en-US" baseline="0" dirty="0"/>
              <a:t> of the next video that you will be covering.</a:t>
            </a:r>
          </a:p>
          <a:p>
            <a:pPr lvl="0" rtl="0">
              <a:spcBef>
                <a:spcPts val="0"/>
              </a:spcBef>
              <a:buNone/>
            </a:pPr>
            <a:r>
              <a:rPr lang="en-US" baseline="0" dirty="0"/>
              <a:t>When this slide plays, you could talk about the main aim that we’d be covering in the next video.</a:t>
            </a:r>
            <a:endParaRPr lang="en-US" dirty="0"/>
          </a:p>
          <a:p>
            <a:pPr lvl="0" rtl="0">
              <a:spcBef>
                <a:spcPts val="0"/>
              </a:spcBef>
              <a:buNone/>
            </a:pPr>
            <a:endParaRPr dirty="0"/>
          </a:p>
        </p:txBody>
      </p:sp>
    </p:spTree>
    <p:extLst>
      <p:ext uri="{BB962C8B-B14F-4D97-AF65-F5344CB8AC3E}">
        <p14:creationId xmlns:p14="http://schemas.microsoft.com/office/powerpoint/2010/main" val="102899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3370445"/>
            <a:ext cx="18288000" cy="6911799"/>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27" name="Shape 27"/>
          <p:cNvSpPr/>
          <p:nvPr/>
        </p:nvSpPr>
        <p:spPr>
          <a:xfrm>
            <a:off x="0" y="3370445"/>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28" name="Shape 28"/>
          <p:cNvSpPr txBox="1">
            <a:spLocks noGrp="1"/>
          </p:cNvSpPr>
          <p:nvPr>
            <p:ph type="title"/>
          </p:nvPr>
        </p:nvSpPr>
        <p:spPr>
          <a:xfrm>
            <a:off x="943804" y="1476767"/>
            <a:ext cx="16444200" cy="1534689"/>
          </a:xfrm>
          <a:prstGeom prst="rect">
            <a:avLst/>
          </a:prstGeom>
        </p:spPr>
        <p:txBody>
          <a:bodyPr lIns="137092" tIns="137092" rIns="137092" bIns="137092"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943801" y="3836374"/>
            <a:ext cx="7999800" cy="5417890"/>
          </a:xfrm>
          <a:prstGeom prst="rect">
            <a:avLst/>
          </a:prstGeom>
        </p:spPr>
        <p:txBody>
          <a:bodyPr lIns="137092" tIns="137092" rIns="137092" bIns="137092" anchor="t" anchorCtr="0"/>
          <a:lstStyle>
            <a:lvl1pPr lvl="0" rtl="0">
              <a:spcBef>
                <a:spcPts val="0"/>
              </a:spcBef>
              <a:buClr>
                <a:srgbClr val="434343"/>
              </a:buClr>
              <a:buSzPct val="100000"/>
              <a:buFont typeface="Calibri"/>
              <a:defRPr sz="4002">
                <a:solidFill>
                  <a:srgbClr val="434343"/>
                </a:solidFill>
                <a:latin typeface="Calibri"/>
                <a:ea typeface="Calibri"/>
                <a:cs typeface="Calibri"/>
                <a:sym typeface="Calibri"/>
              </a:defRPr>
            </a:lvl1pPr>
            <a:lvl2pPr lvl="1" rtl="0">
              <a:spcBef>
                <a:spcPts val="0"/>
              </a:spcBef>
              <a:buClr>
                <a:srgbClr val="434343"/>
              </a:buClr>
              <a:buSzPct val="100000"/>
              <a:buFont typeface="Calibri"/>
              <a:defRPr sz="3602">
                <a:solidFill>
                  <a:srgbClr val="434343"/>
                </a:solidFill>
                <a:latin typeface="Calibri"/>
                <a:ea typeface="Calibri"/>
                <a:cs typeface="Calibri"/>
                <a:sym typeface="Calibri"/>
              </a:defRPr>
            </a:lvl2pPr>
            <a:lvl3pPr lvl="2" rtl="0">
              <a:spcBef>
                <a:spcPts val="0"/>
              </a:spcBef>
              <a:buClr>
                <a:srgbClr val="434343"/>
              </a:buClr>
              <a:buSzPct val="100000"/>
              <a:buFont typeface="Calibri"/>
              <a:defRPr sz="3202">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2401">
                <a:solidFill>
                  <a:srgbClr val="434343"/>
                </a:solidFill>
                <a:latin typeface="Calibri"/>
                <a:ea typeface="Calibri"/>
                <a:cs typeface="Calibri"/>
                <a:sym typeface="Calibri"/>
              </a:defRPr>
            </a:lvl8pPr>
            <a:lvl9pPr lvl="8" rtl="0">
              <a:spcBef>
                <a:spcPts val="0"/>
              </a:spcBef>
              <a:buClr>
                <a:srgbClr val="434343"/>
              </a:buClr>
              <a:buSzPct val="100000"/>
              <a:buFont typeface="Calibri"/>
              <a:defRPr sz="2401">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9388502" y="3836374"/>
            <a:ext cx="7999800" cy="5417890"/>
          </a:xfrm>
          <a:prstGeom prst="rect">
            <a:avLst/>
          </a:prstGeom>
        </p:spPr>
        <p:txBody>
          <a:bodyPr lIns="137092" tIns="137092" rIns="137092" bIns="137092" anchor="t" anchorCtr="0"/>
          <a:lstStyle>
            <a:lvl1pPr lvl="0" rtl="0">
              <a:spcBef>
                <a:spcPts val="0"/>
              </a:spcBef>
              <a:buClr>
                <a:srgbClr val="434343"/>
              </a:buClr>
              <a:buSzPct val="100000"/>
              <a:buFont typeface="Calibri"/>
              <a:defRPr sz="4002">
                <a:solidFill>
                  <a:srgbClr val="434343"/>
                </a:solidFill>
                <a:latin typeface="Calibri"/>
                <a:ea typeface="Calibri"/>
                <a:cs typeface="Calibri"/>
                <a:sym typeface="Calibri"/>
              </a:defRPr>
            </a:lvl1pPr>
            <a:lvl2pPr lvl="1" rtl="0">
              <a:spcBef>
                <a:spcPts val="0"/>
              </a:spcBef>
              <a:buClr>
                <a:srgbClr val="434343"/>
              </a:buClr>
              <a:buSzPct val="100000"/>
              <a:buFont typeface="Calibri"/>
              <a:defRPr sz="3602">
                <a:solidFill>
                  <a:srgbClr val="434343"/>
                </a:solidFill>
                <a:latin typeface="Calibri"/>
                <a:ea typeface="Calibri"/>
                <a:cs typeface="Calibri"/>
                <a:sym typeface="Calibri"/>
              </a:defRPr>
            </a:lvl2pPr>
            <a:lvl3pPr lvl="2" rtl="0">
              <a:spcBef>
                <a:spcPts val="0"/>
              </a:spcBef>
              <a:buClr>
                <a:srgbClr val="434343"/>
              </a:buClr>
              <a:buSzPct val="100000"/>
              <a:buFont typeface="Calibri"/>
              <a:defRPr sz="3202">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2401">
                <a:solidFill>
                  <a:srgbClr val="434343"/>
                </a:solidFill>
                <a:latin typeface="Calibri"/>
                <a:ea typeface="Calibri"/>
                <a:cs typeface="Calibri"/>
                <a:sym typeface="Calibri"/>
              </a:defRPr>
            </a:lvl8pPr>
            <a:lvl9pPr lvl="8" rtl="0">
              <a:spcBef>
                <a:spcPts val="0"/>
              </a:spcBef>
              <a:buClr>
                <a:srgbClr val="434343"/>
              </a:buClr>
              <a:buSzPct val="100000"/>
              <a:buFont typeface="Calibri"/>
              <a:defRPr sz="2401">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6553204" y="55"/>
            <a:ext cx="11734800" cy="10282238"/>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9" name="Shape 39"/>
          <p:cNvSpPr/>
          <p:nvPr/>
        </p:nvSpPr>
        <p:spPr>
          <a:xfrm rot="-5400000">
            <a:off x="1520686" y="5032523"/>
            <a:ext cx="10282238" cy="2171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40" name="Shape 40"/>
          <p:cNvSpPr txBox="1">
            <a:spLocks noGrp="1"/>
          </p:cNvSpPr>
          <p:nvPr>
            <p:ph type="title"/>
          </p:nvPr>
        </p:nvSpPr>
        <p:spPr>
          <a:xfrm>
            <a:off x="452153" y="715269"/>
            <a:ext cx="5616000" cy="1905917"/>
          </a:xfrm>
          <a:prstGeom prst="rect">
            <a:avLst/>
          </a:prstGeom>
        </p:spPr>
        <p:txBody>
          <a:bodyPr lIns="137092" tIns="137092" rIns="137092" bIns="137092" anchor="b" anchorCtr="0"/>
          <a:lstStyle>
            <a:lvl1pPr lvl="0" rtl="0">
              <a:spcBef>
                <a:spcPts val="0"/>
              </a:spcBef>
              <a:buSzPct val="100000"/>
              <a:defRPr sz="4802"/>
            </a:lvl1pPr>
            <a:lvl2pPr lvl="1" rtl="0">
              <a:spcBef>
                <a:spcPts val="0"/>
              </a:spcBef>
              <a:buSzPct val="100000"/>
              <a:defRPr sz="4802"/>
            </a:lvl2pPr>
            <a:lvl3pPr lvl="2" rtl="0">
              <a:spcBef>
                <a:spcPts val="0"/>
              </a:spcBef>
              <a:buSzPct val="100000"/>
              <a:defRPr sz="4802"/>
            </a:lvl3pPr>
            <a:lvl4pPr lvl="3" rtl="0">
              <a:spcBef>
                <a:spcPts val="0"/>
              </a:spcBef>
              <a:buSzPct val="100000"/>
              <a:defRPr sz="4802"/>
            </a:lvl4pPr>
            <a:lvl5pPr lvl="4" rtl="0">
              <a:spcBef>
                <a:spcPts val="0"/>
              </a:spcBef>
              <a:buSzPct val="100000"/>
              <a:defRPr sz="4802"/>
            </a:lvl5pPr>
            <a:lvl6pPr lvl="5" rtl="0">
              <a:spcBef>
                <a:spcPts val="0"/>
              </a:spcBef>
              <a:buSzPct val="100000"/>
              <a:defRPr sz="4802"/>
            </a:lvl6pPr>
            <a:lvl7pPr lvl="6" rtl="0">
              <a:spcBef>
                <a:spcPts val="0"/>
              </a:spcBef>
              <a:buSzPct val="100000"/>
              <a:defRPr sz="4802"/>
            </a:lvl7pPr>
            <a:lvl8pPr lvl="7" rtl="0">
              <a:spcBef>
                <a:spcPts val="0"/>
              </a:spcBef>
              <a:buSzPct val="100000"/>
              <a:defRPr sz="4802"/>
            </a:lvl8pPr>
            <a:lvl9pPr lvl="8" rtl="0">
              <a:spcBef>
                <a:spcPts val="0"/>
              </a:spcBef>
              <a:buSzPct val="100000"/>
              <a:defRPr sz="4802"/>
            </a:lvl9pPr>
          </a:lstStyle>
          <a:p>
            <a:endParaRPr/>
          </a:p>
        </p:txBody>
      </p:sp>
      <p:sp>
        <p:nvSpPr>
          <p:cNvPr id="41" name="Shape 41"/>
          <p:cNvSpPr txBox="1">
            <a:spLocks noGrp="1"/>
          </p:cNvSpPr>
          <p:nvPr>
            <p:ph type="body" idx="1"/>
          </p:nvPr>
        </p:nvSpPr>
        <p:spPr>
          <a:xfrm>
            <a:off x="452149" y="2930243"/>
            <a:ext cx="5616000" cy="6324071"/>
          </a:xfrm>
          <a:prstGeom prst="rect">
            <a:avLst/>
          </a:prstGeom>
        </p:spPr>
        <p:txBody>
          <a:bodyPr lIns="137092" tIns="137092" rIns="137092" bIns="137092"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3202">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2401">
                <a:solidFill>
                  <a:schemeClr val="lt1"/>
                </a:solidFill>
                <a:latin typeface="Calibri"/>
                <a:ea typeface="Calibri"/>
                <a:cs typeface="Calibri"/>
                <a:sym typeface="Calibri"/>
              </a:defRPr>
            </a:lvl4pPr>
            <a:lvl5pPr lvl="4" rtl="0">
              <a:spcBef>
                <a:spcPts val="0"/>
              </a:spcBef>
              <a:buClr>
                <a:schemeClr val="lt1"/>
              </a:buClr>
              <a:buSzPct val="100000"/>
              <a:buFont typeface="Calibri"/>
              <a:defRPr sz="2401">
                <a:solidFill>
                  <a:schemeClr val="lt1"/>
                </a:solidFill>
                <a:latin typeface="Calibri"/>
                <a:ea typeface="Calibri"/>
                <a:cs typeface="Calibri"/>
                <a:sym typeface="Calibri"/>
              </a:defRPr>
            </a:lvl5pPr>
            <a:lvl6pPr lvl="5" rtl="0">
              <a:spcBef>
                <a:spcPts val="0"/>
              </a:spcBef>
              <a:buClr>
                <a:schemeClr val="lt1"/>
              </a:buClr>
              <a:buSzPct val="100000"/>
              <a:buFont typeface="Calibri"/>
              <a:defRPr sz="2401">
                <a:solidFill>
                  <a:schemeClr val="lt1"/>
                </a:solidFill>
                <a:latin typeface="Calibri"/>
                <a:ea typeface="Calibri"/>
                <a:cs typeface="Calibri"/>
                <a:sym typeface="Calibri"/>
              </a:defRPr>
            </a:lvl6pPr>
            <a:lvl7pPr lvl="6" rtl="0">
              <a:spcBef>
                <a:spcPts val="0"/>
              </a:spcBef>
              <a:buClr>
                <a:schemeClr val="lt1"/>
              </a:buClr>
              <a:buSzPct val="100000"/>
              <a:buFont typeface="Calibri"/>
              <a:defRPr sz="2401">
                <a:solidFill>
                  <a:schemeClr val="lt1"/>
                </a:solidFill>
                <a:latin typeface="Calibri"/>
                <a:ea typeface="Calibri"/>
                <a:cs typeface="Calibri"/>
                <a:sym typeface="Calibri"/>
              </a:defRPr>
            </a:lvl7pPr>
            <a:lvl8pPr lvl="7" rtl="0">
              <a:spcBef>
                <a:spcPts val="0"/>
              </a:spcBef>
              <a:buClr>
                <a:schemeClr val="lt1"/>
              </a:buClr>
              <a:buSzPct val="100000"/>
              <a:buFont typeface="Calibri"/>
              <a:defRPr sz="2401">
                <a:solidFill>
                  <a:schemeClr val="lt1"/>
                </a:solidFill>
                <a:latin typeface="Calibri"/>
                <a:ea typeface="Calibri"/>
                <a:cs typeface="Calibri"/>
                <a:sym typeface="Calibri"/>
              </a:defRPr>
            </a:lvl8pPr>
            <a:lvl9pPr lvl="8" rtl="0">
              <a:spcBef>
                <a:spcPts val="0"/>
              </a:spcBef>
              <a:buClr>
                <a:schemeClr val="lt1"/>
              </a:buClr>
              <a:buSzPct val="100000"/>
              <a:buFont typeface="Calibri"/>
              <a:defRPr sz="2401">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1" y="6"/>
            <a:ext cx="9144000" cy="10282238"/>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48" name="Shape 48"/>
          <p:cNvSpPr/>
          <p:nvPr/>
        </p:nvSpPr>
        <p:spPr>
          <a:xfrm rot="5400000">
            <a:off x="3895230" y="5033122"/>
            <a:ext cx="10281038" cy="2171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49" name="Shape 49"/>
          <p:cNvSpPr txBox="1">
            <a:spLocks noGrp="1"/>
          </p:cNvSpPr>
          <p:nvPr>
            <p:ph type="title"/>
          </p:nvPr>
        </p:nvSpPr>
        <p:spPr>
          <a:xfrm>
            <a:off x="531001" y="2465213"/>
            <a:ext cx="8090400" cy="2963228"/>
          </a:xfrm>
          <a:prstGeom prst="rect">
            <a:avLst/>
          </a:prstGeom>
        </p:spPr>
        <p:txBody>
          <a:bodyPr lIns="137092" tIns="137092" rIns="137092" bIns="137092" anchor="b" anchorCtr="0"/>
          <a:lstStyle>
            <a:lvl1pPr lvl="0" algn="ctr" rtl="0">
              <a:spcBef>
                <a:spcPts val="0"/>
              </a:spcBef>
              <a:buClr>
                <a:srgbClr val="434343"/>
              </a:buClr>
              <a:buSzPct val="100000"/>
              <a:defRPr sz="8404">
                <a:solidFill>
                  <a:srgbClr val="434343"/>
                </a:solidFill>
              </a:defRPr>
            </a:lvl1pPr>
            <a:lvl2pPr lvl="1" algn="ctr" rtl="0">
              <a:spcBef>
                <a:spcPts val="0"/>
              </a:spcBef>
              <a:buClr>
                <a:schemeClr val="dk2"/>
              </a:buClr>
              <a:buSzPct val="100000"/>
              <a:defRPr sz="8404">
                <a:solidFill>
                  <a:schemeClr val="dk2"/>
                </a:solidFill>
              </a:defRPr>
            </a:lvl2pPr>
            <a:lvl3pPr lvl="2" algn="ctr" rtl="0">
              <a:spcBef>
                <a:spcPts val="0"/>
              </a:spcBef>
              <a:buClr>
                <a:schemeClr val="dk2"/>
              </a:buClr>
              <a:buSzPct val="100000"/>
              <a:defRPr sz="8404">
                <a:solidFill>
                  <a:schemeClr val="dk2"/>
                </a:solidFill>
              </a:defRPr>
            </a:lvl3pPr>
            <a:lvl4pPr lvl="3" algn="ctr" rtl="0">
              <a:spcBef>
                <a:spcPts val="0"/>
              </a:spcBef>
              <a:buClr>
                <a:schemeClr val="dk2"/>
              </a:buClr>
              <a:buSzPct val="100000"/>
              <a:defRPr sz="8404">
                <a:solidFill>
                  <a:schemeClr val="dk2"/>
                </a:solidFill>
              </a:defRPr>
            </a:lvl4pPr>
            <a:lvl5pPr lvl="4" algn="ctr" rtl="0">
              <a:spcBef>
                <a:spcPts val="0"/>
              </a:spcBef>
              <a:buClr>
                <a:schemeClr val="dk2"/>
              </a:buClr>
              <a:buSzPct val="100000"/>
              <a:defRPr sz="8404">
                <a:solidFill>
                  <a:schemeClr val="dk2"/>
                </a:solidFill>
              </a:defRPr>
            </a:lvl5pPr>
            <a:lvl6pPr lvl="5" algn="ctr" rtl="0">
              <a:spcBef>
                <a:spcPts val="0"/>
              </a:spcBef>
              <a:buClr>
                <a:schemeClr val="dk2"/>
              </a:buClr>
              <a:buSzPct val="100000"/>
              <a:defRPr sz="8404">
                <a:solidFill>
                  <a:schemeClr val="dk2"/>
                </a:solidFill>
              </a:defRPr>
            </a:lvl6pPr>
            <a:lvl7pPr lvl="6" algn="ctr" rtl="0">
              <a:spcBef>
                <a:spcPts val="0"/>
              </a:spcBef>
              <a:buClr>
                <a:schemeClr val="dk2"/>
              </a:buClr>
              <a:buSzPct val="100000"/>
              <a:defRPr sz="8404">
                <a:solidFill>
                  <a:schemeClr val="dk2"/>
                </a:solidFill>
              </a:defRPr>
            </a:lvl7pPr>
            <a:lvl8pPr lvl="7" algn="ctr" rtl="0">
              <a:spcBef>
                <a:spcPts val="0"/>
              </a:spcBef>
              <a:buClr>
                <a:schemeClr val="dk2"/>
              </a:buClr>
              <a:buSzPct val="100000"/>
              <a:defRPr sz="8404">
                <a:solidFill>
                  <a:schemeClr val="dk2"/>
                </a:solidFill>
              </a:defRPr>
            </a:lvl8pPr>
            <a:lvl9pPr lvl="8" algn="ctr" rtl="0">
              <a:spcBef>
                <a:spcPts val="0"/>
              </a:spcBef>
              <a:buClr>
                <a:schemeClr val="dk2"/>
              </a:buClr>
              <a:buSzPct val="100000"/>
              <a:defRPr sz="8404">
                <a:solidFill>
                  <a:schemeClr val="dk2"/>
                </a:solidFill>
              </a:defRPr>
            </a:lvl9pPr>
          </a:lstStyle>
          <a:p>
            <a:endParaRPr/>
          </a:p>
        </p:txBody>
      </p:sp>
      <p:sp>
        <p:nvSpPr>
          <p:cNvPr id="50" name="Shape 50"/>
          <p:cNvSpPr txBox="1">
            <a:spLocks noGrp="1"/>
          </p:cNvSpPr>
          <p:nvPr>
            <p:ph type="subTitle" idx="1"/>
          </p:nvPr>
        </p:nvSpPr>
        <p:spPr>
          <a:xfrm>
            <a:off x="531001" y="5556365"/>
            <a:ext cx="8090400" cy="2469055"/>
          </a:xfrm>
          <a:prstGeom prst="rect">
            <a:avLst/>
          </a:prstGeom>
        </p:spPr>
        <p:txBody>
          <a:bodyPr lIns="137092" tIns="137092" rIns="137092" bIns="137092" anchor="t" anchorCtr="0"/>
          <a:lstStyle>
            <a:lvl1pPr lvl="0" algn="ctr" rtl="0">
              <a:lnSpc>
                <a:spcPct val="100000"/>
              </a:lnSpc>
              <a:spcBef>
                <a:spcPts val="0"/>
              </a:spcBef>
              <a:spcAft>
                <a:spcPts val="0"/>
              </a:spcAft>
              <a:buSzPct val="100000"/>
              <a:buFont typeface="Calibri"/>
              <a:buNone/>
              <a:defRPr sz="4202">
                <a:latin typeface="Calibri"/>
                <a:ea typeface="Calibri"/>
                <a:cs typeface="Calibri"/>
                <a:sym typeface="Calibri"/>
              </a:defRPr>
            </a:lvl1pPr>
            <a:lvl2pPr lvl="1" algn="ctr" rtl="0">
              <a:lnSpc>
                <a:spcPct val="100000"/>
              </a:lnSpc>
              <a:spcBef>
                <a:spcPts val="0"/>
              </a:spcBef>
              <a:spcAft>
                <a:spcPts val="0"/>
              </a:spcAft>
              <a:buSzPct val="100000"/>
              <a:buNone/>
              <a:defRPr sz="4202"/>
            </a:lvl2pPr>
            <a:lvl3pPr lvl="2" algn="ctr" rtl="0">
              <a:lnSpc>
                <a:spcPct val="100000"/>
              </a:lnSpc>
              <a:spcBef>
                <a:spcPts val="0"/>
              </a:spcBef>
              <a:spcAft>
                <a:spcPts val="0"/>
              </a:spcAft>
              <a:buSzPct val="100000"/>
              <a:buNone/>
              <a:defRPr sz="4202"/>
            </a:lvl3pPr>
            <a:lvl4pPr lvl="3" algn="ctr" rtl="0">
              <a:lnSpc>
                <a:spcPct val="100000"/>
              </a:lnSpc>
              <a:spcBef>
                <a:spcPts val="0"/>
              </a:spcBef>
              <a:spcAft>
                <a:spcPts val="0"/>
              </a:spcAft>
              <a:buSzPct val="100000"/>
              <a:buNone/>
              <a:defRPr sz="4202"/>
            </a:lvl4pPr>
            <a:lvl5pPr lvl="4" algn="ctr" rtl="0">
              <a:lnSpc>
                <a:spcPct val="100000"/>
              </a:lnSpc>
              <a:spcBef>
                <a:spcPts val="0"/>
              </a:spcBef>
              <a:spcAft>
                <a:spcPts val="0"/>
              </a:spcAft>
              <a:buSzPct val="100000"/>
              <a:buNone/>
              <a:defRPr sz="4202"/>
            </a:lvl5pPr>
            <a:lvl6pPr lvl="5" algn="ctr" rtl="0">
              <a:lnSpc>
                <a:spcPct val="100000"/>
              </a:lnSpc>
              <a:spcBef>
                <a:spcPts val="0"/>
              </a:spcBef>
              <a:spcAft>
                <a:spcPts val="0"/>
              </a:spcAft>
              <a:buSzPct val="100000"/>
              <a:buNone/>
              <a:defRPr sz="4202"/>
            </a:lvl6pPr>
            <a:lvl7pPr lvl="6" algn="ctr" rtl="0">
              <a:lnSpc>
                <a:spcPct val="100000"/>
              </a:lnSpc>
              <a:spcBef>
                <a:spcPts val="0"/>
              </a:spcBef>
              <a:spcAft>
                <a:spcPts val="0"/>
              </a:spcAft>
              <a:buSzPct val="100000"/>
              <a:buNone/>
              <a:defRPr sz="4202"/>
            </a:lvl7pPr>
            <a:lvl8pPr lvl="7" algn="ctr" rtl="0">
              <a:lnSpc>
                <a:spcPct val="100000"/>
              </a:lnSpc>
              <a:spcBef>
                <a:spcPts val="0"/>
              </a:spcBef>
              <a:spcAft>
                <a:spcPts val="0"/>
              </a:spcAft>
              <a:buSzPct val="100000"/>
              <a:buNone/>
              <a:defRPr sz="4202"/>
            </a:lvl8pPr>
            <a:lvl9pPr lvl="8" algn="ctr" rtl="0">
              <a:lnSpc>
                <a:spcPct val="100000"/>
              </a:lnSpc>
              <a:spcBef>
                <a:spcPts val="0"/>
              </a:spcBef>
              <a:spcAft>
                <a:spcPts val="0"/>
              </a:spcAft>
              <a:buSzPct val="100000"/>
              <a:buNone/>
              <a:defRPr sz="4202"/>
            </a:lvl9pPr>
          </a:lstStyle>
          <a:p>
            <a:endParaRPr/>
          </a:p>
        </p:txBody>
      </p:sp>
      <p:sp>
        <p:nvSpPr>
          <p:cNvPr id="51" name="Shape 51"/>
          <p:cNvSpPr txBox="1">
            <a:spLocks noGrp="1"/>
          </p:cNvSpPr>
          <p:nvPr>
            <p:ph type="body" idx="2"/>
          </p:nvPr>
        </p:nvSpPr>
        <p:spPr>
          <a:xfrm>
            <a:off x="9879004" y="1447735"/>
            <a:ext cx="7674000" cy="7386779"/>
          </a:xfrm>
          <a:prstGeom prst="rect">
            <a:avLst/>
          </a:prstGeom>
        </p:spPr>
        <p:txBody>
          <a:bodyPr lIns="137092" tIns="137092" rIns="137092" bIns="137092" anchor="ctr" anchorCtr="0"/>
          <a:lstStyle>
            <a:lvl1pPr lvl="0" rtl="0">
              <a:spcBef>
                <a:spcPts val="0"/>
              </a:spcBef>
              <a:buClr>
                <a:schemeClr val="lt1"/>
              </a:buClr>
              <a:buSzPct val="100000"/>
              <a:buFont typeface="Calibri"/>
              <a:defRPr sz="4402">
                <a:solidFill>
                  <a:schemeClr val="lt1"/>
                </a:solidFill>
                <a:latin typeface="Calibri"/>
                <a:ea typeface="Calibri"/>
                <a:cs typeface="Calibri"/>
                <a:sym typeface="Calibri"/>
              </a:defRPr>
            </a:lvl1pPr>
            <a:lvl2pPr lvl="1" rtl="0">
              <a:spcBef>
                <a:spcPts val="0"/>
              </a:spcBef>
              <a:buClr>
                <a:schemeClr val="lt1"/>
              </a:buClr>
              <a:buSzPct val="100000"/>
              <a:defRPr sz="3202">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8" r:id="rId7"/>
    <p:sldLayoutId id="2147483660" r:id="rId8"/>
    <p:sldLayoutId id="2147483662" r:id="rId9"/>
    <p:sldLayoutId id="2147483663" r:id="rId10"/>
    <p:sldLayoutId id="2147483664" r:id="rId11"/>
    <p:sldLayoutId id="2147483665" r:id="rId12"/>
    <p:sldLayoutId id="2147483666" r:id="rId13"/>
    <p:sldLayoutId id="2147483667"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lyticsvidhya.com/blog/2018/03/comprehensive-collection-deep-learning-dataset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172529" y="3636868"/>
            <a:ext cx="17839426" cy="1866335"/>
          </a:xfrm>
          <a:prstGeom prst="rect">
            <a:avLst/>
          </a:prstGeom>
        </p:spPr>
        <p:txBody>
          <a:bodyPr lIns="182874" tIns="182874" rIns="182874" bIns="182874" anchor="b" anchorCtr="0">
            <a:noAutofit/>
          </a:bodyPr>
          <a:lstStyle/>
          <a:p>
            <a:pPr algn="ctr"/>
            <a:r>
              <a:rPr lang="en-GB" b="1" dirty="0"/>
              <a:t>Using Natural Language Processing With Knowledge Bases</a:t>
            </a:r>
          </a:p>
        </p:txBody>
      </p:sp>
      <p:sp>
        <p:nvSpPr>
          <p:cNvPr id="156" name="Shape 156"/>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pPr algn="ctr"/>
            <a:r>
              <a:rPr lang="en-US" dirty="0"/>
              <a:t>Section 1</a:t>
            </a:r>
            <a:endParaRPr lang="en" dirty="0"/>
          </a:p>
        </p:txBody>
      </p:sp>
    </p:spTree>
    <p:extLst>
      <p:ext uri="{BB962C8B-B14F-4D97-AF65-F5344CB8AC3E}">
        <p14:creationId xmlns:p14="http://schemas.microsoft.com/office/powerpoint/2010/main" val="156796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fontAlgn="base"/>
            <a:r>
              <a:rPr lang="en-GB" dirty="0"/>
              <a:t>Building a Dataset from Wikipedia Content </a:t>
            </a:r>
          </a:p>
        </p:txBody>
      </p:sp>
    </p:spTree>
    <p:extLst>
      <p:ext uri="{BB962C8B-B14F-4D97-AF65-F5344CB8AC3E}">
        <p14:creationId xmlns:p14="http://schemas.microsoft.com/office/powerpoint/2010/main" val="217410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will we cover in this video?</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 sz="4002" dirty="0">
                <a:solidFill>
                  <a:srgbClr val="434343"/>
                </a:solidFill>
              </a:rPr>
              <a:t>All machine learning and AI requires data</a:t>
            </a:r>
          </a:p>
          <a:p>
            <a:pPr marL="914507" indent="-711281">
              <a:buClr>
                <a:srgbClr val="434343"/>
              </a:buClr>
              <a:buChar char="●"/>
            </a:pPr>
            <a:r>
              <a:rPr lang="en" sz="4002" dirty="0">
                <a:solidFill>
                  <a:srgbClr val="434343"/>
                </a:solidFill>
              </a:rPr>
              <a:t>What are some of the techniques we can use to get data</a:t>
            </a:r>
          </a:p>
          <a:p>
            <a:pPr marL="914507" indent="-711281">
              <a:buClr>
                <a:srgbClr val="434343"/>
              </a:buClr>
              <a:buChar char="●"/>
            </a:pPr>
            <a:r>
              <a:rPr lang="en" sz="4002" dirty="0">
                <a:solidFill>
                  <a:srgbClr val="434343"/>
                </a:solidFill>
              </a:rPr>
              <a:t>Using Wikipedia as a text corpus</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83777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940003" y="1476772"/>
            <a:ext cx="16451820" cy="1534689"/>
          </a:xfrm>
          <a:prstGeom prst="rect">
            <a:avLst/>
          </a:prstGeom>
        </p:spPr>
        <p:txBody>
          <a:bodyPr lIns="182874" tIns="182874" rIns="182874" bIns="182874" anchor="b" anchorCtr="0">
            <a:noAutofit/>
          </a:bodyPr>
          <a:lstStyle/>
          <a:p>
            <a:pPr algn="ctr"/>
            <a:r>
              <a:rPr lang="en" sz="4402" dirty="0"/>
              <a:t>All Machine </a:t>
            </a:r>
            <a:r>
              <a:rPr lang="en-GB" sz="4402" dirty="0"/>
              <a:t>Learning</a:t>
            </a:r>
            <a:r>
              <a:rPr lang="en" sz="4402" dirty="0"/>
              <a:t> and AI Algorithms Require Data</a:t>
            </a:r>
          </a:p>
        </p:txBody>
      </p:sp>
      <p:sp>
        <p:nvSpPr>
          <p:cNvPr id="3" name="Text Placeholder 2">
            <a:extLst>
              <a:ext uri="{FF2B5EF4-FFF2-40B4-BE49-F238E27FC236}">
                <a16:creationId xmlns:a16="http://schemas.microsoft.com/office/drawing/2014/main" id="{5343DC5B-FEB2-2149-A4DF-4A4EB506F1C4}"/>
              </a:ext>
            </a:extLst>
          </p:cNvPr>
          <p:cNvSpPr>
            <a:spLocks noGrp="1"/>
          </p:cNvSpPr>
          <p:nvPr>
            <p:ph type="body" idx="1"/>
          </p:nvPr>
        </p:nvSpPr>
        <p:spPr>
          <a:xfrm>
            <a:off x="943801" y="3836374"/>
            <a:ext cx="16448022" cy="5417890"/>
          </a:xfrm>
        </p:spPr>
        <p:txBody>
          <a:bodyPr/>
          <a:lstStyle/>
          <a:p>
            <a:r>
              <a:rPr lang="en-GB" dirty="0"/>
              <a:t>Examples:</a:t>
            </a:r>
          </a:p>
          <a:p>
            <a:pPr marL="571500" indent="-571500">
              <a:buFont typeface="Arial" panose="020B0604020202020204" pitchFamily="34" charset="0"/>
              <a:buChar char="•"/>
            </a:pPr>
            <a:r>
              <a:rPr lang="en-GB" dirty="0"/>
              <a:t>Images for image recognition or object detection</a:t>
            </a:r>
          </a:p>
          <a:p>
            <a:pPr marL="571500" indent="-571500">
              <a:buFont typeface="Arial" panose="020B0604020202020204" pitchFamily="34" charset="0"/>
              <a:buChar char="•"/>
            </a:pPr>
            <a:r>
              <a:rPr lang="en-GB" dirty="0"/>
              <a:t>Historical share prices for predicting stock prices</a:t>
            </a:r>
          </a:p>
          <a:p>
            <a:pPr marL="571500" indent="-571500">
              <a:buFont typeface="Arial" panose="020B0604020202020204" pitchFamily="34" charset="0"/>
              <a:buChar char="•"/>
            </a:pPr>
            <a:r>
              <a:rPr lang="en-GB" dirty="0"/>
              <a:t>Medical data to predict disease or ill health, or identifying treatments</a:t>
            </a:r>
          </a:p>
          <a:p>
            <a:pPr marL="571500" indent="-571500">
              <a:buFont typeface="Arial" panose="020B0604020202020204" pitchFamily="34" charset="0"/>
              <a:buChar char="•"/>
            </a:pPr>
            <a:r>
              <a:rPr lang="en-GB" dirty="0"/>
              <a:t>Text data that we want to get insights into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940003" y="1476772"/>
            <a:ext cx="16451820" cy="1534689"/>
          </a:xfrm>
          <a:prstGeom prst="rect">
            <a:avLst/>
          </a:prstGeom>
        </p:spPr>
        <p:txBody>
          <a:bodyPr lIns="182874" tIns="182874" rIns="182874" bIns="182874" anchor="b" anchorCtr="0">
            <a:noAutofit/>
          </a:bodyPr>
          <a:lstStyle/>
          <a:p>
            <a:pPr algn="ctr"/>
            <a:r>
              <a:rPr lang="en-US" sz="4402" dirty="0"/>
              <a:t>Techniques for Getting Data</a:t>
            </a:r>
            <a:endParaRPr lang="en" sz="4402" dirty="0"/>
          </a:p>
        </p:txBody>
      </p:sp>
      <p:sp>
        <p:nvSpPr>
          <p:cNvPr id="3" name="Text Placeholder 2">
            <a:extLst>
              <a:ext uri="{FF2B5EF4-FFF2-40B4-BE49-F238E27FC236}">
                <a16:creationId xmlns:a16="http://schemas.microsoft.com/office/drawing/2014/main" id="{5343DC5B-FEB2-2149-A4DF-4A4EB506F1C4}"/>
              </a:ext>
            </a:extLst>
          </p:cNvPr>
          <p:cNvSpPr>
            <a:spLocks noGrp="1"/>
          </p:cNvSpPr>
          <p:nvPr>
            <p:ph type="body" idx="1"/>
          </p:nvPr>
        </p:nvSpPr>
        <p:spPr>
          <a:xfrm>
            <a:off x="943801" y="3836374"/>
            <a:ext cx="16448022" cy="5417890"/>
          </a:xfrm>
        </p:spPr>
        <p:txBody>
          <a:bodyPr/>
          <a:lstStyle/>
          <a:p>
            <a:r>
              <a:rPr lang="en-GB" dirty="0"/>
              <a:t>Examples:</a:t>
            </a:r>
          </a:p>
          <a:p>
            <a:pPr marL="571500" indent="-571500">
              <a:buFont typeface="Arial" panose="020B0604020202020204" pitchFamily="34" charset="0"/>
              <a:buChar char="•"/>
            </a:pPr>
            <a:r>
              <a:rPr lang="en-GB" dirty="0"/>
              <a:t>Open data sets such as IMDB reviews, COCO (images), free music archives that can be easily downloaded*</a:t>
            </a:r>
            <a:endParaRPr lang="en-GB" sz="3200" dirty="0"/>
          </a:p>
          <a:p>
            <a:pPr marL="571500" lvl="1" indent="-571500">
              <a:buFont typeface="Arial" panose="020B0604020202020204" pitchFamily="34" charset="0"/>
              <a:buChar char="•"/>
            </a:pPr>
            <a:r>
              <a:rPr lang="en-GB" dirty="0"/>
              <a:t>Organisations data sets specific to a company containing historical data</a:t>
            </a:r>
          </a:p>
          <a:p>
            <a:pPr marL="571500" lvl="1" indent="-571500">
              <a:buFont typeface="Arial" panose="020B0604020202020204" pitchFamily="34" charset="0"/>
              <a:buChar char="•"/>
            </a:pPr>
            <a:r>
              <a:rPr lang="en-GB" dirty="0"/>
              <a:t>Create your own specific to your needs based on available data sources</a:t>
            </a:r>
          </a:p>
          <a:p>
            <a:pPr lvl="1"/>
            <a:endParaRPr lang="en-GB" sz="2800" dirty="0"/>
          </a:p>
          <a:p>
            <a:pPr lvl="1"/>
            <a:r>
              <a:rPr lang="en-GB" sz="2400" dirty="0"/>
              <a:t>* For example </a:t>
            </a:r>
            <a:r>
              <a:rPr lang="en-GB" sz="2400" dirty="0">
                <a:hlinkClick r:id="rId3"/>
              </a:rPr>
              <a:t>https://www.analyticsvidhya.com/blog/2018/03/comprehensive-collection-deep-learning-datasets/</a:t>
            </a:r>
            <a:endParaRPr lang="en-GB" sz="2400" dirty="0"/>
          </a:p>
          <a:p>
            <a:pPr marL="571500" lvl="1" indent="-571500">
              <a:buFont typeface="Arial" panose="020B0604020202020204" pitchFamily="34" charset="0"/>
              <a:buChar char="•"/>
            </a:pPr>
            <a:endParaRPr lang="en-GB" sz="2800" dirty="0"/>
          </a:p>
          <a:p>
            <a:pPr marL="571500" lvl="1" indent="-571500">
              <a:buFont typeface="Arial" panose="020B0604020202020204" pitchFamily="34" charset="0"/>
              <a:buChar char="•"/>
            </a:pPr>
            <a:endParaRPr lang="en-GB" dirty="0"/>
          </a:p>
        </p:txBody>
      </p:sp>
    </p:spTree>
    <p:extLst>
      <p:ext uri="{BB962C8B-B14F-4D97-AF65-F5344CB8AC3E}">
        <p14:creationId xmlns:p14="http://schemas.microsoft.com/office/powerpoint/2010/main" val="200174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48126" y="715274"/>
            <a:ext cx="5618602" cy="1905917"/>
          </a:xfrm>
          <a:prstGeom prst="rect">
            <a:avLst/>
          </a:prstGeom>
        </p:spPr>
        <p:txBody>
          <a:bodyPr lIns="182874" tIns="182874" rIns="182874" bIns="182874" anchor="b" anchorCtr="0">
            <a:noAutofit/>
          </a:bodyPr>
          <a:lstStyle/>
          <a:p>
            <a:r>
              <a:rPr lang="en" sz="5603" dirty="0"/>
              <a:t>We’ll use Wikipedia </a:t>
            </a:r>
          </a:p>
        </p:txBody>
      </p:sp>
      <p:sp>
        <p:nvSpPr>
          <p:cNvPr id="185" name="Shape 185"/>
          <p:cNvSpPr txBox="1">
            <a:spLocks noGrp="1"/>
          </p:cNvSpPr>
          <p:nvPr>
            <p:ph type="body" idx="1"/>
          </p:nvPr>
        </p:nvSpPr>
        <p:spPr>
          <a:xfrm>
            <a:off x="448122" y="2930243"/>
            <a:ext cx="5618602" cy="6324071"/>
          </a:xfrm>
          <a:prstGeom prst="rect">
            <a:avLst/>
          </a:prstGeom>
        </p:spPr>
        <p:txBody>
          <a:bodyPr lIns="182874" tIns="182874" rIns="182874" bIns="182874" anchor="t" anchorCtr="0">
            <a:noAutofit/>
          </a:bodyPr>
          <a:lstStyle/>
          <a:p>
            <a:r>
              <a:rPr lang="en" sz="3202" dirty="0"/>
              <a:t>Specifically we’ll be looking at the Artificial Intelligence pages</a:t>
            </a:r>
          </a:p>
        </p:txBody>
      </p:sp>
      <p:sp>
        <p:nvSpPr>
          <p:cNvPr id="186" name="Shape 186"/>
          <p:cNvSpPr txBox="1">
            <a:spLocks noGrp="1"/>
          </p:cNvSpPr>
          <p:nvPr>
            <p:ph type="title"/>
          </p:nvPr>
        </p:nvSpPr>
        <p:spPr>
          <a:xfrm>
            <a:off x="8210522" y="1027828"/>
            <a:ext cx="7511279" cy="1923309"/>
          </a:xfrm>
          <a:prstGeom prst="rect">
            <a:avLst/>
          </a:prstGeom>
          <a:solidFill>
            <a:srgbClr val="3E5DAA"/>
          </a:solidFill>
        </p:spPr>
        <p:txBody>
          <a:bodyPr lIns="182874" tIns="182874" rIns="182874" bIns="182874" anchor="ctr" anchorCtr="0">
            <a:noAutofit/>
          </a:bodyPr>
          <a:lstStyle/>
          <a:p>
            <a:pPr algn="ctr"/>
            <a:r>
              <a:rPr lang="en" dirty="0"/>
              <a:t>Wikipedia API</a:t>
            </a:r>
          </a:p>
        </p:txBody>
      </p:sp>
      <p:cxnSp>
        <p:nvCxnSpPr>
          <p:cNvPr id="187" name="Shape 187"/>
          <p:cNvCxnSpPr>
            <a:stCxn id="186" idx="2"/>
            <a:endCxn id="188" idx="0"/>
          </p:cNvCxnSpPr>
          <p:nvPr/>
        </p:nvCxnSpPr>
        <p:spPr>
          <a:xfrm>
            <a:off x="11966159" y="2951137"/>
            <a:ext cx="0" cy="1228231"/>
          </a:xfrm>
          <a:prstGeom prst="straightConnector1">
            <a:avLst/>
          </a:prstGeom>
          <a:noFill/>
          <a:ln w="9525" cap="flat" cmpd="sng">
            <a:solidFill>
              <a:srgbClr val="B7B7B7"/>
            </a:solidFill>
            <a:prstDash val="solid"/>
            <a:round/>
            <a:headEnd type="none" w="lg" len="lg"/>
            <a:tailEnd type="none" w="lg" len="lg"/>
          </a:ln>
        </p:spPr>
      </p:cxnSp>
      <p:sp>
        <p:nvSpPr>
          <p:cNvPr id="188" name="Shape 188"/>
          <p:cNvSpPr txBox="1">
            <a:spLocks noGrp="1"/>
          </p:cNvSpPr>
          <p:nvPr>
            <p:ph type="title"/>
          </p:nvPr>
        </p:nvSpPr>
        <p:spPr>
          <a:xfrm>
            <a:off x="8210522" y="4179419"/>
            <a:ext cx="7511279" cy="1923309"/>
          </a:xfrm>
          <a:prstGeom prst="rect">
            <a:avLst/>
          </a:prstGeom>
          <a:solidFill>
            <a:srgbClr val="4C3896"/>
          </a:solidFill>
        </p:spPr>
        <p:txBody>
          <a:bodyPr lIns="182874" tIns="182874" rIns="182874" bIns="182874" anchor="ctr" anchorCtr="0">
            <a:noAutofit/>
          </a:bodyPr>
          <a:lstStyle/>
          <a:p>
            <a:pPr algn="ctr"/>
            <a:r>
              <a:rPr lang="en" dirty="0"/>
              <a:t>Python code</a:t>
            </a:r>
          </a:p>
        </p:txBody>
      </p:sp>
      <p:cxnSp>
        <p:nvCxnSpPr>
          <p:cNvPr id="189" name="Shape 189"/>
          <p:cNvCxnSpPr>
            <a:stCxn id="188" idx="2"/>
            <a:endCxn id="190" idx="0"/>
          </p:cNvCxnSpPr>
          <p:nvPr/>
        </p:nvCxnSpPr>
        <p:spPr>
          <a:xfrm>
            <a:off x="11966159" y="6102727"/>
            <a:ext cx="0" cy="1228231"/>
          </a:xfrm>
          <a:prstGeom prst="straightConnector1">
            <a:avLst/>
          </a:prstGeom>
          <a:noFill/>
          <a:ln w="9525" cap="flat" cmpd="sng">
            <a:solidFill>
              <a:srgbClr val="B7B7B7"/>
            </a:solidFill>
            <a:prstDash val="solid"/>
            <a:round/>
            <a:headEnd type="none" w="lg" len="lg"/>
            <a:tailEnd type="none" w="lg" len="lg"/>
          </a:ln>
        </p:spPr>
      </p:cxnSp>
      <p:sp>
        <p:nvSpPr>
          <p:cNvPr id="190" name="Shape 190"/>
          <p:cNvSpPr txBox="1">
            <a:spLocks noGrp="1"/>
          </p:cNvSpPr>
          <p:nvPr>
            <p:ph type="title"/>
          </p:nvPr>
        </p:nvSpPr>
        <p:spPr>
          <a:xfrm>
            <a:off x="8210524" y="7330923"/>
            <a:ext cx="7511278" cy="1923309"/>
          </a:xfrm>
          <a:prstGeom prst="rect">
            <a:avLst/>
          </a:prstGeom>
          <a:solidFill>
            <a:srgbClr val="BE1A8C"/>
          </a:solidFill>
        </p:spPr>
        <p:txBody>
          <a:bodyPr lIns="182874" tIns="182874" rIns="182874" bIns="182874" anchor="ctr" anchorCtr="0">
            <a:noAutofit/>
          </a:bodyPr>
          <a:lstStyle/>
          <a:p>
            <a:pPr algn="ctr"/>
            <a:r>
              <a:rPr lang="en" dirty="0"/>
              <a:t>Lightweight 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Let’s look at the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527009" y="2465210"/>
            <a:ext cx="8094149" cy="2963229"/>
          </a:xfrm>
          <a:prstGeom prst="rect">
            <a:avLst/>
          </a:prstGeom>
        </p:spPr>
        <p:txBody>
          <a:bodyPr lIns="182874" tIns="182874" rIns="182874" bIns="182874" anchor="b" anchorCtr="0">
            <a:noAutofit/>
          </a:bodyPr>
          <a:lstStyle/>
          <a:p>
            <a:r>
              <a:rPr lang="en" dirty="0"/>
              <a:t>Is this data clean and fit for our purpose?</a:t>
            </a:r>
          </a:p>
        </p:txBody>
      </p:sp>
      <p:sp>
        <p:nvSpPr>
          <p:cNvPr id="196" name="Shape 196"/>
          <p:cNvSpPr txBox="1">
            <a:spLocks noGrp="1"/>
          </p:cNvSpPr>
          <p:nvPr>
            <p:ph type="body" idx="2"/>
          </p:nvPr>
        </p:nvSpPr>
        <p:spPr>
          <a:xfrm>
            <a:off x="9879345" y="1447733"/>
            <a:ext cx="7677556" cy="7386778"/>
          </a:xfrm>
          <a:prstGeom prst="rect">
            <a:avLst/>
          </a:prstGeom>
        </p:spPr>
        <p:txBody>
          <a:bodyPr lIns="182874" tIns="182874" rIns="182874" bIns="182874" anchor="ctr" anchorCtr="0">
            <a:noAutofit/>
          </a:bodyPr>
          <a:lstStyle/>
          <a:p>
            <a:r>
              <a:rPr lang="en" dirty="0"/>
              <a:t>…not all Wikipedia categories are directly relevant to what we are building!</a:t>
            </a:r>
            <a:br>
              <a:rPr lang="en" dirty="0"/>
            </a:br>
            <a:endParaRPr lang="en" dirty="0"/>
          </a:p>
          <a:p>
            <a:r>
              <a:rPr lang="en" sz="4400" dirty="0"/>
              <a:t>This could be a future enhancement to the code</a:t>
            </a:r>
            <a:endParaRPr lang="en" dirty="0"/>
          </a:p>
        </p:txBody>
      </p:sp>
      <p:sp>
        <p:nvSpPr>
          <p:cNvPr id="197" name="Shape 197"/>
          <p:cNvSpPr txBox="1">
            <a:spLocks noGrp="1"/>
          </p:cNvSpPr>
          <p:nvPr>
            <p:ph type="subTitle" idx="1"/>
          </p:nvPr>
        </p:nvSpPr>
        <p:spPr>
          <a:xfrm>
            <a:off x="527009" y="5556366"/>
            <a:ext cx="8094149" cy="2469055"/>
          </a:xfrm>
          <a:prstGeom prst="rect">
            <a:avLst/>
          </a:prstGeom>
        </p:spPr>
        <p:txBody>
          <a:bodyPr lIns="182874" tIns="182874" rIns="182874" bIns="182874" anchor="t" anchorCtr="0">
            <a:noAutofit/>
          </a:bodyPr>
          <a:lstStyle/>
          <a:p>
            <a:r>
              <a:rPr lang="en" dirty="0"/>
              <a:t>In general, yes it is.  </a:t>
            </a:r>
          </a:p>
          <a:p>
            <a:r>
              <a:rPr lang="en" dirty="0"/>
              <a:t>But…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3636868"/>
            <a:ext cx="16451820" cy="1866335"/>
          </a:xfrm>
          <a:prstGeom prst="rect">
            <a:avLst/>
          </a:prstGeom>
        </p:spPr>
        <p:txBody>
          <a:bodyPr lIns="182874" tIns="182874" rIns="182874" bIns="182874" anchor="b" anchorCtr="0">
            <a:noAutofit/>
          </a:bodyPr>
          <a:lstStyle/>
          <a:p>
            <a:r>
              <a:rPr lang="en" dirty="0"/>
              <a:t>Introducing Topic Modelling</a:t>
            </a:r>
          </a:p>
        </p:txBody>
      </p:sp>
      <p:sp>
        <p:nvSpPr>
          <p:cNvPr id="156" name="Shape 156"/>
          <p:cNvSpPr txBox="1">
            <a:spLocks noGrp="1"/>
          </p:cNvSpPr>
          <p:nvPr>
            <p:ph type="subTitle" idx="1"/>
          </p:nvPr>
        </p:nvSpPr>
        <p:spPr>
          <a:xfrm>
            <a:off x="777178" y="5575681"/>
            <a:ext cx="16451820" cy="865399"/>
          </a:xfrm>
          <a:prstGeom prst="rect">
            <a:avLst/>
          </a:prstGeom>
        </p:spPr>
        <p:txBody>
          <a:bodyPr lIns="182874" tIns="182874" rIns="182874" bIns="182874" anchor="t" anchorCtr="0">
            <a:noAutofit/>
          </a:bodyPr>
          <a:lstStyle/>
          <a:p>
            <a:r>
              <a:rPr lang="en-US" dirty="0"/>
              <a:t>Next Video</a:t>
            </a:r>
            <a:endParaRPr lang="en" dirty="0"/>
          </a:p>
        </p:txBody>
      </p:sp>
    </p:spTree>
    <p:extLst>
      <p:ext uri="{BB962C8B-B14F-4D97-AF65-F5344CB8AC3E}">
        <p14:creationId xmlns:p14="http://schemas.microsoft.com/office/powerpoint/2010/main" val="420107075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1101</Words>
  <Application>Microsoft Macintosh PowerPoint</Application>
  <PresentationFormat>Custom</PresentationFormat>
  <Paragraphs>77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Roboto</vt:lpstr>
      <vt:lpstr>Packt</vt:lpstr>
      <vt:lpstr>Using Natural Language Processing With Knowledge Bases</vt:lpstr>
      <vt:lpstr>Building a Dataset from Wikipedia Content </vt:lpstr>
      <vt:lpstr>What will we cover in this video?</vt:lpstr>
      <vt:lpstr>All Machine Learning and AI Algorithms Require Data</vt:lpstr>
      <vt:lpstr>Techniques for Getting Data</vt:lpstr>
      <vt:lpstr>We’ll use Wikipedia </vt:lpstr>
      <vt:lpstr>Let’s look at the code…</vt:lpstr>
      <vt:lpstr>Is this data clean and fit for our purpose?</vt:lpstr>
      <vt:lpstr>Introducing Topic Modelling</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21</cp:revision>
  <dcterms:modified xsi:type="dcterms:W3CDTF">2018-07-23T15:19:35Z</dcterms:modified>
</cp:coreProperties>
</file>