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270" r:id="rId2"/>
    <p:sldId id="272" r:id="rId3"/>
    <p:sldId id="278" r:id="rId4"/>
    <p:sldId id="273" r:id="rId5"/>
    <p:sldId id="274" r:id="rId6"/>
    <p:sldId id="275" r:id="rId7"/>
    <p:sldId id="276" r:id="rId8"/>
    <p:sldId id="277" r:id="rId9"/>
    <p:sldId id="271"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0"/>
    <p:restoredTop sz="78522"/>
  </p:normalViewPr>
  <p:slideViewPr>
    <p:cSldViewPr snapToGrid="0">
      <p:cViewPr varScale="1">
        <p:scale>
          <a:sx n="77" d="100"/>
          <a:sy n="77" d="100"/>
        </p:scale>
        <p:origin x="216" y="26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atent_Dirichlet_alloca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atent_Dirichlet_alloc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One of the biggest ways of doing this is through topic modelling</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We’ll start by looking at what topic modelling is and how it can help, some of the key points in making it work, and what libraries are available to help us. </a:t>
            </a:r>
          </a:p>
          <a:p>
            <a:pPr lvl="0" rtl="0">
              <a:spcBef>
                <a:spcPts val="0"/>
              </a:spcBef>
              <a:buNone/>
            </a:pPr>
            <a:endParaRPr lang="en-US" dirty="0"/>
          </a:p>
          <a:p>
            <a:pPr lvl="0" rtl="0">
              <a:spcBef>
                <a:spcPts val="0"/>
              </a:spcBef>
              <a:buNone/>
            </a:pPr>
            <a:endParaRPr lang="en-US" dirty="0"/>
          </a:p>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1836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important to realise is we are not training topic modelling, this is an unsupervised algorithm and we let it run over our actual data.  It’s statistical approach will create a model that we can query later.</a:t>
            </a:r>
          </a:p>
          <a:p>
            <a:r>
              <a:rPr lang="en-GB" dirty="0"/>
              <a:t>It’s also important to note that as the document set changes over time then the model may need returning to improve performance as the number of topics may change over time too.</a:t>
            </a:r>
          </a:p>
          <a:p>
            <a:endParaRPr lang="en-GB" dirty="0"/>
          </a:p>
          <a:p>
            <a:r>
              <a:rPr lang="en-GB" dirty="0"/>
              <a:t>So to start with, we have to do some guess work.  LDA </a:t>
            </a:r>
            <a:r>
              <a:rPr lang="en-GB" sz="1100" b="0" i="0" u="none" strike="noStrike" kern="1200" dirty="0">
                <a:solidFill>
                  <a:schemeClr val="tx1"/>
                </a:solidFill>
                <a:effectLst/>
                <a:latin typeface="+mn-lt"/>
                <a:ea typeface="+mn-ea"/>
                <a:cs typeface="+mn-cs"/>
              </a:rPr>
              <a:t> </a:t>
            </a:r>
            <a:r>
              <a:rPr lang="en-GB" sz="1100" b="0" i="0" u="none" strike="noStrike" kern="1200" dirty="0">
                <a:solidFill>
                  <a:schemeClr val="tx1"/>
                </a:solidFill>
                <a:effectLst/>
                <a:latin typeface="+mn-lt"/>
                <a:ea typeface="+mn-ea"/>
                <a:cs typeface="+mn-cs"/>
                <a:hlinkClick r:id="rId3"/>
              </a:rPr>
              <a:t>Latent Dirichlet Allocation</a:t>
            </a:r>
            <a:r>
              <a:rPr lang="en-GB" sz="1100" b="0" i="0" u="none" strike="noStrike" kern="1200" dirty="0">
                <a:solidFill>
                  <a:schemeClr val="tx1"/>
                </a:solidFill>
                <a:effectLst/>
                <a:latin typeface="+mn-lt"/>
                <a:ea typeface="+mn-ea"/>
                <a:cs typeface="+mn-cs"/>
              </a:rPr>
              <a:t>  </a:t>
            </a:r>
            <a:endParaRPr lang="en-GB" dirty="0"/>
          </a:p>
        </p:txBody>
      </p:sp>
    </p:spTree>
    <p:extLst>
      <p:ext uri="{BB962C8B-B14F-4D97-AF65-F5344CB8AC3E}">
        <p14:creationId xmlns:p14="http://schemas.microsoft.com/office/powerpoint/2010/main" val="50611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important to realise is we are not training topic modelling, this is an unsupervised algorithm and we let it run over our actual data.  It’s statistical approach will create a model that we can query later.</a:t>
            </a:r>
          </a:p>
          <a:p>
            <a:r>
              <a:rPr lang="en-GB" dirty="0"/>
              <a:t>It’s also important to note that as the document set changes over time then the model may need returning to improve performance as the number of topics may change over time too.</a:t>
            </a:r>
          </a:p>
          <a:p>
            <a:endParaRPr lang="en-GB" dirty="0"/>
          </a:p>
          <a:p>
            <a:r>
              <a:rPr lang="en-GB" dirty="0"/>
              <a:t>So to start with, we have to do some guess work.  LDA </a:t>
            </a:r>
            <a:r>
              <a:rPr lang="en-GB" sz="1100" b="0" i="0" u="none" strike="noStrike" kern="1200" dirty="0">
                <a:solidFill>
                  <a:schemeClr val="tx1"/>
                </a:solidFill>
                <a:effectLst/>
                <a:latin typeface="+mn-lt"/>
                <a:ea typeface="+mn-ea"/>
                <a:cs typeface="+mn-cs"/>
              </a:rPr>
              <a:t> </a:t>
            </a:r>
            <a:r>
              <a:rPr lang="en-GB" sz="1100" b="0" i="0" u="none" strike="noStrike" kern="1200" dirty="0">
                <a:solidFill>
                  <a:schemeClr val="tx1"/>
                </a:solidFill>
                <a:effectLst/>
                <a:latin typeface="+mn-lt"/>
                <a:ea typeface="+mn-ea"/>
                <a:cs typeface="+mn-cs"/>
                <a:hlinkClick r:id="rId3"/>
              </a:rPr>
              <a:t>Latent Dirichlet Allocation</a:t>
            </a:r>
            <a:r>
              <a:rPr lang="en-GB" sz="1100" b="0" i="0" u="none" strike="noStrike" kern="1200" dirty="0">
                <a:solidFill>
                  <a:schemeClr val="tx1"/>
                </a:solidFill>
                <a:effectLst/>
                <a:latin typeface="+mn-lt"/>
                <a:ea typeface="+mn-ea"/>
                <a:cs typeface="+mn-cs"/>
              </a:rPr>
              <a:t>  </a:t>
            </a:r>
            <a:endParaRPr lang="en-GB" dirty="0"/>
          </a:p>
        </p:txBody>
      </p:sp>
    </p:spTree>
    <p:extLst>
      <p:ext uri="{BB962C8B-B14F-4D97-AF65-F5344CB8AC3E}">
        <p14:creationId xmlns:p14="http://schemas.microsoft.com/office/powerpoint/2010/main" val="55287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of the main libraries used for this are genism, interestingly subtitled topic modelling for humans, and the natural language toolkit NLTK. </a:t>
            </a:r>
          </a:p>
        </p:txBody>
      </p:sp>
    </p:spTree>
    <p:extLst>
      <p:ext uri="{BB962C8B-B14F-4D97-AF65-F5344CB8AC3E}">
        <p14:creationId xmlns:p14="http://schemas.microsoft.com/office/powerpoint/2010/main" val="173017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 will look at these libraries to understand how they work and what they can tell us about our document set</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slide</a:t>
            </a:r>
            <a:r>
              <a:rPr lang="en-US" baseline="0" dirty="0"/>
              <a:t> of the next video that you will be covering.</a:t>
            </a:r>
          </a:p>
          <a:p>
            <a:pPr lvl="0" rtl="0">
              <a:spcBef>
                <a:spcPts val="0"/>
              </a:spcBef>
              <a:buNone/>
            </a:pPr>
            <a:r>
              <a:rPr lang="en-US" baseline="0" dirty="0"/>
              <a:t>When this slide plays, you could talk about the main aim that we’d be covering in the next video.</a:t>
            </a:r>
            <a:endParaRPr lang="en-US" dirty="0"/>
          </a:p>
          <a:p>
            <a:pPr lvl="0" rtl="0">
              <a:spcBef>
                <a:spcPts val="0"/>
              </a:spcBef>
              <a:buNone/>
            </a:pPr>
            <a:endParaRPr dirty="0"/>
          </a:p>
        </p:txBody>
      </p:sp>
    </p:spTree>
    <p:extLst>
      <p:ext uri="{BB962C8B-B14F-4D97-AF65-F5344CB8AC3E}">
        <p14:creationId xmlns:p14="http://schemas.microsoft.com/office/powerpoint/2010/main" val="10289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Topic_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atent_Dirichlet_allo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adimrehurek.com/gensi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nltk.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fontAlgn="base"/>
            <a:r>
              <a:rPr lang="en-GB" dirty="0"/>
              <a:t>Introducing Topic Modelling </a:t>
            </a:r>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will we cover in this video?</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 sz="4002" dirty="0">
                <a:solidFill>
                  <a:srgbClr val="434343"/>
                </a:solidFill>
              </a:rPr>
              <a:t>Key terminology</a:t>
            </a:r>
          </a:p>
          <a:p>
            <a:pPr marL="914507" indent="-711281">
              <a:buClr>
                <a:srgbClr val="434343"/>
              </a:buClr>
              <a:buChar char="●"/>
            </a:pPr>
            <a:r>
              <a:rPr lang="en" sz="4002" dirty="0">
                <a:solidFill>
                  <a:srgbClr val="434343"/>
                </a:solidFill>
              </a:rPr>
              <a:t>What is topic modelling and why it is useful</a:t>
            </a:r>
          </a:p>
          <a:p>
            <a:pPr marL="914507" indent="-711281">
              <a:buClr>
                <a:srgbClr val="434343"/>
              </a:buClr>
              <a:buChar char="●"/>
            </a:pPr>
            <a:r>
              <a:rPr lang="en" sz="4002" dirty="0">
                <a:solidFill>
                  <a:srgbClr val="434343"/>
                </a:solidFill>
              </a:rPr>
              <a:t>What are some of the key points to remember</a:t>
            </a:r>
          </a:p>
          <a:p>
            <a:pPr marL="914507" indent="-711281">
              <a:buClr>
                <a:srgbClr val="434343"/>
              </a:buClr>
              <a:buChar char="●"/>
            </a:pPr>
            <a:r>
              <a:rPr lang="en" sz="4002" dirty="0">
                <a:solidFill>
                  <a:srgbClr val="434343"/>
                </a:solidFill>
              </a:rPr>
              <a:t>What Python libraries are available to do this</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83777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F941-13EE-6C4A-8A43-6650AC3A9067}"/>
              </a:ext>
            </a:extLst>
          </p:cNvPr>
          <p:cNvSpPr>
            <a:spLocks noGrp="1"/>
          </p:cNvSpPr>
          <p:nvPr>
            <p:ph type="title"/>
          </p:nvPr>
        </p:nvSpPr>
        <p:spPr/>
        <p:txBody>
          <a:bodyPr/>
          <a:lstStyle/>
          <a:p>
            <a:r>
              <a:rPr lang="en-GB" dirty="0"/>
              <a:t>Key Terminology</a:t>
            </a:r>
          </a:p>
        </p:txBody>
      </p:sp>
      <p:sp>
        <p:nvSpPr>
          <p:cNvPr id="3" name="Shape 149">
            <a:extLst>
              <a:ext uri="{FF2B5EF4-FFF2-40B4-BE49-F238E27FC236}">
                <a16:creationId xmlns:a16="http://schemas.microsoft.com/office/drawing/2014/main" id="{0F616080-327A-3C48-BF07-EF0B6EBF0789}"/>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b="1" dirty="0">
                <a:solidFill>
                  <a:srgbClr val="434343"/>
                </a:solidFill>
              </a:rPr>
              <a:t>Corpus</a:t>
            </a:r>
            <a:r>
              <a:rPr lang="en" sz="4002" dirty="0">
                <a:solidFill>
                  <a:srgbClr val="434343"/>
                </a:solidFill>
              </a:rPr>
              <a:t> is a list of texts such as all the documents in our set.  Another  typical corpus we’ll use is stop-words, a list of texts (words in this case) that we will remove as they have no statistical importance (“the”, ”and”, ”when”, etc.)</a:t>
            </a:r>
          </a:p>
          <a:p>
            <a:pPr marL="914507" indent="-711281">
              <a:buClr>
                <a:srgbClr val="434343"/>
              </a:buClr>
              <a:buFont typeface="Calibri"/>
              <a:buChar char="●"/>
            </a:pPr>
            <a:r>
              <a:rPr lang="en" sz="4002" b="1" dirty="0">
                <a:solidFill>
                  <a:srgbClr val="434343"/>
                </a:solidFill>
              </a:rPr>
              <a:t>Dictionary</a:t>
            </a:r>
            <a:r>
              <a:rPr lang="en" sz="4002" dirty="0">
                <a:solidFill>
                  <a:srgbClr val="434343"/>
                </a:solidFill>
              </a:rPr>
              <a:t> is a mapping between all the words in our document set and their unique integer IDs</a:t>
            </a:r>
          </a:p>
          <a:p>
            <a:pPr marL="914507" indent="-711281">
              <a:buClr>
                <a:srgbClr val="434343"/>
              </a:buClr>
              <a:buFont typeface="Calibri"/>
              <a:buChar char="●"/>
            </a:pPr>
            <a:r>
              <a:rPr lang="en" sz="4002" b="1" dirty="0">
                <a:solidFill>
                  <a:srgbClr val="434343"/>
                </a:solidFill>
              </a:rPr>
              <a:t>Bag of Words (</a:t>
            </a:r>
            <a:r>
              <a:rPr lang="en" sz="4002" b="1" dirty="0" err="1">
                <a:solidFill>
                  <a:srgbClr val="434343"/>
                </a:solidFill>
              </a:rPr>
              <a:t>BoW</a:t>
            </a:r>
            <a:r>
              <a:rPr lang="en" sz="4002" b="1" dirty="0">
                <a:solidFill>
                  <a:srgbClr val="434343"/>
                </a:solidFill>
              </a:rPr>
              <a:t>)</a:t>
            </a:r>
            <a:r>
              <a:rPr lang="en" sz="4002" dirty="0">
                <a:solidFill>
                  <a:srgbClr val="434343"/>
                </a:solidFill>
              </a:rPr>
              <a:t> is a representation used to simplify words found in a document, including how many time it has been found.  Typically of the format (</a:t>
            </a:r>
            <a:r>
              <a:rPr lang="en" sz="4002" dirty="0" err="1">
                <a:solidFill>
                  <a:srgbClr val="434343"/>
                </a:solidFill>
              </a:rPr>
              <a:t>word_id</a:t>
            </a:r>
            <a:r>
              <a:rPr lang="en" sz="4002" dirty="0">
                <a:solidFill>
                  <a:srgbClr val="434343"/>
                </a:solidFill>
              </a:rPr>
              <a:t>, count) or (word, count)</a:t>
            </a:r>
          </a:p>
          <a:p>
            <a:pPr marL="914507" indent="-711281">
              <a:buClr>
                <a:srgbClr val="434343"/>
              </a:buClr>
              <a:buFont typeface="Calibri"/>
              <a:buChar char="●"/>
            </a:pPr>
            <a:r>
              <a:rPr lang="en-US" sz="4002" b="1" dirty="0">
                <a:solidFill>
                  <a:srgbClr val="434343"/>
                </a:solidFill>
              </a:rPr>
              <a:t>Lemmatization</a:t>
            </a:r>
            <a:r>
              <a:rPr lang="en-US" sz="4002" dirty="0">
                <a:solidFill>
                  <a:srgbClr val="434343"/>
                </a:solidFill>
              </a:rPr>
              <a:t> is a way of determining the root word, so for example the lemma of “better” and “best” is “good”</a:t>
            </a: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153019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B22A-B00C-EB46-B4CF-65044E90BC82}"/>
              </a:ext>
            </a:extLst>
          </p:cNvPr>
          <p:cNvSpPr>
            <a:spLocks noGrp="1"/>
          </p:cNvSpPr>
          <p:nvPr>
            <p:ph type="title"/>
          </p:nvPr>
        </p:nvSpPr>
        <p:spPr/>
        <p:txBody>
          <a:bodyPr/>
          <a:lstStyle/>
          <a:p>
            <a:r>
              <a:rPr lang="en-GB" dirty="0"/>
              <a:t>What is Topic Modelling?</a:t>
            </a:r>
          </a:p>
        </p:txBody>
      </p:sp>
      <p:sp>
        <p:nvSpPr>
          <p:cNvPr id="3" name="Rectangle 2">
            <a:extLst>
              <a:ext uri="{FF2B5EF4-FFF2-40B4-BE49-F238E27FC236}">
                <a16:creationId xmlns:a16="http://schemas.microsoft.com/office/drawing/2014/main" id="{3AAA9ACD-4848-864B-8E0E-9779A9A7DBAA}"/>
              </a:ext>
            </a:extLst>
          </p:cNvPr>
          <p:cNvSpPr/>
          <p:nvPr/>
        </p:nvSpPr>
        <p:spPr>
          <a:xfrm>
            <a:off x="620486" y="2151349"/>
            <a:ext cx="16981714" cy="2987356"/>
          </a:xfrm>
          <a:prstGeom prst="rect">
            <a:avLst/>
          </a:prstGeom>
        </p:spPr>
        <p:txBody>
          <a:bodyPr wrap="square">
            <a:spAutoFit/>
          </a:bodyPr>
          <a:lstStyle/>
          <a:p>
            <a:r>
              <a:rPr lang="en-GB" dirty="0">
                <a:solidFill>
                  <a:srgbClr val="222222"/>
                </a:solidFill>
                <a:latin typeface="Arial" panose="020B0604020202020204" pitchFamily="34" charset="0"/>
              </a:rPr>
              <a:t>Wikipedia defines Topic Modelling as:</a:t>
            </a:r>
          </a:p>
          <a:p>
            <a:endParaRPr lang="en-GB" dirty="0">
              <a:solidFill>
                <a:srgbClr val="222222"/>
              </a:solidFill>
              <a:latin typeface="Arial" panose="020B0604020202020204" pitchFamily="34" charset="0"/>
            </a:endParaRPr>
          </a:p>
          <a:p>
            <a:r>
              <a:rPr lang="en-GB" i="1" dirty="0">
                <a:solidFill>
                  <a:srgbClr val="222222"/>
                </a:solidFill>
                <a:latin typeface="Arial" panose="020B0604020202020204" pitchFamily="34" charset="0"/>
              </a:rPr>
              <a:t>‘…a type of </a:t>
            </a:r>
            <a:r>
              <a:rPr lang="en-GB" b="1" i="1" dirty="0">
                <a:solidFill>
                  <a:srgbClr val="222222"/>
                </a:solidFill>
                <a:latin typeface="Arial" panose="020B0604020202020204" pitchFamily="34" charset="0"/>
              </a:rPr>
              <a:t>statistical model</a:t>
            </a:r>
            <a:r>
              <a:rPr lang="en-GB" i="1" dirty="0">
                <a:solidFill>
                  <a:srgbClr val="222222"/>
                </a:solidFill>
                <a:latin typeface="Arial" panose="020B0604020202020204" pitchFamily="34" charset="0"/>
              </a:rPr>
              <a:t> for discovering the abstract "topics" that occur in a collection of documents. Topic modelling is a frequently used text-mining tool for discovery of hidden semantic structures in a text body.’</a:t>
            </a:r>
          </a:p>
          <a:p>
            <a:endParaRPr lang="en-GB" i="1" dirty="0">
              <a:solidFill>
                <a:srgbClr val="222222"/>
              </a:solidFill>
              <a:latin typeface="Arial" panose="020B0604020202020204" pitchFamily="34" charset="0"/>
            </a:endParaRPr>
          </a:p>
          <a:p>
            <a:r>
              <a:rPr lang="en-GB" sz="2000" dirty="0">
                <a:hlinkClick r:id="rId2"/>
              </a:rPr>
              <a:t>https://en.wikipedia.org/wiki/Topic_model</a:t>
            </a:r>
            <a:r>
              <a:rPr lang="en-GB" sz="2000" dirty="0"/>
              <a:t> </a:t>
            </a:r>
          </a:p>
        </p:txBody>
      </p:sp>
    </p:spTree>
    <p:extLst>
      <p:ext uri="{BB962C8B-B14F-4D97-AF65-F5344CB8AC3E}">
        <p14:creationId xmlns:p14="http://schemas.microsoft.com/office/powerpoint/2010/main" val="404875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512E-AF94-E44F-996D-B8FEAF228226}"/>
              </a:ext>
            </a:extLst>
          </p:cNvPr>
          <p:cNvSpPr>
            <a:spLocks noGrp="1"/>
          </p:cNvSpPr>
          <p:nvPr>
            <p:ph type="title"/>
          </p:nvPr>
        </p:nvSpPr>
        <p:spPr/>
        <p:txBody>
          <a:bodyPr/>
          <a:lstStyle/>
          <a:p>
            <a:r>
              <a:rPr lang="en-GB" dirty="0"/>
              <a:t>So why is it useful, or important?</a:t>
            </a:r>
          </a:p>
        </p:txBody>
      </p:sp>
      <p:sp>
        <p:nvSpPr>
          <p:cNvPr id="5" name="Shape 149">
            <a:extLst>
              <a:ext uri="{FF2B5EF4-FFF2-40B4-BE49-F238E27FC236}">
                <a16:creationId xmlns:a16="http://schemas.microsoft.com/office/drawing/2014/main" id="{5AE0AFD9-64FE-6845-AC80-0883258FAAB8}"/>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Some estimates predict  the volume of internet data created each second as over 1 megabyte for every human on the planet in the next 2-3 years!</a:t>
            </a:r>
          </a:p>
          <a:p>
            <a:pPr marL="914507" indent="-711281">
              <a:buClr>
                <a:srgbClr val="434343"/>
              </a:buClr>
              <a:buFont typeface="Calibri"/>
              <a:buChar char="●"/>
            </a:pPr>
            <a:r>
              <a:rPr lang="en" sz="4002" dirty="0">
                <a:solidFill>
                  <a:srgbClr val="434343"/>
                </a:solidFill>
              </a:rPr>
              <a:t>Topic modelling can help make sense of text based data and classify relevant documents in an ever-growing pool of available data</a:t>
            </a:r>
          </a:p>
          <a:p>
            <a:pPr marL="914507" indent="-711281">
              <a:buClr>
                <a:srgbClr val="434343"/>
              </a:buClr>
              <a:buFont typeface="Calibri"/>
              <a:buChar char="●"/>
            </a:pPr>
            <a:r>
              <a:rPr lang="en" sz="4002" dirty="0">
                <a:solidFill>
                  <a:srgbClr val="434343"/>
                </a:solidFill>
              </a:rPr>
              <a:t>To put this into a more meaningful context, think how many emails, messages, documents, etc. a large company would receive each day from customers, partners and suppliers and the effort involved in directing these to the relevant teams to be handle correctly.  </a:t>
            </a:r>
            <a:endParaRPr lang="en" sz="5003" dirty="0">
              <a:solidFill>
                <a:srgbClr val="434343"/>
              </a:solidFill>
            </a:endParaRP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226468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Topic Modelling Key Points</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We are going to use a Topic Modelling approach called Latent </a:t>
            </a:r>
            <a:r>
              <a:rPr lang="en" sz="4002" dirty="0" err="1">
                <a:solidFill>
                  <a:srgbClr val="434343"/>
                </a:solidFill>
              </a:rPr>
              <a:t>Direchlet</a:t>
            </a:r>
            <a:r>
              <a:rPr lang="en" sz="4002" dirty="0">
                <a:solidFill>
                  <a:srgbClr val="434343"/>
                </a:solidFill>
              </a:rPr>
              <a:t> Allocation (LDA)</a:t>
            </a:r>
          </a:p>
          <a:p>
            <a:pPr marL="203226">
              <a:buClr>
                <a:srgbClr val="434343"/>
              </a:buClr>
            </a:pPr>
            <a:r>
              <a:rPr lang="en" sz="2800" i="1" dirty="0">
                <a:solidFill>
                  <a:srgbClr val="434343"/>
                </a:solidFill>
                <a:latin typeface="+mn-lt"/>
              </a:rPr>
              <a:t>‘[LDA encodes] </a:t>
            </a:r>
            <a:r>
              <a:rPr lang="en-GB" sz="2800" i="1" dirty="0">
                <a:solidFill>
                  <a:srgbClr val="434343"/>
                </a:solidFill>
                <a:latin typeface="+mn-lt"/>
              </a:rPr>
              <a:t>the intuition that documents cover only a small set of topics and that topics use only a small set of words frequently… this results in a better disambiguation of words and a more precise assignment of documents to topics’</a:t>
            </a:r>
          </a:p>
          <a:p>
            <a:pPr marL="203226">
              <a:buClr>
                <a:srgbClr val="434343"/>
              </a:buClr>
            </a:pPr>
            <a:r>
              <a:rPr lang="en-GB" sz="2800" dirty="0">
                <a:solidFill>
                  <a:srgbClr val="434343"/>
                </a:solidFill>
                <a:hlinkClick r:id="rId3"/>
              </a:rPr>
              <a:t>https://en.wikipedia.org/wiki/Latent_Dirichlet_allocation</a:t>
            </a:r>
            <a:r>
              <a:rPr lang="en-GB" sz="2800" dirty="0">
                <a:solidFill>
                  <a:srgbClr val="434343"/>
                </a:solidFill>
              </a:rPr>
              <a:t> </a:t>
            </a: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413715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Topic Modelling Key Points</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LDA is unsupervised…  we are not giving the algorithm training data to learn from</a:t>
            </a:r>
          </a:p>
          <a:p>
            <a:pPr marL="914507" indent="-711281">
              <a:buClr>
                <a:srgbClr val="434343"/>
              </a:buClr>
              <a:buFont typeface="Calibri"/>
              <a:buChar char="●"/>
            </a:pPr>
            <a:r>
              <a:rPr lang="en" sz="4002" dirty="0">
                <a:solidFill>
                  <a:srgbClr val="434343"/>
                </a:solidFill>
              </a:rPr>
              <a:t>We have to tell it up front how many topics we expect it to find in the documents</a:t>
            </a:r>
          </a:p>
          <a:p>
            <a:pPr marL="914507" indent="-711281">
              <a:buClr>
                <a:srgbClr val="434343"/>
              </a:buClr>
              <a:buFont typeface="Calibri"/>
              <a:buChar char="●"/>
            </a:pPr>
            <a:r>
              <a:rPr lang="en" sz="4002" dirty="0">
                <a:solidFill>
                  <a:srgbClr val="434343"/>
                </a:solidFill>
              </a:rPr>
              <a:t>Each document is represented by a distribution over these topics</a:t>
            </a:r>
          </a:p>
          <a:p>
            <a:pPr marL="914507" indent="-711281">
              <a:buClr>
                <a:srgbClr val="434343"/>
              </a:buClr>
              <a:buFont typeface="Calibri"/>
              <a:buChar char="●"/>
            </a:pPr>
            <a:r>
              <a:rPr lang="en" sz="4002" dirty="0">
                <a:solidFill>
                  <a:srgbClr val="434343"/>
                </a:solidFill>
              </a:rPr>
              <a:t>Each topic is represented as a distribution over a set of words</a:t>
            </a: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31689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Python Libraries</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We are going </a:t>
            </a:r>
            <a:r>
              <a:rPr lang="en" sz="4002">
                <a:solidFill>
                  <a:srgbClr val="434343"/>
                </a:solidFill>
              </a:rPr>
              <a:t>to use </a:t>
            </a:r>
            <a:r>
              <a:rPr lang="en" sz="4002" dirty="0">
                <a:solidFill>
                  <a:srgbClr val="434343"/>
                </a:solidFill>
              </a:rPr>
              <a:t>the following libraries:</a:t>
            </a:r>
          </a:p>
          <a:p>
            <a:pPr marL="914507" indent="-711281">
              <a:buClr>
                <a:srgbClr val="434343"/>
              </a:buClr>
              <a:buFont typeface="Calibri"/>
              <a:buChar char="●"/>
            </a:pPr>
            <a:r>
              <a:rPr lang="en" sz="4002" dirty="0" err="1">
                <a:solidFill>
                  <a:srgbClr val="434343"/>
                </a:solidFill>
              </a:rPr>
              <a:t>gensim</a:t>
            </a:r>
            <a:r>
              <a:rPr lang="en" sz="4002" dirty="0">
                <a:solidFill>
                  <a:srgbClr val="434343"/>
                </a:solidFill>
              </a:rPr>
              <a:t> </a:t>
            </a:r>
            <a:r>
              <a:rPr lang="en-GB" sz="4002" dirty="0">
                <a:solidFill>
                  <a:srgbClr val="434343"/>
                </a:solidFill>
                <a:hlinkClick r:id="rId3"/>
              </a:rPr>
              <a:t>https://radimrehurek.com/gensim/</a:t>
            </a:r>
            <a:endParaRPr lang="en-GB" sz="4002" dirty="0">
              <a:solidFill>
                <a:srgbClr val="434343"/>
              </a:solidFill>
            </a:endParaRPr>
          </a:p>
          <a:p>
            <a:pPr marL="914507" indent="-711281">
              <a:buClr>
                <a:srgbClr val="434343"/>
              </a:buClr>
              <a:buFont typeface="Calibri"/>
              <a:buChar char="●"/>
            </a:pPr>
            <a:r>
              <a:rPr lang="en-GB" sz="4002" dirty="0">
                <a:solidFill>
                  <a:srgbClr val="434343"/>
                </a:solidFill>
              </a:rPr>
              <a:t>NLTK </a:t>
            </a:r>
            <a:r>
              <a:rPr lang="en-GB" sz="4002" dirty="0">
                <a:solidFill>
                  <a:srgbClr val="434343"/>
                </a:solidFill>
                <a:hlinkClick r:id="rId4"/>
              </a:rPr>
              <a:t>http://www.nltk.org</a:t>
            </a:r>
            <a:endParaRPr lang="en-GB" sz="4002" dirty="0">
              <a:solidFill>
                <a:srgbClr val="434343"/>
              </a:solidFill>
            </a:endParaRPr>
          </a:p>
          <a:p>
            <a:pPr marL="203226">
              <a:buClr>
                <a:srgbClr val="434343"/>
              </a:buClr>
            </a:pP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9127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3636868"/>
            <a:ext cx="16451820" cy="1866335"/>
          </a:xfrm>
          <a:prstGeom prst="rect">
            <a:avLst/>
          </a:prstGeom>
        </p:spPr>
        <p:txBody>
          <a:bodyPr lIns="182874" tIns="182874" rIns="182874" bIns="182874" anchor="b" anchorCtr="0">
            <a:noAutofit/>
          </a:bodyPr>
          <a:lstStyle/>
          <a:p>
            <a:r>
              <a:rPr lang="en" dirty="0"/>
              <a:t>Using </a:t>
            </a:r>
            <a:r>
              <a:rPr lang="en" dirty="0" err="1"/>
              <a:t>gensim</a:t>
            </a:r>
            <a:r>
              <a:rPr lang="en" dirty="0"/>
              <a:t> and NLTK</a:t>
            </a:r>
          </a:p>
        </p:txBody>
      </p:sp>
      <p:sp>
        <p:nvSpPr>
          <p:cNvPr id="156" name="Shape 156"/>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420107075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783</Words>
  <Application>Microsoft Macintosh PowerPoint</Application>
  <PresentationFormat>Custom</PresentationFormat>
  <Paragraphs>57</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Calibri</vt:lpstr>
      <vt:lpstr>Arial</vt:lpstr>
      <vt:lpstr>Packt</vt:lpstr>
      <vt:lpstr>Introducing Topic Modelling </vt:lpstr>
      <vt:lpstr>What will we cover in this video?</vt:lpstr>
      <vt:lpstr>Key Terminology</vt:lpstr>
      <vt:lpstr>What is Topic Modelling?</vt:lpstr>
      <vt:lpstr>So why is it useful, or important?</vt:lpstr>
      <vt:lpstr>Topic Modelling Key Points</vt:lpstr>
      <vt:lpstr>Topic Modelling Key Points</vt:lpstr>
      <vt:lpstr>Python Libraries</vt:lpstr>
      <vt:lpstr>Using gensim and NLTK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31</cp:revision>
  <dcterms:modified xsi:type="dcterms:W3CDTF">2018-08-24T11:14:19Z</dcterms:modified>
</cp:coreProperties>
</file>