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1"/>
  </p:notesMasterIdLst>
  <p:sldIdLst>
    <p:sldId id="270" r:id="rId2"/>
    <p:sldId id="272" r:id="rId3"/>
    <p:sldId id="273" r:id="rId4"/>
    <p:sldId id="274" r:id="rId5"/>
    <p:sldId id="275" r:id="rId6"/>
    <p:sldId id="276" r:id="rId7"/>
    <p:sldId id="277" r:id="rId8"/>
    <p:sldId id="278" r:id="rId9"/>
    <p:sldId id="271"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9"/>
    <p:restoredTop sz="78522"/>
  </p:normalViewPr>
  <p:slideViewPr>
    <p:cSldViewPr snapToGrid="0">
      <p:cViewPr varScale="1">
        <p:scale>
          <a:sx n="78" d="100"/>
          <a:sy n="78" d="100"/>
        </p:scale>
        <p:origin x="208" y="216"/>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One of the biggest ways of doing this is through topic modelling</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a:p>
            <a:pPr lvl="0" rtl="0">
              <a:spcBef>
                <a:spcPts val="0"/>
              </a:spcBef>
              <a:buNone/>
            </a:pPr>
            <a:endParaRPr dirty="0"/>
          </a:p>
        </p:txBody>
      </p:sp>
    </p:spTree>
    <p:extLst>
      <p:ext uri="{BB962C8B-B14F-4D97-AF65-F5344CB8AC3E}">
        <p14:creationId xmlns:p14="http://schemas.microsoft.com/office/powerpoint/2010/main" val="3873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1836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b="0" i="0" u="none" strike="noStrike" kern="1200" dirty="0">
                <a:solidFill>
                  <a:schemeClr val="tx1"/>
                </a:solidFill>
                <a:effectLst/>
                <a:latin typeface="+mn-lt"/>
                <a:ea typeface="+mn-ea"/>
                <a:cs typeface="+mn-cs"/>
              </a:rPr>
              <a:t>  </a:t>
            </a:r>
            <a:endParaRPr lang="en-GB" dirty="0"/>
          </a:p>
        </p:txBody>
      </p:sp>
    </p:spTree>
    <p:extLst>
      <p:ext uri="{BB962C8B-B14F-4D97-AF65-F5344CB8AC3E}">
        <p14:creationId xmlns:p14="http://schemas.microsoft.com/office/powerpoint/2010/main" val="50611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070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2622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1338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 will look at these libraries to understand how they work and what they can tell us about our document set</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slide</a:t>
            </a:r>
            <a:r>
              <a:rPr lang="en-US" baseline="0" dirty="0"/>
              <a:t> of the next video that you will be covering.</a:t>
            </a:r>
          </a:p>
          <a:p>
            <a:pPr lvl="0" rtl="0">
              <a:spcBef>
                <a:spcPts val="0"/>
              </a:spcBef>
              <a:buNone/>
            </a:pPr>
            <a:r>
              <a:rPr lang="en-US" baseline="0" dirty="0"/>
              <a:t>When this slide plays, you could talk about the main aim that we’d be covering in the next video.</a:t>
            </a:r>
            <a:endParaRPr lang="en-US" dirty="0"/>
          </a:p>
          <a:p>
            <a:pPr lvl="0" rtl="0">
              <a:spcBef>
                <a:spcPts val="0"/>
              </a:spcBef>
              <a:buNone/>
            </a:pPr>
            <a:endParaRPr dirty="0"/>
          </a:p>
        </p:txBody>
      </p:sp>
    </p:spTree>
    <p:extLst>
      <p:ext uri="{BB962C8B-B14F-4D97-AF65-F5344CB8AC3E}">
        <p14:creationId xmlns:p14="http://schemas.microsoft.com/office/powerpoint/2010/main" val="102899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60"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dimrehurek.com/gensim/index.html" TargetMode="External"/><Relationship Id="rId2" Type="http://schemas.openxmlformats.org/officeDocument/2006/relationships/hyperlink" Target="https://github.com/RaRe-Technologies/gensi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ltk.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fontAlgn="base"/>
            <a:r>
              <a:rPr lang="en" dirty="0"/>
              <a:t>Using </a:t>
            </a:r>
            <a:r>
              <a:rPr lang="en" dirty="0" err="1"/>
              <a:t>gensim</a:t>
            </a:r>
            <a:r>
              <a:rPr lang="en" dirty="0"/>
              <a:t> and NLTK</a:t>
            </a:r>
            <a:endParaRPr lang="en-GB" dirty="0"/>
          </a:p>
        </p:txBody>
      </p:sp>
    </p:spTree>
    <p:extLst>
      <p:ext uri="{BB962C8B-B14F-4D97-AF65-F5344CB8AC3E}">
        <p14:creationId xmlns:p14="http://schemas.microsoft.com/office/powerpoint/2010/main" val="21741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will we cover in this video?</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What is gen</a:t>
            </a:r>
            <a:r>
              <a:rPr lang="en-GB" sz="4002" dirty="0" err="1">
                <a:solidFill>
                  <a:srgbClr val="434343"/>
                </a:solidFill>
              </a:rPr>
              <a:t>si</a:t>
            </a:r>
            <a:r>
              <a:rPr lang="en" sz="4002" dirty="0">
                <a:solidFill>
                  <a:srgbClr val="434343"/>
                </a:solidFill>
              </a:rPr>
              <a:t>m</a:t>
            </a:r>
          </a:p>
          <a:p>
            <a:pPr marL="914507" indent="-711281">
              <a:buClr>
                <a:srgbClr val="434343"/>
              </a:buClr>
              <a:buChar char="●"/>
            </a:pPr>
            <a:r>
              <a:rPr lang="en" sz="4002" dirty="0">
                <a:solidFill>
                  <a:srgbClr val="434343"/>
                </a:solidFill>
              </a:rPr>
              <a:t>What is NLTK</a:t>
            </a:r>
          </a:p>
          <a:p>
            <a:pPr marL="914507" indent="-711281">
              <a:buClr>
                <a:srgbClr val="434343"/>
              </a:buClr>
              <a:buChar char="●"/>
            </a:pPr>
            <a:r>
              <a:rPr lang="en" sz="4002" dirty="0">
                <a:solidFill>
                  <a:srgbClr val="434343"/>
                </a:solidFill>
              </a:rPr>
              <a:t>How we will use them </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83777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B22A-B00C-EB46-B4CF-65044E90BC82}"/>
              </a:ext>
            </a:extLst>
          </p:cNvPr>
          <p:cNvSpPr>
            <a:spLocks noGrp="1"/>
          </p:cNvSpPr>
          <p:nvPr>
            <p:ph type="title"/>
          </p:nvPr>
        </p:nvSpPr>
        <p:spPr/>
        <p:txBody>
          <a:bodyPr/>
          <a:lstStyle/>
          <a:p>
            <a:r>
              <a:rPr lang="en-GB" dirty="0"/>
              <a:t>gensim</a:t>
            </a:r>
          </a:p>
        </p:txBody>
      </p:sp>
      <p:sp>
        <p:nvSpPr>
          <p:cNvPr id="4" name="Shape 149">
            <a:extLst>
              <a:ext uri="{FF2B5EF4-FFF2-40B4-BE49-F238E27FC236}">
                <a16:creationId xmlns:a16="http://schemas.microsoft.com/office/drawing/2014/main" id="{BC4581AF-3876-5A4B-B7C6-7B7EF204E49C}"/>
              </a:ext>
            </a:extLst>
          </p:cNvPr>
          <p:cNvSpPr txBox="1">
            <a:spLocks/>
          </p:cNvSpPr>
          <p:nvPr/>
        </p:nvSpPr>
        <p:spPr>
          <a:xfrm>
            <a:off x="413459" y="1776131"/>
            <a:ext cx="17440478" cy="804287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GB" sz="4002" dirty="0">
                <a:solidFill>
                  <a:srgbClr val="434343"/>
                </a:solidFill>
              </a:rPr>
              <a:t>g</a:t>
            </a:r>
            <a:r>
              <a:rPr lang="en" sz="4002" dirty="0" err="1">
                <a:solidFill>
                  <a:srgbClr val="434343"/>
                </a:solidFill>
              </a:rPr>
              <a:t>en</a:t>
            </a:r>
            <a:r>
              <a:rPr lang="en-GB" sz="4002" dirty="0">
                <a:solidFill>
                  <a:srgbClr val="434343"/>
                </a:solidFill>
              </a:rPr>
              <a:t>sim provides a set of statistical and semantic tools for analysing plain text documents</a:t>
            </a:r>
          </a:p>
          <a:p>
            <a:pPr marL="914507" indent="-711281">
              <a:buClr>
                <a:srgbClr val="434343"/>
              </a:buClr>
              <a:buFont typeface="Calibri"/>
              <a:buChar char="●"/>
            </a:pPr>
            <a:r>
              <a:rPr lang="en-GB" sz="4002" dirty="0">
                <a:solidFill>
                  <a:srgbClr val="434343"/>
                </a:solidFill>
              </a:rPr>
              <a:t>Open source and has a large number of citations in commercial and academic applications </a:t>
            </a:r>
          </a:p>
          <a:p>
            <a:pPr marL="914507" indent="-711281">
              <a:buClr>
                <a:srgbClr val="434343"/>
              </a:buClr>
              <a:buFont typeface="Calibri"/>
              <a:buChar char="●"/>
            </a:pPr>
            <a:r>
              <a:rPr lang="en" sz="4002" dirty="0">
                <a:solidFill>
                  <a:srgbClr val="434343"/>
                </a:solidFill>
              </a:rPr>
              <a:t>It is robust, performant and scalable and contains a number of different text modelling capabilities (including LDA)</a:t>
            </a:r>
            <a:endParaRPr lang="en-GB" sz="4002" dirty="0">
              <a:solidFill>
                <a:srgbClr val="434343"/>
              </a:solidFill>
            </a:endParaRPr>
          </a:p>
          <a:p>
            <a:pPr marL="914507" indent="-711281">
              <a:buClr>
                <a:srgbClr val="434343"/>
              </a:buClr>
              <a:buFont typeface="Calibri"/>
              <a:buChar char="●"/>
            </a:pPr>
            <a:r>
              <a:rPr lang="en-GB" sz="4002" dirty="0">
                <a:solidFill>
                  <a:srgbClr val="434343"/>
                </a:solidFill>
              </a:rPr>
              <a:t>LDA functionality works with streamed documents (it can process document sets larger than available memory), it can be trained online, and can be scaled horizontally across clusters of machines</a:t>
            </a:r>
            <a:endParaRPr lang="en-GB" sz="2800" dirty="0">
              <a:solidFill>
                <a:srgbClr val="434343"/>
              </a:solidFill>
              <a:hlinkClick r:id="rId2"/>
            </a:endParaRPr>
          </a:p>
          <a:p>
            <a:pPr marL="203226">
              <a:buClr>
                <a:srgbClr val="434343"/>
              </a:buClr>
            </a:pPr>
            <a:r>
              <a:rPr lang="en-GB" sz="2800" dirty="0">
                <a:solidFill>
                  <a:srgbClr val="434343"/>
                </a:solidFill>
                <a:hlinkClick r:id="rId3"/>
              </a:rPr>
              <a:t>https://radimrehurek.com/gensim/index.html</a:t>
            </a:r>
            <a:r>
              <a:rPr lang="en-GB" sz="2800" dirty="0">
                <a:solidFill>
                  <a:srgbClr val="434343"/>
                </a:solidFill>
              </a:rPr>
              <a:t> </a:t>
            </a:r>
            <a:endParaRPr lang="en" sz="2800" dirty="0">
              <a:solidFill>
                <a:srgbClr val="434343"/>
              </a:solidFill>
            </a:endParaRPr>
          </a:p>
        </p:txBody>
      </p:sp>
    </p:spTree>
    <p:extLst>
      <p:ext uri="{BB962C8B-B14F-4D97-AF65-F5344CB8AC3E}">
        <p14:creationId xmlns:p14="http://schemas.microsoft.com/office/powerpoint/2010/main" val="404875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512E-AF94-E44F-996D-B8FEAF228226}"/>
              </a:ext>
            </a:extLst>
          </p:cNvPr>
          <p:cNvSpPr>
            <a:spLocks noGrp="1"/>
          </p:cNvSpPr>
          <p:nvPr>
            <p:ph type="title"/>
          </p:nvPr>
        </p:nvSpPr>
        <p:spPr/>
        <p:txBody>
          <a:bodyPr/>
          <a:lstStyle/>
          <a:p>
            <a:r>
              <a:rPr lang="en-GB" dirty="0"/>
              <a:t>NLTK (Natural Language Tool Kit)</a:t>
            </a:r>
          </a:p>
        </p:txBody>
      </p:sp>
      <p:sp>
        <p:nvSpPr>
          <p:cNvPr id="5" name="Shape 149">
            <a:extLst>
              <a:ext uri="{FF2B5EF4-FFF2-40B4-BE49-F238E27FC236}">
                <a16:creationId xmlns:a16="http://schemas.microsoft.com/office/drawing/2014/main" id="{5AE0AFD9-64FE-6845-AC80-0883258FAAB8}"/>
              </a:ext>
            </a:extLst>
          </p:cNvPr>
          <p:cNvSpPr txBox="1">
            <a:spLocks/>
          </p:cNvSpPr>
          <p:nvPr/>
        </p:nvSpPr>
        <p:spPr>
          <a:xfrm>
            <a:off x="413459" y="1776131"/>
            <a:ext cx="17440478" cy="804287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NLTK provides a set of tools for working with human language data such</a:t>
            </a:r>
          </a:p>
          <a:p>
            <a:pPr marL="914507" indent="-711281">
              <a:buClr>
                <a:srgbClr val="434343"/>
              </a:buClr>
              <a:buFont typeface="Calibri"/>
              <a:buChar char="●"/>
            </a:pPr>
            <a:r>
              <a:rPr lang="en" sz="4002" dirty="0">
                <a:solidFill>
                  <a:srgbClr val="434343"/>
                </a:solidFill>
              </a:rPr>
              <a:t>Provides an easy to use interface for lexical databases such as WordNet, corpora such as stop words and functionality such as lemmatization</a:t>
            </a:r>
          </a:p>
          <a:p>
            <a:pPr marL="914507" indent="-711281">
              <a:buClr>
                <a:srgbClr val="434343"/>
              </a:buClr>
              <a:buFont typeface="Calibri"/>
              <a:buChar char="●"/>
            </a:pPr>
            <a:r>
              <a:rPr lang="en" sz="4002" dirty="0">
                <a:solidFill>
                  <a:srgbClr val="434343"/>
                </a:solidFill>
              </a:rPr>
              <a:t>Widely used, open source toolkit used extensively in Academia</a:t>
            </a:r>
          </a:p>
          <a:p>
            <a:pPr marL="914507" indent="-711281">
              <a:buClr>
                <a:srgbClr val="434343"/>
              </a:buClr>
              <a:buFont typeface="Calibri"/>
              <a:buChar char="●"/>
            </a:pPr>
            <a:endParaRPr lang="en" sz="4002" dirty="0">
              <a:solidFill>
                <a:srgbClr val="434343"/>
              </a:solidFill>
            </a:endParaRPr>
          </a:p>
          <a:p>
            <a:pPr marL="914507" indent="-711281">
              <a:buClr>
                <a:srgbClr val="434343"/>
              </a:buClr>
              <a:buFont typeface="Calibri"/>
              <a:buChar char="●"/>
            </a:pPr>
            <a:endParaRPr lang="en" sz="4002" dirty="0">
              <a:solidFill>
                <a:srgbClr val="434343"/>
              </a:solidFill>
            </a:endParaRPr>
          </a:p>
          <a:p>
            <a:pPr marL="914507" indent="-711281">
              <a:buClr>
                <a:srgbClr val="434343"/>
              </a:buClr>
              <a:buFont typeface="Calibri"/>
              <a:buChar char="●"/>
            </a:pPr>
            <a:endParaRPr lang="en" sz="4002" dirty="0">
              <a:solidFill>
                <a:srgbClr val="434343"/>
              </a:solidFill>
            </a:endParaRPr>
          </a:p>
          <a:p>
            <a:pPr marL="914507" indent="-711281">
              <a:buClr>
                <a:srgbClr val="434343"/>
              </a:buClr>
              <a:buFont typeface="Calibri"/>
              <a:buChar char="●"/>
            </a:pPr>
            <a:endParaRPr lang="en" sz="4002" dirty="0">
              <a:solidFill>
                <a:srgbClr val="434343"/>
              </a:solidFill>
            </a:endParaRPr>
          </a:p>
          <a:p>
            <a:pPr marL="203226">
              <a:buClr>
                <a:srgbClr val="434343"/>
              </a:buClr>
            </a:pPr>
            <a:r>
              <a:rPr lang="en-GB" sz="2800" dirty="0">
                <a:solidFill>
                  <a:srgbClr val="434343"/>
                </a:solidFill>
                <a:hlinkClick r:id="rId2"/>
              </a:rPr>
              <a:t>http://www.nltk.org</a:t>
            </a:r>
            <a:r>
              <a:rPr lang="en-GB" sz="2800" dirty="0">
                <a:solidFill>
                  <a:srgbClr val="434343"/>
                </a:solidFill>
              </a:rPr>
              <a:t> </a:t>
            </a:r>
            <a:r>
              <a:rPr lang="en" sz="2800" dirty="0">
                <a:solidFill>
                  <a:srgbClr val="434343"/>
                </a:solidFill>
              </a:rPr>
              <a:t> </a:t>
            </a:r>
          </a:p>
          <a:p>
            <a:pPr marL="914507" indent="-711281">
              <a:buClr>
                <a:srgbClr val="434343"/>
              </a:buClr>
              <a:buFont typeface="Calibri"/>
              <a:buChar char="●"/>
            </a:pPr>
            <a:endParaRPr lang="en" sz="4002" dirty="0">
              <a:solidFill>
                <a:srgbClr val="434343"/>
              </a:solidFill>
            </a:endParaRPr>
          </a:p>
        </p:txBody>
      </p:sp>
    </p:spTree>
    <p:extLst>
      <p:ext uri="{BB962C8B-B14F-4D97-AF65-F5344CB8AC3E}">
        <p14:creationId xmlns:p14="http://schemas.microsoft.com/office/powerpoint/2010/main" val="226468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532-823C-FD46-811F-FA4A372B6A4A}"/>
              </a:ext>
            </a:extLst>
          </p:cNvPr>
          <p:cNvSpPr>
            <a:spLocks noGrp="1"/>
          </p:cNvSpPr>
          <p:nvPr>
            <p:ph type="title"/>
          </p:nvPr>
        </p:nvSpPr>
        <p:spPr/>
        <p:txBody>
          <a:bodyPr/>
          <a:lstStyle/>
          <a:p>
            <a:r>
              <a:rPr lang="en-GB" dirty="0"/>
              <a:t>How We Will Use gensim and NLTK</a:t>
            </a:r>
          </a:p>
        </p:txBody>
      </p:sp>
      <p:sp>
        <p:nvSpPr>
          <p:cNvPr id="3" name="Shape 149">
            <a:extLst>
              <a:ext uri="{FF2B5EF4-FFF2-40B4-BE49-F238E27FC236}">
                <a16:creationId xmlns:a16="http://schemas.microsoft.com/office/drawing/2014/main" id="{919B376D-69A5-E146-81EE-98894A9B1C8D}"/>
              </a:ext>
            </a:extLst>
          </p:cNvPr>
          <p:cNvSpPr txBox="1">
            <a:spLocks/>
          </p:cNvSpPr>
          <p:nvPr/>
        </p:nvSpPr>
        <p:spPr>
          <a:xfrm>
            <a:off x="413459" y="1776131"/>
            <a:ext cx="17440478" cy="2975483"/>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Access the content database we created from Wikipedia content and stream into the Dictionary</a:t>
            </a:r>
          </a:p>
          <a:p>
            <a:pPr marL="914507" indent="-711281">
              <a:buClr>
                <a:srgbClr val="434343"/>
              </a:buClr>
              <a:buFont typeface="Calibri"/>
              <a:buChar char="●"/>
            </a:pPr>
            <a:r>
              <a:rPr lang="en" sz="4002" dirty="0">
                <a:solidFill>
                  <a:srgbClr val="434343"/>
                </a:solidFill>
              </a:rPr>
              <a:t>Remove words that appear in less than 5 documents or in more than 40% of documents</a:t>
            </a:r>
          </a:p>
        </p:txBody>
      </p:sp>
      <p:sp>
        <p:nvSpPr>
          <p:cNvPr id="5" name="Multidocument 4">
            <a:extLst>
              <a:ext uri="{FF2B5EF4-FFF2-40B4-BE49-F238E27FC236}">
                <a16:creationId xmlns:a16="http://schemas.microsoft.com/office/drawing/2014/main" id="{2E1A1BD3-25F0-3E42-AF1B-B6E912205396}"/>
              </a:ext>
            </a:extLst>
          </p:cNvPr>
          <p:cNvSpPr/>
          <p:nvPr/>
        </p:nvSpPr>
        <p:spPr>
          <a:xfrm>
            <a:off x="4016829" y="6474278"/>
            <a:ext cx="2743200" cy="238397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Dictionary</a:t>
            </a:r>
          </a:p>
        </p:txBody>
      </p:sp>
      <p:sp>
        <p:nvSpPr>
          <p:cNvPr id="6" name="Right Arrow 5">
            <a:extLst>
              <a:ext uri="{FF2B5EF4-FFF2-40B4-BE49-F238E27FC236}">
                <a16:creationId xmlns:a16="http://schemas.microsoft.com/office/drawing/2014/main" id="{A3AAF496-4619-C146-A5C8-E95487634D6C}"/>
              </a:ext>
            </a:extLst>
          </p:cNvPr>
          <p:cNvSpPr/>
          <p:nvPr/>
        </p:nvSpPr>
        <p:spPr>
          <a:xfrm>
            <a:off x="3265714" y="7494813"/>
            <a:ext cx="555171" cy="620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an 6">
            <a:extLst>
              <a:ext uri="{FF2B5EF4-FFF2-40B4-BE49-F238E27FC236}">
                <a16:creationId xmlns:a16="http://schemas.microsoft.com/office/drawing/2014/main" id="{24E30584-6650-3245-988D-D17FCE8860C1}"/>
              </a:ext>
            </a:extLst>
          </p:cNvPr>
          <p:cNvSpPr/>
          <p:nvPr/>
        </p:nvSpPr>
        <p:spPr>
          <a:xfrm>
            <a:off x="620486" y="6074229"/>
            <a:ext cx="2449285" cy="36412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Content</a:t>
            </a:r>
          </a:p>
          <a:p>
            <a:pPr algn="ctr"/>
            <a:r>
              <a:rPr lang="en-GB" dirty="0"/>
              <a:t>DB</a:t>
            </a:r>
          </a:p>
        </p:txBody>
      </p:sp>
    </p:spTree>
    <p:extLst>
      <p:ext uri="{BB962C8B-B14F-4D97-AF65-F5344CB8AC3E}">
        <p14:creationId xmlns:p14="http://schemas.microsoft.com/office/powerpoint/2010/main" val="413715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532-823C-FD46-811F-FA4A372B6A4A}"/>
              </a:ext>
            </a:extLst>
          </p:cNvPr>
          <p:cNvSpPr>
            <a:spLocks noGrp="1"/>
          </p:cNvSpPr>
          <p:nvPr>
            <p:ph type="title"/>
          </p:nvPr>
        </p:nvSpPr>
        <p:spPr/>
        <p:txBody>
          <a:bodyPr/>
          <a:lstStyle/>
          <a:p>
            <a:r>
              <a:rPr lang="en-GB" dirty="0"/>
              <a:t>How We Will Use gensim and NLTK</a:t>
            </a:r>
          </a:p>
        </p:txBody>
      </p:sp>
      <p:sp>
        <p:nvSpPr>
          <p:cNvPr id="3" name="Shape 149">
            <a:extLst>
              <a:ext uri="{FF2B5EF4-FFF2-40B4-BE49-F238E27FC236}">
                <a16:creationId xmlns:a16="http://schemas.microsoft.com/office/drawing/2014/main" id="{919B376D-69A5-E146-81EE-98894A9B1C8D}"/>
              </a:ext>
            </a:extLst>
          </p:cNvPr>
          <p:cNvSpPr txBox="1">
            <a:spLocks/>
          </p:cNvSpPr>
          <p:nvPr/>
        </p:nvSpPr>
        <p:spPr>
          <a:xfrm>
            <a:off x="413459" y="1776132"/>
            <a:ext cx="17440478" cy="143242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From the dictionary, created a corpus based on all the words in our dictionary</a:t>
            </a:r>
          </a:p>
        </p:txBody>
      </p:sp>
      <p:sp>
        <p:nvSpPr>
          <p:cNvPr id="5" name="Multidocument 4">
            <a:extLst>
              <a:ext uri="{FF2B5EF4-FFF2-40B4-BE49-F238E27FC236}">
                <a16:creationId xmlns:a16="http://schemas.microsoft.com/office/drawing/2014/main" id="{2E1A1BD3-25F0-3E42-AF1B-B6E912205396}"/>
              </a:ext>
            </a:extLst>
          </p:cNvPr>
          <p:cNvSpPr/>
          <p:nvPr/>
        </p:nvSpPr>
        <p:spPr>
          <a:xfrm>
            <a:off x="4016829" y="6474278"/>
            <a:ext cx="2743200" cy="2383971"/>
          </a:xfrm>
          <a:prstGeom prst="flowChartMultidocumen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Dictionary</a:t>
            </a:r>
          </a:p>
        </p:txBody>
      </p:sp>
      <p:sp>
        <p:nvSpPr>
          <p:cNvPr id="6" name="Right Arrow 5">
            <a:extLst>
              <a:ext uri="{FF2B5EF4-FFF2-40B4-BE49-F238E27FC236}">
                <a16:creationId xmlns:a16="http://schemas.microsoft.com/office/drawing/2014/main" id="{A3AAF496-4619-C146-A5C8-E95487634D6C}"/>
              </a:ext>
            </a:extLst>
          </p:cNvPr>
          <p:cNvSpPr/>
          <p:nvPr/>
        </p:nvSpPr>
        <p:spPr>
          <a:xfrm>
            <a:off x="3265714" y="7494813"/>
            <a:ext cx="555171" cy="620486"/>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an 6">
            <a:extLst>
              <a:ext uri="{FF2B5EF4-FFF2-40B4-BE49-F238E27FC236}">
                <a16:creationId xmlns:a16="http://schemas.microsoft.com/office/drawing/2014/main" id="{84EEFDA9-E423-8D48-9DE5-395B7E1AB6FF}"/>
              </a:ext>
            </a:extLst>
          </p:cNvPr>
          <p:cNvSpPr/>
          <p:nvPr/>
        </p:nvSpPr>
        <p:spPr>
          <a:xfrm>
            <a:off x="4278086" y="4180111"/>
            <a:ext cx="2481943" cy="13226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Corpus</a:t>
            </a:r>
          </a:p>
        </p:txBody>
      </p:sp>
      <p:sp>
        <p:nvSpPr>
          <p:cNvPr id="8" name="Right Arrow 7">
            <a:extLst>
              <a:ext uri="{FF2B5EF4-FFF2-40B4-BE49-F238E27FC236}">
                <a16:creationId xmlns:a16="http://schemas.microsoft.com/office/drawing/2014/main" id="{74A9D6A8-124B-1C4C-BCDB-3FE55741B3A1}"/>
              </a:ext>
            </a:extLst>
          </p:cNvPr>
          <p:cNvSpPr/>
          <p:nvPr/>
        </p:nvSpPr>
        <p:spPr>
          <a:xfrm rot="16200000">
            <a:off x="5049612" y="5702752"/>
            <a:ext cx="677633"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n 8">
            <a:extLst>
              <a:ext uri="{FF2B5EF4-FFF2-40B4-BE49-F238E27FC236}">
                <a16:creationId xmlns:a16="http://schemas.microsoft.com/office/drawing/2014/main" id="{DCD5A296-BF26-AC47-8FE1-2918E7C7CD81}"/>
              </a:ext>
            </a:extLst>
          </p:cNvPr>
          <p:cNvSpPr/>
          <p:nvPr/>
        </p:nvSpPr>
        <p:spPr>
          <a:xfrm>
            <a:off x="620486" y="6074229"/>
            <a:ext cx="2449285" cy="3641271"/>
          </a:xfrm>
          <a:prstGeom prst="ca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Content</a:t>
            </a:r>
          </a:p>
          <a:p>
            <a:pPr algn="ctr"/>
            <a:r>
              <a:rPr lang="en-GB" dirty="0"/>
              <a:t>DB</a:t>
            </a:r>
          </a:p>
        </p:txBody>
      </p:sp>
    </p:spTree>
    <p:extLst>
      <p:ext uri="{BB962C8B-B14F-4D97-AF65-F5344CB8AC3E}">
        <p14:creationId xmlns:p14="http://schemas.microsoft.com/office/powerpoint/2010/main" val="212028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532-823C-FD46-811F-FA4A372B6A4A}"/>
              </a:ext>
            </a:extLst>
          </p:cNvPr>
          <p:cNvSpPr>
            <a:spLocks noGrp="1"/>
          </p:cNvSpPr>
          <p:nvPr>
            <p:ph type="title"/>
          </p:nvPr>
        </p:nvSpPr>
        <p:spPr/>
        <p:txBody>
          <a:bodyPr/>
          <a:lstStyle/>
          <a:p>
            <a:r>
              <a:rPr lang="en-GB" dirty="0"/>
              <a:t>How We Will Use gensim and NLTK</a:t>
            </a:r>
          </a:p>
        </p:txBody>
      </p:sp>
      <p:sp>
        <p:nvSpPr>
          <p:cNvPr id="3" name="Shape 149">
            <a:extLst>
              <a:ext uri="{FF2B5EF4-FFF2-40B4-BE49-F238E27FC236}">
                <a16:creationId xmlns:a16="http://schemas.microsoft.com/office/drawing/2014/main" id="{919B376D-69A5-E146-81EE-98894A9B1C8D}"/>
              </a:ext>
            </a:extLst>
          </p:cNvPr>
          <p:cNvSpPr txBox="1">
            <a:spLocks/>
          </p:cNvSpPr>
          <p:nvPr/>
        </p:nvSpPr>
        <p:spPr>
          <a:xfrm>
            <a:off x="413459" y="1776132"/>
            <a:ext cx="17440478" cy="143242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Create an LDA model using our corpus and dictionary.  We use both so that we can see the actual words in the model, rather than just the word ids</a:t>
            </a:r>
          </a:p>
        </p:txBody>
      </p:sp>
      <p:sp>
        <p:nvSpPr>
          <p:cNvPr id="5" name="Multidocument 4">
            <a:extLst>
              <a:ext uri="{FF2B5EF4-FFF2-40B4-BE49-F238E27FC236}">
                <a16:creationId xmlns:a16="http://schemas.microsoft.com/office/drawing/2014/main" id="{2E1A1BD3-25F0-3E42-AF1B-B6E912205396}"/>
              </a:ext>
            </a:extLst>
          </p:cNvPr>
          <p:cNvSpPr/>
          <p:nvPr/>
        </p:nvSpPr>
        <p:spPr>
          <a:xfrm>
            <a:off x="4016829" y="6474278"/>
            <a:ext cx="2743200" cy="2383971"/>
          </a:xfrm>
          <a:prstGeom prst="flowChartMultidocumen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Dictionary</a:t>
            </a:r>
          </a:p>
        </p:txBody>
      </p:sp>
      <p:sp>
        <p:nvSpPr>
          <p:cNvPr id="6" name="Right Arrow 5">
            <a:extLst>
              <a:ext uri="{FF2B5EF4-FFF2-40B4-BE49-F238E27FC236}">
                <a16:creationId xmlns:a16="http://schemas.microsoft.com/office/drawing/2014/main" id="{A3AAF496-4619-C146-A5C8-E95487634D6C}"/>
              </a:ext>
            </a:extLst>
          </p:cNvPr>
          <p:cNvSpPr/>
          <p:nvPr/>
        </p:nvSpPr>
        <p:spPr>
          <a:xfrm>
            <a:off x="3265714" y="7494813"/>
            <a:ext cx="555171" cy="620486"/>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an 6">
            <a:extLst>
              <a:ext uri="{FF2B5EF4-FFF2-40B4-BE49-F238E27FC236}">
                <a16:creationId xmlns:a16="http://schemas.microsoft.com/office/drawing/2014/main" id="{84EEFDA9-E423-8D48-9DE5-395B7E1AB6FF}"/>
              </a:ext>
            </a:extLst>
          </p:cNvPr>
          <p:cNvSpPr/>
          <p:nvPr/>
        </p:nvSpPr>
        <p:spPr>
          <a:xfrm>
            <a:off x="4278086" y="4180111"/>
            <a:ext cx="2481943" cy="1322615"/>
          </a:xfrm>
          <a:prstGeom prst="ca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Corpus</a:t>
            </a:r>
          </a:p>
        </p:txBody>
      </p:sp>
      <p:sp>
        <p:nvSpPr>
          <p:cNvPr id="8" name="Right Arrow 7">
            <a:extLst>
              <a:ext uri="{FF2B5EF4-FFF2-40B4-BE49-F238E27FC236}">
                <a16:creationId xmlns:a16="http://schemas.microsoft.com/office/drawing/2014/main" id="{74A9D6A8-124B-1C4C-BCDB-3FE55741B3A1}"/>
              </a:ext>
            </a:extLst>
          </p:cNvPr>
          <p:cNvSpPr/>
          <p:nvPr/>
        </p:nvSpPr>
        <p:spPr>
          <a:xfrm rot="16200000">
            <a:off x="5049612" y="5702752"/>
            <a:ext cx="677633" cy="5715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Can 9">
            <a:extLst>
              <a:ext uri="{FF2B5EF4-FFF2-40B4-BE49-F238E27FC236}">
                <a16:creationId xmlns:a16="http://schemas.microsoft.com/office/drawing/2014/main" id="{1C166707-0260-B843-8FCC-536D4B7D8E79}"/>
              </a:ext>
            </a:extLst>
          </p:cNvPr>
          <p:cNvSpPr/>
          <p:nvPr/>
        </p:nvSpPr>
        <p:spPr>
          <a:xfrm>
            <a:off x="9023100" y="6825341"/>
            <a:ext cx="3288643" cy="16818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LDA Model</a:t>
            </a:r>
          </a:p>
        </p:txBody>
      </p:sp>
      <p:sp>
        <p:nvSpPr>
          <p:cNvPr id="11" name="Right Arrow 10">
            <a:extLst>
              <a:ext uri="{FF2B5EF4-FFF2-40B4-BE49-F238E27FC236}">
                <a16:creationId xmlns:a16="http://schemas.microsoft.com/office/drawing/2014/main" id="{859E4C3F-4CBE-2044-AA02-353792B31291}"/>
              </a:ext>
            </a:extLst>
          </p:cNvPr>
          <p:cNvSpPr/>
          <p:nvPr/>
        </p:nvSpPr>
        <p:spPr>
          <a:xfrm>
            <a:off x="7140450" y="7494814"/>
            <a:ext cx="1502229" cy="620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Bent-Up Arrow 11">
            <a:extLst>
              <a:ext uri="{FF2B5EF4-FFF2-40B4-BE49-F238E27FC236}">
                <a16:creationId xmlns:a16="http://schemas.microsoft.com/office/drawing/2014/main" id="{4AE70438-0F74-954E-AAE8-D2BB73DC502B}"/>
              </a:ext>
            </a:extLst>
          </p:cNvPr>
          <p:cNvSpPr/>
          <p:nvPr/>
        </p:nvSpPr>
        <p:spPr>
          <a:xfrm flipV="1">
            <a:off x="7313464" y="4653644"/>
            <a:ext cx="3640286" cy="1820633"/>
          </a:xfrm>
          <a:prstGeom prst="bentUpArrow">
            <a:avLst>
              <a:gd name="adj1" fmla="val 17573"/>
              <a:gd name="adj2" fmla="val 20815"/>
              <a:gd name="adj3" fmla="val 239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n 12">
            <a:extLst>
              <a:ext uri="{FF2B5EF4-FFF2-40B4-BE49-F238E27FC236}">
                <a16:creationId xmlns:a16="http://schemas.microsoft.com/office/drawing/2014/main" id="{CE061A73-67C9-FF40-A04E-EB0F0B239284}"/>
              </a:ext>
            </a:extLst>
          </p:cNvPr>
          <p:cNvSpPr/>
          <p:nvPr/>
        </p:nvSpPr>
        <p:spPr>
          <a:xfrm>
            <a:off x="620486" y="6074229"/>
            <a:ext cx="2449285" cy="3641271"/>
          </a:xfrm>
          <a:prstGeom prst="ca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Content</a:t>
            </a:r>
          </a:p>
          <a:p>
            <a:pPr algn="ctr"/>
            <a:r>
              <a:rPr lang="en-GB" dirty="0"/>
              <a:t>DB</a:t>
            </a:r>
          </a:p>
        </p:txBody>
      </p:sp>
    </p:spTree>
    <p:extLst>
      <p:ext uri="{BB962C8B-B14F-4D97-AF65-F5344CB8AC3E}">
        <p14:creationId xmlns:p14="http://schemas.microsoft.com/office/powerpoint/2010/main" val="21463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532-823C-FD46-811F-FA4A372B6A4A}"/>
              </a:ext>
            </a:extLst>
          </p:cNvPr>
          <p:cNvSpPr>
            <a:spLocks noGrp="1"/>
          </p:cNvSpPr>
          <p:nvPr>
            <p:ph type="title"/>
          </p:nvPr>
        </p:nvSpPr>
        <p:spPr/>
        <p:txBody>
          <a:bodyPr/>
          <a:lstStyle/>
          <a:p>
            <a:r>
              <a:rPr lang="en-GB" dirty="0"/>
              <a:t>How We Will Use gensim and NLTK</a:t>
            </a:r>
          </a:p>
        </p:txBody>
      </p:sp>
      <p:sp>
        <p:nvSpPr>
          <p:cNvPr id="3" name="Shape 149">
            <a:extLst>
              <a:ext uri="{FF2B5EF4-FFF2-40B4-BE49-F238E27FC236}">
                <a16:creationId xmlns:a16="http://schemas.microsoft.com/office/drawing/2014/main" id="{919B376D-69A5-E146-81EE-98894A9B1C8D}"/>
              </a:ext>
            </a:extLst>
          </p:cNvPr>
          <p:cNvSpPr txBox="1">
            <a:spLocks/>
          </p:cNvSpPr>
          <p:nvPr/>
        </p:nvSpPr>
        <p:spPr>
          <a:xfrm>
            <a:off x="413459" y="1776132"/>
            <a:ext cx="17440478" cy="143242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 sz="4002" dirty="0">
                <a:solidFill>
                  <a:srgbClr val="434343"/>
                </a:solidFill>
              </a:rPr>
              <a:t>We take the user’s query and run it through the same LDA model, check for statistical similarity with other documents, and return the most similar to the user from our content database.</a:t>
            </a:r>
          </a:p>
        </p:txBody>
      </p:sp>
      <p:sp>
        <p:nvSpPr>
          <p:cNvPr id="4" name="Can 3">
            <a:extLst>
              <a:ext uri="{FF2B5EF4-FFF2-40B4-BE49-F238E27FC236}">
                <a16:creationId xmlns:a16="http://schemas.microsoft.com/office/drawing/2014/main" id="{949B4E7E-6699-304C-9FFD-4CB29D68577E}"/>
              </a:ext>
            </a:extLst>
          </p:cNvPr>
          <p:cNvSpPr/>
          <p:nvPr/>
        </p:nvSpPr>
        <p:spPr>
          <a:xfrm>
            <a:off x="620486" y="6074229"/>
            <a:ext cx="2449285" cy="36412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Content</a:t>
            </a:r>
          </a:p>
          <a:p>
            <a:pPr algn="ctr"/>
            <a:r>
              <a:rPr lang="en-GB" dirty="0"/>
              <a:t>DB</a:t>
            </a:r>
          </a:p>
        </p:txBody>
      </p:sp>
      <p:sp>
        <p:nvSpPr>
          <p:cNvPr id="5" name="Multidocument 4">
            <a:extLst>
              <a:ext uri="{FF2B5EF4-FFF2-40B4-BE49-F238E27FC236}">
                <a16:creationId xmlns:a16="http://schemas.microsoft.com/office/drawing/2014/main" id="{2E1A1BD3-25F0-3E42-AF1B-B6E912205396}"/>
              </a:ext>
            </a:extLst>
          </p:cNvPr>
          <p:cNvSpPr/>
          <p:nvPr/>
        </p:nvSpPr>
        <p:spPr>
          <a:xfrm>
            <a:off x="4016829" y="6474278"/>
            <a:ext cx="2743200" cy="2383971"/>
          </a:xfrm>
          <a:prstGeom prst="flowChartMultidocumen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Dictionary</a:t>
            </a:r>
          </a:p>
        </p:txBody>
      </p:sp>
      <p:sp>
        <p:nvSpPr>
          <p:cNvPr id="6" name="Right Arrow 5">
            <a:extLst>
              <a:ext uri="{FF2B5EF4-FFF2-40B4-BE49-F238E27FC236}">
                <a16:creationId xmlns:a16="http://schemas.microsoft.com/office/drawing/2014/main" id="{A3AAF496-4619-C146-A5C8-E95487634D6C}"/>
              </a:ext>
            </a:extLst>
          </p:cNvPr>
          <p:cNvSpPr/>
          <p:nvPr/>
        </p:nvSpPr>
        <p:spPr>
          <a:xfrm>
            <a:off x="3265714" y="7494813"/>
            <a:ext cx="555171" cy="620486"/>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an 6">
            <a:extLst>
              <a:ext uri="{FF2B5EF4-FFF2-40B4-BE49-F238E27FC236}">
                <a16:creationId xmlns:a16="http://schemas.microsoft.com/office/drawing/2014/main" id="{84EEFDA9-E423-8D48-9DE5-395B7E1AB6FF}"/>
              </a:ext>
            </a:extLst>
          </p:cNvPr>
          <p:cNvSpPr/>
          <p:nvPr/>
        </p:nvSpPr>
        <p:spPr>
          <a:xfrm>
            <a:off x="4278086" y="4180111"/>
            <a:ext cx="2481943" cy="1322615"/>
          </a:xfrm>
          <a:prstGeom prst="ca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Corpus</a:t>
            </a:r>
          </a:p>
        </p:txBody>
      </p:sp>
      <p:sp>
        <p:nvSpPr>
          <p:cNvPr id="8" name="Right Arrow 7">
            <a:extLst>
              <a:ext uri="{FF2B5EF4-FFF2-40B4-BE49-F238E27FC236}">
                <a16:creationId xmlns:a16="http://schemas.microsoft.com/office/drawing/2014/main" id="{74A9D6A8-124B-1C4C-BCDB-3FE55741B3A1}"/>
              </a:ext>
            </a:extLst>
          </p:cNvPr>
          <p:cNvSpPr/>
          <p:nvPr/>
        </p:nvSpPr>
        <p:spPr>
          <a:xfrm rot="16200000">
            <a:off x="5049612" y="5702752"/>
            <a:ext cx="677633" cy="5715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Can 9">
            <a:extLst>
              <a:ext uri="{FF2B5EF4-FFF2-40B4-BE49-F238E27FC236}">
                <a16:creationId xmlns:a16="http://schemas.microsoft.com/office/drawing/2014/main" id="{1C166707-0260-B843-8FCC-536D4B7D8E79}"/>
              </a:ext>
            </a:extLst>
          </p:cNvPr>
          <p:cNvSpPr/>
          <p:nvPr/>
        </p:nvSpPr>
        <p:spPr>
          <a:xfrm>
            <a:off x="9023100" y="6825341"/>
            <a:ext cx="3288643" cy="1681843"/>
          </a:xfrm>
          <a:prstGeom prst="ca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LDA Model</a:t>
            </a:r>
          </a:p>
        </p:txBody>
      </p:sp>
      <p:sp>
        <p:nvSpPr>
          <p:cNvPr id="11" name="Right Arrow 10">
            <a:extLst>
              <a:ext uri="{FF2B5EF4-FFF2-40B4-BE49-F238E27FC236}">
                <a16:creationId xmlns:a16="http://schemas.microsoft.com/office/drawing/2014/main" id="{859E4C3F-4CBE-2044-AA02-353792B31291}"/>
              </a:ext>
            </a:extLst>
          </p:cNvPr>
          <p:cNvSpPr/>
          <p:nvPr/>
        </p:nvSpPr>
        <p:spPr>
          <a:xfrm>
            <a:off x="7140450" y="7494814"/>
            <a:ext cx="1502229" cy="620486"/>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Bent-Up Arrow 11">
            <a:extLst>
              <a:ext uri="{FF2B5EF4-FFF2-40B4-BE49-F238E27FC236}">
                <a16:creationId xmlns:a16="http://schemas.microsoft.com/office/drawing/2014/main" id="{4AE70438-0F74-954E-AAE8-D2BB73DC502B}"/>
              </a:ext>
            </a:extLst>
          </p:cNvPr>
          <p:cNvSpPr/>
          <p:nvPr/>
        </p:nvSpPr>
        <p:spPr>
          <a:xfrm flipV="1">
            <a:off x="7313464" y="4653644"/>
            <a:ext cx="3640286" cy="1820633"/>
          </a:xfrm>
          <a:prstGeom prst="bentUpArrow">
            <a:avLst>
              <a:gd name="adj1" fmla="val 17573"/>
              <a:gd name="adj2" fmla="val 20815"/>
              <a:gd name="adj3" fmla="val 23954"/>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 name="Manual Input 8">
            <a:extLst>
              <a:ext uri="{FF2B5EF4-FFF2-40B4-BE49-F238E27FC236}">
                <a16:creationId xmlns:a16="http://schemas.microsoft.com/office/drawing/2014/main" id="{888CD5BA-237B-A542-901F-EACBD07C7C93}"/>
              </a:ext>
            </a:extLst>
          </p:cNvPr>
          <p:cNvSpPr/>
          <p:nvPr/>
        </p:nvSpPr>
        <p:spPr>
          <a:xfrm>
            <a:off x="12867900" y="4852988"/>
            <a:ext cx="2133600" cy="971551"/>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 Query</a:t>
            </a:r>
          </a:p>
        </p:txBody>
      </p:sp>
      <p:sp>
        <p:nvSpPr>
          <p:cNvPr id="13" name="Bent-Up Arrow 12">
            <a:extLst>
              <a:ext uri="{FF2B5EF4-FFF2-40B4-BE49-F238E27FC236}">
                <a16:creationId xmlns:a16="http://schemas.microsoft.com/office/drawing/2014/main" id="{0E37A63A-BC74-7F49-85C8-68DDE8A95071}"/>
              </a:ext>
            </a:extLst>
          </p:cNvPr>
          <p:cNvSpPr/>
          <p:nvPr/>
        </p:nvSpPr>
        <p:spPr>
          <a:xfrm rot="5400000" flipV="1">
            <a:off x="12295419" y="6256567"/>
            <a:ext cx="1945822" cy="1581148"/>
          </a:xfrm>
          <a:prstGeom prst="bentUpArrow">
            <a:avLst>
              <a:gd name="adj1" fmla="val 17573"/>
              <a:gd name="adj2" fmla="val 20815"/>
              <a:gd name="adj3" fmla="val 2395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Bent-Up Arrow 13">
            <a:extLst>
              <a:ext uri="{FF2B5EF4-FFF2-40B4-BE49-F238E27FC236}">
                <a16:creationId xmlns:a16="http://schemas.microsoft.com/office/drawing/2014/main" id="{70F96943-9CD8-D049-80BA-B10BF96F1DD5}"/>
              </a:ext>
            </a:extLst>
          </p:cNvPr>
          <p:cNvSpPr/>
          <p:nvPr/>
        </p:nvSpPr>
        <p:spPr>
          <a:xfrm>
            <a:off x="3265714" y="6124575"/>
            <a:ext cx="14167263" cy="3133726"/>
          </a:xfrm>
          <a:prstGeom prst="bentUpArrow">
            <a:avLst>
              <a:gd name="adj1" fmla="val 10149"/>
              <a:gd name="adj2" fmla="val 14248"/>
              <a:gd name="adj3" fmla="val 1367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5" name="Multidocument 14">
            <a:extLst>
              <a:ext uri="{FF2B5EF4-FFF2-40B4-BE49-F238E27FC236}">
                <a16:creationId xmlns:a16="http://schemas.microsoft.com/office/drawing/2014/main" id="{2C4A537D-8329-1748-A6FE-74FC4BCE3EA1}"/>
              </a:ext>
            </a:extLst>
          </p:cNvPr>
          <p:cNvSpPr/>
          <p:nvPr/>
        </p:nvSpPr>
        <p:spPr>
          <a:xfrm>
            <a:off x="16211550" y="4629145"/>
            <a:ext cx="1638150" cy="133214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Docs</a:t>
            </a:r>
          </a:p>
        </p:txBody>
      </p:sp>
    </p:spTree>
    <p:extLst>
      <p:ext uri="{BB962C8B-B14F-4D97-AF65-F5344CB8AC3E}">
        <p14:creationId xmlns:p14="http://schemas.microsoft.com/office/powerpoint/2010/main" val="58639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3636868"/>
            <a:ext cx="16451820" cy="1866335"/>
          </a:xfrm>
          <a:prstGeom prst="rect">
            <a:avLst/>
          </a:prstGeom>
        </p:spPr>
        <p:txBody>
          <a:bodyPr lIns="182874" tIns="182874" rIns="182874" bIns="182874" anchor="b" anchorCtr="0">
            <a:noAutofit/>
          </a:bodyPr>
          <a:lstStyle/>
          <a:p>
            <a:r>
              <a:rPr lang="en" dirty="0"/>
              <a:t>A Walkthrough of the Code</a:t>
            </a:r>
          </a:p>
        </p:txBody>
      </p:sp>
      <p:sp>
        <p:nvSpPr>
          <p:cNvPr id="156" name="Shape 156"/>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420107075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393</Words>
  <Application>Microsoft Macintosh PowerPoint</Application>
  <PresentationFormat>Custom</PresentationFormat>
  <Paragraphs>59</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Roboto</vt:lpstr>
      <vt:lpstr>Calibri</vt:lpstr>
      <vt:lpstr>Arial</vt:lpstr>
      <vt:lpstr>Packt</vt:lpstr>
      <vt:lpstr>Using gensim and NLTK</vt:lpstr>
      <vt:lpstr>What will we cover in this video?</vt:lpstr>
      <vt:lpstr>gensim</vt:lpstr>
      <vt:lpstr>NLTK (Natural Language Tool Kit)</vt:lpstr>
      <vt:lpstr>How We Will Use gensim and NLTK</vt:lpstr>
      <vt:lpstr>How We Will Use gensim and NLTK</vt:lpstr>
      <vt:lpstr>How We Will Use gensim and NLTK</vt:lpstr>
      <vt:lpstr>How We Will Use gensim and NLTK</vt:lpstr>
      <vt:lpstr>A Walkthrough of the Code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36</cp:revision>
  <dcterms:modified xsi:type="dcterms:W3CDTF">2018-08-24T11:13:45Z</dcterms:modified>
</cp:coreProperties>
</file>