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0"/>
  </p:notesMasterIdLst>
  <p:sldIdLst>
    <p:sldId id="287" r:id="rId2"/>
    <p:sldId id="290" r:id="rId3"/>
    <p:sldId id="295" r:id="rId4"/>
    <p:sldId id="292" r:id="rId5"/>
    <p:sldId id="300" r:id="rId6"/>
    <p:sldId id="298" r:id="rId7"/>
    <p:sldId id="297" r:id="rId8"/>
    <p:sldId id="291" r:id="rId9"/>
  </p:sldIdLst>
  <p:sldSz cx="18288000" cy="10282238"/>
  <p:notesSz cx="6858000" cy="9144000"/>
  <p:embeddedFontLst>
    <p:embeddedFont>
      <p:font typeface="Calibri" panose="020F0502020204030204" pitchFamily="34" charset="0"/>
      <p:regular r:id="rId11"/>
      <p:bold r:id="rId12"/>
      <p:italic r:id="rId13"/>
      <p:boldItalic r:id="rId14"/>
    </p:embeddedFont>
    <p:embeddedFont>
      <p:font typeface="Consolas" panose="020B0609020204030204" pitchFamily="49"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1"/>
    <p:restoredTop sz="83671"/>
  </p:normalViewPr>
  <p:slideViewPr>
    <p:cSldViewPr snapToGrid="0">
      <p:cViewPr varScale="1">
        <p:scale>
          <a:sx n="56" d="100"/>
          <a:sy n="56" d="100"/>
        </p:scale>
        <p:origin x="208" y="1120"/>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Wikipedia:Citation_needed" TargetMode="External"/><Relationship Id="rId5" Type="http://schemas.openxmlformats.org/officeDocument/2006/relationships/hyperlink" Target="https://en.wikipedia.org/wiki/Cerebral_cortex" TargetMode="External"/><Relationship Id="rId4" Type="http://schemas.openxmlformats.org/officeDocument/2006/relationships/hyperlink" Target="https://en.wikipedia.org/wiki/Pyramidal_cel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torch.ch/"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cv-foundation.org/openaccess/content_cvpr_2015/app/1A_089.pd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video, we’ll explore how the capabilities provided in OpenCV can give us a more state-of-the-art face recognition solution.</a:t>
            </a:r>
          </a:p>
          <a:p>
            <a:pPr lvl="0" rtl="0">
              <a:spcBef>
                <a:spcPts val="0"/>
              </a:spcBef>
              <a:buNone/>
            </a:pPr>
            <a:endParaRPr dirty="0"/>
          </a:p>
        </p:txBody>
      </p:sp>
    </p:spTree>
    <p:extLst>
      <p:ext uri="{BB962C8B-B14F-4D97-AF65-F5344CB8AC3E}">
        <p14:creationId xmlns:p14="http://schemas.microsoft.com/office/powerpoint/2010/main" val="345879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3349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OpenCV provides a toolbox of computer vision algorithms.  These tools enable us to both manipulate images and identify features in images.  It provides a pre-trained Caffe module for detecting faces, and the ability to extract features for these faces using a pre-</a:t>
            </a:r>
            <a:r>
              <a:rPr lang="en-US" dirty="0" err="1"/>
              <a:t>trainined</a:t>
            </a:r>
            <a:r>
              <a:rPr lang="en-US" dirty="0"/>
              <a:t> </a:t>
            </a:r>
            <a:r>
              <a:rPr lang="en-US" dirty="0" err="1"/>
              <a:t>OpenFace</a:t>
            </a:r>
            <a:r>
              <a:rPr lang="en-US" dirty="0"/>
              <a:t> deep neural network.  </a:t>
            </a:r>
          </a:p>
          <a:p>
            <a:pPr lvl="0" rtl="0">
              <a:spcBef>
                <a:spcPts val="0"/>
              </a:spcBef>
              <a:buNone/>
            </a:pPr>
            <a:endParaRPr lang="en-US" dirty="0"/>
          </a:p>
          <a:p>
            <a:pPr lvl="0" rtl="0">
              <a:spcBef>
                <a:spcPts val="0"/>
              </a:spcBef>
              <a:buNone/>
            </a:pPr>
            <a:r>
              <a:rPr lang="en-US" dirty="0"/>
              <a:t>In this approach, we will use OpenCV’s face detector to detect faces in the image, and then use the </a:t>
            </a:r>
            <a:r>
              <a:rPr lang="en-US" dirty="0" err="1"/>
              <a:t>OpenFace</a:t>
            </a:r>
            <a:r>
              <a:rPr lang="en-US" dirty="0"/>
              <a:t> feature extractor to extract features from our face.  As this is a deep neural network, we don’t know exactly what the features mean but we can see that we get a 128-feature vector that is unique for each face.  </a:t>
            </a:r>
          </a:p>
          <a:p>
            <a:pPr lvl="0" rtl="0">
              <a:spcBef>
                <a:spcPts val="0"/>
              </a:spcBef>
              <a:buNone/>
            </a:pPr>
            <a:endParaRPr lang="en-US" dirty="0"/>
          </a:p>
          <a:p>
            <a:pPr lvl="0" rtl="0">
              <a:spcBef>
                <a:spcPts val="0"/>
              </a:spcBef>
              <a:buNone/>
            </a:pPr>
            <a:r>
              <a:rPr lang="en-US" dirty="0"/>
              <a:t>We can then use this to find the highest probability match in our known faces.  For this we’ll use a Support Vector Machine (or SVM).</a:t>
            </a:r>
          </a:p>
          <a:p>
            <a:pPr lvl="0" rtl="0">
              <a:spcBef>
                <a:spcPts val="0"/>
              </a:spcBef>
              <a:buNone/>
            </a:pPr>
            <a:r>
              <a:rPr lang="en-US" dirty="0"/>
              <a:t> This will work well with a small number of faces.  During development of this course, I tried it with several thousand faces and initial results were not very good.  For a more complex problem like recognizing thousands of faces, we’d need to introduce a more complex approach such as another neural network.</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0151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dirty="0" err="1"/>
              <a:t>ResNet</a:t>
            </a:r>
            <a:r>
              <a:rPr lang="en-US" dirty="0"/>
              <a:t> is a Deep Residual Network.  </a:t>
            </a:r>
            <a:endParaRPr lang="en-GB" sz="1100" b="0" i="0" u="none" strike="noStrike" kern="1200" dirty="0">
              <a:solidFill>
                <a:schemeClr val="tx1"/>
              </a:solidFill>
              <a:effectLst/>
              <a:latin typeface="+mn-lt"/>
              <a:ea typeface="+mn-ea"/>
              <a:cs typeface="+mn-cs"/>
            </a:endParaRPr>
          </a:p>
          <a:p>
            <a:r>
              <a:rPr lang="en-GB" sz="1100" b="0" i="0" u="none" strike="noStrike" kern="1200" dirty="0">
                <a:solidFill>
                  <a:schemeClr val="tx1"/>
                </a:solidFill>
                <a:effectLst/>
                <a:latin typeface="+mn-lt"/>
                <a:ea typeface="+mn-ea"/>
                <a:cs typeface="+mn-cs"/>
              </a:rPr>
              <a:t>A </a:t>
            </a:r>
            <a:r>
              <a:rPr lang="en-GB" sz="1100" b="1" i="0" u="none" strike="noStrike" kern="1200" dirty="0">
                <a:solidFill>
                  <a:schemeClr val="tx1"/>
                </a:solidFill>
                <a:effectLst/>
                <a:latin typeface="+mn-lt"/>
                <a:ea typeface="+mn-ea"/>
                <a:cs typeface="+mn-cs"/>
              </a:rPr>
              <a:t>residual neural network</a:t>
            </a:r>
            <a:r>
              <a:rPr lang="en-GB" sz="1100" b="0" i="0" u="none" strike="noStrike" kern="1200" dirty="0">
                <a:solidFill>
                  <a:schemeClr val="tx1"/>
                </a:solidFill>
                <a:effectLst/>
                <a:latin typeface="+mn-lt"/>
                <a:ea typeface="+mn-ea"/>
                <a:cs typeface="+mn-cs"/>
              </a:rPr>
              <a:t> is an </a:t>
            </a:r>
            <a:r>
              <a:rPr lang="en-GB" sz="1100" b="0" i="0" u="none" strike="noStrike" kern="1200" dirty="0">
                <a:solidFill>
                  <a:schemeClr val="tx1"/>
                </a:solidFill>
                <a:effectLst/>
                <a:latin typeface="+mn-lt"/>
                <a:ea typeface="+mn-ea"/>
                <a:cs typeface="+mn-cs"/>
                <a:hlinkClick r:id="rId3" tooltip="Artificial neural network"/>
              </a:rPr>
              <a:t>artificial neural network</a:t>
            </a:r>
            <a:r>
              <a:rPr lang="en-GB" sz="1100" b="0" i="0" u="none" strike="noStrike" kern="1200" dirty="0">
                <a:solidFill>
                  <a:schemeClr val="tx1"/>
                </a:solidFill>
                <a:effectLst/>
                <a:latin typeface="+mn-lt"/>
                <a:ea typeface="+mn-ea"/>
                <a:cs typeface="+mn-cs"/>
              </a:rPr>
              <a:t> (ANN) of a kind that builds on constructs known from </a:t>
            </a:r>
            <a:r>
              <a:rPr lang="en-GB" sz="1100" b="0" i="0" u="none" strike="noStrike" kern="1200" dirty="0">
                <a:solidFill>
                  <a:schemeClr val="tx1"/>
                </a:solidFill>
                <a:effectLst/>
                <a:latin typeface="+mn-lt"/>
                <a:ea typeface="+mn-ea"/>
                <a:cs typeface="+mn-cs"/>
                <a:hlinkClick r:id="rId4" tooltip="Pyramidal cell"/>
              </a:rPr>
              <a:t>pyramidal cells</a:t>
            </a:r>
            <a:r>
              <a:rPr lang="en-GB" sz="1100" b="0" i="0" u="none" strike="noStrike" kern="1200" dirty="0">
                <a:solidFill>
                  <a:schemeClr val="tx1"/>
                </a:solidFill>
                <a:effectLst/>
                <a:latin typeface="+mn-lt"/>
                <a:ea typeface="+mn-ea"/>
                <a:cs typeface="+mn-cs"/>
              </a:rPr>
              <a:t> in the </a:t>
            </a:r>
            <a:r>
              <a:rPr lang="en-GB" sz="1100" b="0" i="0" u="none" strike="noStrike" kern="1200" dirty="0">
                <a:solidFill>
                  <a:schemeClr val="tx1"/>
                </a:solidFill>
                <a:effectLst/>
                <a:latin typeface="+mn-lt"/>
                <a:ea typeface="+mn-ea"/>
                <a:cs typeface="+mn-cs"/>
                <a:hlinkClick r:id="rId5" tooltip="Cerebral cortex"/>
              </a:rPr>
              <a:t>cerebral cortex</a:t>
            </a:r>
            <a:r>
              <a:rPr lang="en-GB" sz="1100" b="0" i="0" u="none" strike="noStrike" kern="1200" baseline="30000" dirty="0">
                <a:solidFill>
                  <a:schemeClr val="tx1"/>
                </a:solidFill>
                <a:effectLst/>
                <a:latin typeface="+mn-lt"/>
                <a:ea typeface="+mn-ea"/>
                <a:cs typeface="+mn-cs"/>
              </a:rPr>
              <a:t>[</a:t>
            </a:r>
            <a:r>
              <a:rPr lang="en-GB" sz="1100" b="0" i="1" u="none" strike="noStrike" kern="1200" baseline="30000" dirty="0">
                <a:solidFill>
                  <a:schemeClr val="tx1"/>
                </a:solidFill>
                <a:effectLst/>
                <a:latin typeface="+mn-lt"/>
                <a:ea typeface="+mn-ea"/>
                <a:cs typeface="+mn-cs"/>
                <a:hlinkClick r:id="rId6" tooltip="Wikipedia:Citation needed"/>
              </a:rPr>
              <a:t>citation needed</a:t>
            </a:r>
            <a:r>
              <a:rPr lang="en-GB" sz="1100" b="0" i="0" u="none" strike="noStrike" kern="1200" baseline="30000" dirty="0">
                <a:solidFill>
                  <a:schemeClr val="tx1"/>
                </a:solidFill>
                <a:effectLst/>
                <a:latin typeface="+mn-lt"/>
                <a:ea typeface="+mn-ea"/>
                <a:cs typeface="+mn-cs"/>
              </a:rPr>
              <a:t>]</a:t>
            </a:r>
            <a:r>
              <a:rPr lang="en-GB" sz="1100" b="0" i="0" u="none" strike="noStrike" kern="1200" dirty="0">
                <a:solidFill>
                  <a:schemeClr val="tx1"/>
                </a:solidFill>
                <a:effectLst/>
                <a:latin typeface="+mn-lt"/>
                <a:ea typeface="+mn-ea"/>
                <a:cs typeface="+mn-cs"/>
              </a:rPr>
              <a:t>. Residual neural networks do this by utilizing </a:t>
            </a:r>
            <a:r>
              <a:rPr lang="en-GB" sz="1100" b="0" i="1" u="none" strike="noStrike" kern="1200" dirty="0">
                <a:solidFill>
                  <a:schemeClr val="tx1"/>
                </a:solidFill>
                <a:effectLst/>
                <a:latin typeface="+mn-lt"/>
                <a:ea typeface="+mn-ea"/>
                <a:cs typeface="+mn-cs"/>
              </a:rPr>
              <a:t>skip connections</a:t>
            </a:r>
            <a:r>
              <a:rPr lang="en-GB" sz="1100" b="0" i="0" u="none" strike="noStrike" kern="1200" dirty="0">
                <a:solidFill>
                  <a:schemeClr val="tx1"/>
                </a:solidFill>
                <a:effectLst/>
                <a:latin typeface="+mn-lt"/>
                <a:ea typeface="+mn-ea"/>
                <a:cs typeface="+mn-cs"/>
              </a:rPr>
              <a:t> or </a:t>
            </a:r>
            <a:r>
              <a:rPr lang="en-GB" sz="1100" b="0" i="1" u="none" strike="noStrike" kern="1200" dirty="0">
                <a:solidFill>
                  <a:schemeClr val="tx1"/>
                </a:solidFill>
                <a:effectLst/>
                <a:latin typeface="+mn-lt"/>
                <a:ea typeface="+mn-ea"/>
                <a:cs typeface="+mn-cs"/>
              </a:rPr>
              <a:t>short-cuts</a:t>
            </a:r>
            <a:r>
              <a:rPr lang="en-GB" sz="1100" b="0" i="0" u="none" strike="noStrike" kern="1200" dirty="0">
                <a:solidFill>
                  <a:schemeClr val="tx1"/>
                </a:solidFill>
                <a:effectLst/>
                <a:latin typeface="+mn-lt"/>
                <a:ea typeface="+mn-ea"/>
                <a:cs typeface="+mn-cs"/>
              </a:rPr>
              <a:t> to jump over some layers.</a:t>
            </a:r>
          </a:p>
          <a:p>
            <a:pPr lvl="0" rtl="0">
              <a:spcBef>
                <a:spcPts val="0"/>
              </a:spcBef>
              <a:buNone/>
            </a:pPr>
            <a:endParaRPr dirty="0"/>
          </a:p>
        </p:txBody>
      </p:sp>
    </p:spTree>
    <p:extLst>
      <p:ext uri="{BB962C8B-B14F-4D97-AF65-F5344CB8AC3E}">
        <p14:creationId xmlns:p14="http://schemas.microsoft.com/office/powerpoint/2010/main" val="364605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lvl="0">
              <a:spcBef>
                <a:spcPts val="0"/>
              </a:spcBef>
              <a:buNone/>
            </a:pPr>
            <a:r>
              <a:rPr lang="en-US" sz="1100" b="0" i="0" u="none" strike="noStrike" kern="1200" dirty="0" err="1">
                <a:solidFill>
                  <a:schemeClr val="tx1"/>
                </a:solidFill>
                <a:effectLst/>
                <a:latin typeface="+mn-lt"/>
                <a:ea typeface="+mn-ea"/>
                <a:cs typeface="+mn-cs"/>
              </a:rPr>
              <a:t>OpenFace</a:t>
            </a:r>
            <a:r>
              <a:rPr lang="en-US" sz="1100" b="0" i="0" u="none" strike="noStrike" kern="1200" dirty="0">
                <a:solidFill>
                  <a:schemeClr val="tx1"/>
                </a:solidFill>
                <a:effectLst/>
                <a:latin typeface="+mn-lt"/>
                <a:ea typeface="+mn-ea"/>
                <a:cs typeface="+mn-cs"/>
              </a:rPr>
              <a:t> is a Python and </a:t>
            </a:r>
            <a:r>
              <a:rPr lang="en-US" sz="1100" b="0" i="0" u="none" strike="noStrike" kern="1200" dirty="0">
                <a:solidFill>
                  <a:schemeClr val="tx1"/>
                </a:solidFill>
                <a:effectLst/>
                <a:latin typeface="+mn-lt"/>
                <a:ea typeface="+mn-ea"/>
                <a:cs typeface="+mn-cs"/>
                <a:hlinkClick r:id="rId3"/>
              </a:rPr>
              <a:t>Torch</a:t>
            </a:r>
            <a:r>
              <a:rPr lang="en-US" sz="1100" b="0" i="0" u="none" strike="noStrike" kern="1200" dirty="0">
                <a:solidFill>
                  <a:schemeClr val="tx1"/>
                </a:solidFill>
                <a:effectLst/>
                <a:latin typeface="+mn-lt"/>
                <a:ea typeface="+mn-ea"/>
                <a:cs typeface="+mn-cs"/>
              </a:rPr>
              <a:t> implementation of face recognition with deep neural networks and is based on the CVPR 2015 paper </a:t>
            </a:r>
            <a:r>
              <a:rPr lang="en-US" sz="1100" b="0" i="0" u="none" strike="noStrike" kern="1200" dirty="0">
                <a:solidFill>
                  <a:schemeClr val="tx1"/>
                </a:solidFill>
                <a:effectLst/>
                <a:latin typeface="+mn-lt"/>
                <a:ea typeface="+mn-ea"/>
                <a:cs typeface="+mn-cs"/>
                <a:hlinkClick r:id="rId4"/>
              </a:rPr>
              <a:t>FaceNet: A Unified Embedding for Face Recognition and Clustering</a:t>
            </a:r>
            <a:r>
              <a:rPr lang="en-US" sz="1100" b="0" i="0" u="none" strike="noStrike" kern="1200" dirty="0">
                <a:solidFill>
                  <a:schemeClr val="tx1"/>
                </a:solidFill>
                <a:effectLst/>
                <a:latin typeface="+mn-lt"/>
                <a:ea typeface="+mn-ea"/>
                <a:cs typeface="+mn-cs"/>
              </a:rPr>
              <a:t> by Florian </a:t>
            </a:r>
            <a:r>
              <a:rPr lang="en-US" sz="1100" b="0" i="0" u="none" strike="noStrike" kern="1200" dirty="0" err="1">
                <a:solidFill>
                  <a:schemeClr val="tx1"/>
                </a:solidFill>
                <a:effectLst/>
                <a:latin typeface="+mn-lt"/>
                <a:ea typeface="+mn-ea"/>
                <a:cs typeface="+mn-cs"/>
              </a:rPr>
              <a:t>Schroff</a:t>
            </a:r>
            <a:r>
              <a:rPr lang="en-US" sz="1100" b="0" i="0" u="none" strike="noStrike" kern="1200" dirty="0">
                <a:solidFill>
                  <a:schemeClr val="tx1"/>
                </a:solidFill>
                <a:effectLst/>
                <a:latin typeface="+mn-lt"/>
                <a:ea typeface="+mn-ea"/>
                <a:cs typeface="+mn-cs"/>
              </a:rPr>
              <a:t>, Dmitry </a:t>
            </a:r>
            <a:r>
              <a:rPr lang="en-US" sz="1100" b="0" i="0" u="none" strike="noStrike" kern="1200" dirty="0" err="1">
                <a:solidFill>
                  <a:schemeClr val="tx1"/>
                </a:solidFill>
                <a:effectLst/>
                <a:latin typeface="+mn-lt"/>
                <a:ea typeface="+mn-ea"/>
                <a:cs typeface="+mn-cs"/>
              </a:rPr>
              <a:t>Kalenichenko</a:t>
            </a:r>
            <a:r>
              <a:rPr lang="en-US" sz="1100" b="0" i="0" u="none" strike="noStrike" kern="1200" dirty="0">
                <a:solidFill>
                  <a:schemeClr val="tx1"/>
                </a:solidFill>
                <a:effectLst/>
                <a:latin typeface="+mn-lt"/>
                <a:ea typeface="+mn-ea"/>
                <a:cs typeface="+mn-cs"/>
              </a:rPr>
              <a:t>, and James </a:t>
            </a:r>
            <a:r>
              <a:rPr lang="en-US" sz="1100" b="0" i="0" u="none" strike="noStrike" kern="1200" dirty="0" err="1">
                <a:solidFill>
                  <a:schemeClr val="tx1"/>
                </a:solidFill>
                <a:effectLst/>
                <a:latin typeface="+mn-lt"/>
                <a:ea typeface="+mn-ea"/>
                <a:cs typeface="+mn-cs"/>
              </a:rPr>
              <a:t>Philbin</a:t>
            </a:r>
            <a:r>
              <a:rPr lang="en-US" sz="1100" b="0" i="0" u="none" strike="noStrike" kern="1200" dirty="0">
                <a:solidFill>
                  <a:schemeClr val="tx1"/>
                </a:solidFill>
                <a:effectLst/>
                <a:latin typeface="+mn-lt"/>
                <a:ea typeface="+mn-ea"/>
                <a:cs typeface="+mn-cs"/>
              </a:rPr>
              <a:t> at Google.</a:t>
            </a:r>
          </a:p>
          <a:p>
            <a:pPr lvl="0">
              <a:spcBef>
                <a:spcPts val="0"/>
              </a:spcBef>
              <a:buNone/>
            </a:pPr>
            <a:endParaRPr lang="en-US" sz="1100" b="0" i="0" u="none" strike="noStrike" kern="1200" dirty="0">
              <a:solidFill>
                <a:schemeClr val="tx1"/>
              </a:solidFill>
              <a:effectLst/>
              <a:latin typeface="+mn-lt"/>
              <a:ea typeface="+mn-ea"/>
              <a:cs typeface="+mn-cs"/>
            </a:endParaRPr>
          </a:p>
          <a:p>
            <a:pPr lvl="0">
              <a:spcBef>
                <a:spcPts val="0"/>
              </a:spcBef>
              <a:buNone/>
            </a:pPr>
            <a:r>
              <a:rPr lang="en-US" sz="1100" b="0" i="0" u="none" strike="noStrike" kern="1200" dirty="0">
                <a:solidFill>
                  <a:schemeClr val="tx1"/>
                </a:solidFill>
                <a:effectLst/>
                <a:latin typeface="+mn-lt"/>
                <a:ea typeface="+mn-ea"/>
                <a:cs typeface="+mn-cs"/>
              </a:rPr>
              <a:t>The network architecture is complex and the detail doesn’t fit well on a single slide.  However, this gives you an overview of the high level architecture.  In essence, </a:t>
            </a:r>
            <a:r>
              <a:rPr lang="en-US" sz="1100" b="0" i="0" u="none" strike="noStrike" kern="1200" dirty="0" err="1">
                <a:solidFill>
                  <a:schemeClr val="tx1"/>
                </a:solidFill>
                <a:effectLst/>
                <a:latin typeface="+mn-lt"/>
                <a:ea typeface="+mn-ea"/>
                <a:cs typeface="+mn-cs"/>
              </a:rPr>
              <a:t>OpenFace</a:t>
            </a:r>
            <a:r>
              <a:rPr lang="en-US" sz="1100" b="0" i="0" u="none" strike="noStrike" kern="1200" dirty="0">
                <a:solidFill>
                  <a:schemeClr val="tx1"/>
                </a:solidFill>
                <a:effectLst/>
                <a:latin typeface="+mn-lt"/>
                <a:ea typeface="+mn-ea"/>
                <a:cs typeface="+mn-cs"/>
              </a:rPr>
              <a:t> is trained using a Siamese model, where a the network learns to </a:t>
            </a:r>
            <a:r>
              <a:rPr lang="en-US" sz="1100" b="0" i="0" u="none" strike="noStrike" kern="1200" dirty="0" err="1">
                <a:solidFill>
                  <a:schemeClr val="tx1"/>
                </a:solidFill>
                <a:effectLst/>
                <a:latin typeface="+mn-lt"/>
                <a:ea typeface="+mn-ea"/>
                <a:cs typeface="+mn-cs"/>
              </a:rPr>
              <a:t>recognise</a:t>
            </a:r>
            <a:r>
              <a:rPr lang="en-US" sz="1100" b="0" i="0" u="none" strike="noStrike" kern="1200" dirty="0">
                <a:solidFill>
                  <a:schemeClr val="tx1"/>
                </a:solidFill>
                <a:effectLst/>
                <a:latin typeface="+mn-lt"/>
                <a:ea typeface="+mn-ea"/>
                <a:cs typeface="+mn-cs"/>
              </a:rPr>
              <a:t> the same-ness between 2 faces (the anchor and positive image), and the difference to a 3rd (the negative image).</a:t>
            </a:r>
            <a:endParaRPr lang="en-US" dirty="0"/>
          </a:p>
          <a:p>
            <a:pPr lvl="0" rtl="0">
              <a:spcBef>
                <a:spcPts val="0"/>
              </a:spcBef>
              <a:buNone/>
            </a:pPr>
            <a:endParaRPr dirty="0"/>
          </a:p>
        </p:txBody>
      </p:sp>
    </p:spTree>
    <p:extLst>
      <p:ext uri="{BB962C8B-B14F-4D97-AF65-F5344CB8AC3E}">
        <p14:creationId xmlns:p14="http://schemas.microsoft.com/office/powerpoint/2010/main" val="148666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module requires a set of Python modules, such as OpenCV.  These are documented in </a:t>
            </a:r>
            <a:r>
              <a:rPr lang="en-US" dirty="0" err="1"/>
              <a:t>requirements.txt</a:t>
            </a:r>
            <a:r>
              <a:rPr lang="en-US" dirty="0"/>
              <a:t> so they can be easily installed, or you can choose to do this manually.  In order for this to work, you’ll need to be working with OpenCV version 3.4.2 or later.  This code was developed using OpenCV 3.4.3, which was the latest stable release at the time of writing.</a:t>
            </a:r>
          </a:p>
          <a:p>
            <a:pPr lvl="0" rtl="0">
              <a:spcBef>
                <a:spcPts val="0"/>
              </a:spcBef>
              <a:buNone/>
            </a:pPr>
            <a:endParaRPr lang="en-US" dirty="0"/>
          </a:p>
          <a:p>
            <a:pPr lvl="0" rtl="0">
              <a:spcBef>
                <a:spcPts val="0"/>
              </a:spcBef>
              <a:buNone/>
            </a:pPr>
            <a:r>
              <a:rPr lang="en-US" dirty="0"/>
              <a:t>You’ll also need to download the relevant OpenCV models, this can be done simply by running the bash </a:t>
            </a:r>
            <a:r>
              <a:rPr lang="en-US" dirty="0" err="1"/>
              <a:t>download_opencv_face_detector.sh</a:t>
            </a:r>
            <a:r>
              <a:rPr lang="en-US" dirty="0"/>
              <a:t> script in </a:t>
            </a:r>
            <a:r>
              <a:rPr lang="en-US" dirty="0" err="1"/>
              <a:t>opencv_face_recognition</a:t>
            </a:r>
            <a:r>
              <a:rPr lang="en-US" dirty="0"/>
              <a:t> folder</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250169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let’s work through this example notebook showing how we can train OpenCV to recognize some images in our LFW dataset.</a:t>
            </a:r>
            <a:endParaRPr dirty="0"/>
          </a:p>
        </p:txBody>
      </p:sp>
    </p:spTree>
    <p:extLst>
      <p:ext uri="{BB962C8B-B14F-4D97-AF65-F5344CB8AC3E}">
        <p14:creationId xmlns:p14="http://schemas.microsoft.com/office/powerpoint/2010/main" val="349241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that we’ve seen OpenCV in action, the next video shows have we can use a leading industry alternative, AWS’s </a:t>
            </a:r>
            <a:r>
              <a:rPr lang="en-US" dirty="0" err="1"/>
              <a:t>Rekognition</a:t>
            </a:r>
            <a:r>
              <a:rPr lang="en-US" dirty="0"/>
              <a:t>.  </a:t>
            </a:r>
            <a:endParaRPr dirty="0"/>
          </a:p>
        </p:txBody>
      </p:sp>
    </p:spTree>
    <p:extLst>
      <p:ext uri="{BB962C8B-B14F-4D97-AF65-F5344CB8AC3E}">
        <p14:creationId xmlns:p14="http://schemas.microsoft.com/office/powerpoint/2010/main" val="2241205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512.03385v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sz="8000" dirty="0"/>
              <a:t>Using OpenCV for Face Recognition</a:t>
            </a:r>
          </a:p>
        </p:txBody>
      </p:sp>
    </p:spTree>
    <p:extLst>
      <p:ext uri="{BB962C8B-B14F-4D97-AF65-F5344CB8AC3E}">
        <p14:creationId xmlns:p14="http://schemas.microsoft.com/office/powerpoint/2010/main" val="250926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module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What does OpenCV give us out of the box?</a:t>
            </a:r>
          </a:p>
          <a:p>
            <a:pPr marL="914507" indent="-711281">
              <a:buClr>
                <a:srgbClr val="434343"/>
              </a:buClr>
              <a:buChar char="●"/>
            </a:pPr>
            <a:r>
              <a:rPr lang="en-US" sz="4002" dirty="0">
                <a:solidFill>
                  <a:srgbClr val="434343"/>
                </a:solidFill>
              </a:rPr>
              <a:t>How can we use OpenCV to detect faces in images</a:t>
            </a:r>
          </a:p>
          <a:p>
            <a:pPr marL="914507" indent="-711281">
              <a:buClr>
                <a:srgbClr val="434343"/>
              </a:buClr>
              <a:buChar char="●"/>
            </a:pPr>
            <a:r>
              <a:rPr lang="en-US" sz="4002" dirty="0">
                <a:solidFill>
                  <a:srgbClr val="434343"/>
                </a:solidFill>
              </a:rPr>
              <a:t>What do we need to do to recognize faces</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a:p>
            <a:pPr marL="914507" indent="-711281">
              <a:buClr>
                <a:srgbClr val="434343"/>
              </a:buClr>
              <a:buChar char="●"/>
            </a:pPr>
            <a:endParaRPr lang="en"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7257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does OpenCV provide?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OpenCV is a toolbox of computer vision algorithms</a:t>
            </a:r>
          </a:p>
          <a:p>
            <a:pPr marL="914507" indent="-711281">
              <a:buClr>
                <a:srgbClr val="434343"/>
              </a:buClr>
              <a:buChar char="●"/>
            </a:pPr>
            <a:r>
              <a:rPr lang="en-US" sz="4002" dirty="0">
                <a:solidFill>
                  <a:srgbClr val="434343"/>
                </a:solidFill>
              </a:rPr>
              <a:t>Pre-trained Caffe model to identify faces in an image</a:t>
            </a:r>
          </a:p>
          <a:p>
            <a:pPr marL="914507" indent="-711281">
              <a:buClr>
                <a:srgbClr val="434343"/>
              </a:buClr>
              <a:buChar char="●"/>
            </a:pPr>
            <a:r>
              <a:rPr lang="en-GB" sz="4002" dirty="0">
                <a:solidFill>
                  <a:srgbClr val="434343"/>
                </a:solidFill>
              </a:rPr>
              <a:t>OpenCV’s deep learning face detector is based on the Single Shot Detector (SSD) framework with a </a:t>
            </a:r>
            <a:r>
              <a:rPr lang="en-GB" sz="4002" dirty="0" err="1">
                <a:solidFill>
                  <a:srgbClr val="434343"/>
                </a:solidFill>
              </a:rPr>
              <a:t>ResNet</a:t>
            </a:r>
            <a:r>
              <a:rPr lang="en-GB" sz="4002" dirty="0">
                <a:solidFill>
                  <a:srgbClr val="434343"/>
                </a:solidFill>
              </a:rPr>
              <a:t> base network</a:t>
            </a:r>
            <a:endParaRPr lang="en-US" sz="4002" dirty="0">
              <a:solidFill>
                <a:srgbClr val="434343"/>
              </a:solidFill>
            </a:endParaRPr>
          </a:p>
          <a:p>
            <a:pPr marL="914507" indent="-711281">
              <a:buClr>
                <a:srgbClr val="434343"/>
              </a:buClr>
              <a:buChar char="●"/>
            </a:pPr>
            <a:endParaRPr lang="en" sz="4002" dirty="0">
              <a:solidFill>
                <a:srgbClr val="434343"/>
              </a:solidFill>
            </a:endParaRPr>
          </a:p>
          <a:p>
            <a:pPr marL="203226">
              <a:buClr>
                <a:srgbClr val="434343"/>
              </a:buClr>
            </a:pPr>
            <a:endParaRPr lang="en" sz="4002" dirty="0">
              <a:solidFill>
                <a:srgbClr val="434343"/>
              </a:solidFill>
            </a:endParaRPr>
          </a:p>
          <a:p>
            <a:pPr marL="914507" indent="-711281">
              <a:buClr>
                <a:srgbClr val="434343"/>
              </a:buClr>
              <a:buChar char="●"/>
            </a:pPr>
            <a:endParaRPr lang="en" sz="4002" dirty="0">
              <a:solidFill>
                <a:srgbClr val="434343"/>
              </a:solidFill>
            </a:endParaRPr>
          </a:p>
        </p:txBody>
      </p:sp>
      <p:grpSp>
        <p:nvGrpSpPr>
          <p:cNvPr id="80" name="Group 79">
            <a:extLst>
              <a:ext uri="{FF2B5EF4-FFF2-40B4-BE49-F238E27FC236}">
                <a16:creationId xmlns:a16="http://schemas.microsoft.com/office/drawing/2014/main" id="{1A7A0196-3B7F-7248-A697-642065433315}"/>
              </a:ext>
            </a:extLst>
          </p:cNvPr>
          <p:cNvGrpSpPr/>
          <p:nvPr/>
        </p:nvGrpSpPr>
        <p:grpSpPr>
          <a:xfrm>
            <a:off x="5495039" y="6304186"/>
            <a:ext cx="3923093" cy="3978052"/>
            <a:chOff x="3498124" y="6743699"/>
            <a:chExt cx="2621910" cy="2658641"/>
          </a:xfrm>
        </p:grpSpPr>
        <p:pic>
          <p:nvPicPr>
            <p:cNvPr id="82" name="Picture 81">
              <a:extLst>
                <a:ext uri="{FF2B5EF4-FFF2-40B4-BE49-F238E27FC236}">
                  <a16:creationId xmlns:a16="http://schemas.microsoft.com/office/drawing/2014/main" id="{2999BADB-C779-EF4C-8697-11D87A9DA075}"/>
                </a:ext>
              </a:extLst>
            </p:cNvPr>
            <p:cNvPicPr>
              <a:picLocks noChangeAspect="1"/>
            </p:cNvPicPr>
            <p:nvPr/>
          </p:nvPicPr>
          <p:blipFill rotWithShape="1">
            <a:blip r:embed="rId3"/>
            <a:srcRect l="509" t="19" r="1929" b="12940"/>
            <a:stretch/>
          </p:blipFill>
          <p:spPr>
            <a:xfrm>
              <a:off x="3897589" y="6963247"/>
              <a:ext cx="1440000" cy="2261620"/>
            </a:xfrm>
            <a:prstGeom prst="rect">
              <a:avLst/>
            </a:prstGeom>
            <a:scene3d>
              <a:camera prst="orthographicFront">
                <a:rot lat="0" lon="0" rev="1200000"/>
              </a:camera>
              <a:lightRig rig="threePt" dir="t"/>
            </a:scene3d>
          </p:spPr>
        </p:pic>
        <p:grpSp>
          <p:nvGrpSpPr>
            <p:cNvPr id="83" name="Group 82">
              <a:extLst>
                <a:ext uri="{FF2B5EF4-FFF2-40B4-BE49-F238E27FC236}">
                  <a16:creationId xmlns:a16="http://schemas.microsoft.com/office/drawing/2014/main" id="{B1DCCABB-D0E5-B749-B993-9DBB55331728}"/>
                </a:ext>
              </a:extLst>
            </p:cNvPr>
            <p:cNvGrpSpPr/>
            <p:nvPr/>
          </p:nvGrpSpPr>
          <p:grpSpPr>
            <a:xfrm>
              <a:off x="3498124" y="6743699"/>
              <a:ext cx="2621910" cy="2658641"/>
              <a:chOff x="3498124" y="6743699"/>
              <a:chExt cx="2621910" cy="2658641"/>
            </a:xfrm>
          </p:grpSpPr>
          <p:sp>
            <p:nvSpPr>
              <p:cNvPr id="84" name="Rectangle 83">
                <a:extLst>
                  <a:ext uri="{FF2B5EF4-FFF2-40B4-BE49-F238E27FC236}">
                    <a16:creationId xmlns:a16="http://schemas.microsoft.com/office/drawing/2014/main" id="{25BB253F-4314-D24C-A7A1-BA99692CFB12}"/>
                  </a:ext>
                </a:extLst>
              </p:cNvPr>
              <p:cNvSpPr/>
              <p:nvPr/>
            </p:nvSpPr>
            <p:spPr>
              <a:xfrm>
                <a:off x="5234609" y="6958835"/>
                <a:ext cx="697183" cy="244350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0B05AAE3-81DB-FD40-AE0C-309EDA2A71B9}"/>
                  </a:ext>
                </a:extLst>
              </p:cNvPr>
              <p:cNvSpPr/>
              <p:nvPr/>
            </p:nvSpPr>
            <p:spPr>
              <a:xfrm>
                <a:off x="3534990" y="7014217"/>
                <a:ext cx="648211" cy="238812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DEA9B5A2-8E4C-FA49-9804-FB66A5D4665B}"/>
                  </a:ext>
                </a:extLst>
              </p:cNvPr>
              <p:cNvSpPr/>
              <p:nvPr/>
            </p:nvSpPr>
            <p:spPr>
              <a:xfrm rot="16200000">
                <a:off x="4501006" y="7783310"/>
                <a:ext cx="616148"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6154B330-23E5-7946-9E9F-5F8C9D210DA9}"/>
                  </a:ext>
                </a:extLst>
              </p:cNvPr>
              <p:cNvSpPr/>
              <p:nvPr/>
            </p:nvSpPr>
            <p:spPr>
              <a:xfrm rot="16200000">
                <a:off x="4508649" y="5733174"/>
                <a:ext cx="600860"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49" name="Picture 48">
            <a:extLst>
              <a:ext uri="{FF2B5EF4-FFF2-40B4-BE49-F238E27FC236}">
                <a16:creationId xmlns:a16="http://schemas.microsoft.com/office/drawing/2014/main" id="{67F50C76-E853-E04B-8D3D-20D679ECCC81}"/>
              </a:ext>
            </a:extLst>
          </p:cNvPr>
          <p:cNvPicPr>
            <a:picLocks noChangeAspect="1"/>
          </p:cNvPicPr>
          <p:nvPr/>
        </p:nvPicPr>
        <p:blipFill>
          <a:blip r:embed="rId3"/>
          <a:stretch>
            <a:fillRect/>
          </a:stretch>
        </p:blipFill>
        <p:spPr>
          <a:xfrm>
            <a:off x="1414758" y="6958835"/>
            <a:ext cx="1460962" cy="2597266"/>
          </a:xfrm>
          <a:prstGeom prst="rect">
            <a:avLst/>
          </a:prstGeom>
        </p:spPr>
      </p:pic>
      <p:sp>
        <p:nvSpPr>
          <p:cNvPr id="50" name="TextBox 49">
            <a:extLst>
              <a:ext uri="{FF2B5EF4-FFF2-40B4-BE49-F238E27FC236}">
                <a16:creationId xmlns:a16="http://schemas.microsoft.com/office/drawing/2014/main" id="{5544D553-612A-9149-9D57-280393A5F8F2}"/>
              </a:ext>
            </a:extLst>
          </p:cNvPr>
          <p:cNvSpPr txBox="1"/>
          <p:nvPr/>
        </p:nvSpPr>
        <p:spPr>
          <a:xfrm>
            <a:off x="1414758" y="9632170"/>
            <a:ext cx="1460962" cy="523541"/>
          </a:xfrm>
          <a:prstGeom prst="rect">
            <a:avLst/>
          </a:prstGeom>
          <a:noFill/>
        </p:spPr>
        <p:txBody>
          <a:bodyPr wrap="square" rtlCol="0">
            <a:spAutoFit/>
          </a:bodyPr>
          <a:lstStyle/>
          <a:p>
            <a:pPr algn="ctr"/>
            <a:r>
              <a:rPr lang="en-GB" dirty="0"/>
              <a:t>Image</a:t>
            </a:r>
          </a:p>
        </p:txBody>
      </p:sp>
      <p:grpSp>
        <p:nvGrpSpPr>
          <p:cNvPr id="51" name="Group 50">
            <a:extLst>
              <a:ext uri="{FF2B5EF4-FFF2-40B4-BE49-F238E27FC236}">
                <a16:creationId xmlns:a16="http://schemas.microsoft.com/office/drawing/2014/main" id="{4A1135BF-0304-A746-A586-82296F5DBE3D}"/>
              </a:ext>
            </a:extLst>
          </p:cNvPr>
          <p:cNvGrpSpPr/>
          <p:nvPr/>
        </p:nvGrpSpPr>
        <p:grpSpPr>
          <a:xfrm>
            <a:off x="2957942" y="6304187"/>
            <a:ext cx="3923093" cy="3978052"/>
            <a:chOff x="3498124" y="6743699"/>
            <a:chExt cx="2621910" cy="2658641"/>
          </a:xfrm>
        </p:grpSpPr>
        <p:pic>
          <p:nvPicPr>
            <p:cNvPr id="74" name="Picture 73">
              <a:extLst>
                <a:ext uri="{FF2B5EF4-FFF2-40B4-BE49-F238E27FC236}">
                  <a16:creationId xmlns:a16="http://schemas.microsoft.com/office/drawing/2014/main" id="{6FC0B087-E238-4449-B957-C50BC8FC6ECA}"/>
                </a:ext>
              </a:extLst>
            </p:cNvPr>
            <p:cNvPicPr>
              <a:picLocks noChangeAspect="1"/>
            </p:cNvPicPr>
            <p:nvPr/>
          </p:nvPicPr>
          <p:blipFill rotWithShape="1">
            <a:blip r:embed="rId3"/>
            <a:srcRect l="509" t="19" r="1929" b="12940"/>
            <a:stretch/>
          </p:blipFill>
          <p:spPr>
            <a:xfrm>
              <a:off x="3897589" y="6963247"/>
              <a:ext cx="1440000" cy="2261620"/>
            </a:xfrm>
            <a:prstGeom prst="rect">
              <a:avLst/>
            </a:prstGeom>
            <a:scene3d>
              <a:camera prst="orthographicFront">
                <a:rot lat="0" lon="0" rev="1200000"/>
              </a:camera>
              <a:lightRig rig="threePt" dir="t"/>
            </a:scene3d>
          </p:spPr>
        </p:pic>
        <p:grpSp>
          <p:nvGrpSpPr>
            <p:cNvPr id="75" name="Group 74">
              <a:extLst>
                <a:ext uri="{FF2B5EF4-FFF2-40B4-BE49-F238E27FC236}">
                  <a16:creationId xmlns:a16="http://schemas.microsoft.com/office/drawing/2014/main" id="{A3EAF5EF-3DBA-2143-BAF3-5213B00970D3}"/>
                </a:ext>
              </a:extLst>
            </p:cNvPr>
            <p:cNvGrpSpPr/>
            <p:nvPr/>
          </p:nvGrpSpPr>
          <p:grpSpPr>
            <a:xfrm>
              <a:off x="3498124" y="6743699"/>
              <a:ext cx="2621910" cy="2658641"/>
              <a:chOff x="3498124" y="6743699"/>
              <a:chExt cx="2621910" cy="2658641"/>
            </a:xfrm>
          </p:grpSpPr>
          <p:sp>
            <p:nvSpPr>
              <p:cNvPr id="76" name="Rectangle 75">
                <a:extLst>
                  <a:ext uri="{FF2B5EF4-FFF2-40B4-BE49-F238E27FC236}">
                    <a16:creationId xmlns:a16="http://schemas.microsoft.com/office/drawing/2014/main" id="{8638904A-488A-0D4F-9D38-58B615C58F98}"/>
                  </a:ext>
                </a:extLst>
              </p:cNvPr>
              <p:cNvSpPr/>
              <p:nvPr/>
            </p:nvSpPr>
            <p:spPr>
              <a:xfrm>
                <a:off x="5234609" y="6958835"/>
                <a:ext cx="697183" cy="244350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217969B1-90F1-7141-A737-C6A40837785E}"/>
                  </a:ext>
                </a:extLst>
              </p:cNvPr>
              <p:cNvSpPr/>
              <p:nvPr/>
            </p:nvSpPr>
            <p:spPr>
              <a:xfrm>
                <a:off x="3534990" y="7014217"/>
                <a:ext cx="648211" cy="238812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0B5CA2A3-D6B2-8F42-93C3-E8A839AE570F}"/>
                  </a:ext>
                </a:extLst>
              </p:cNvPr>
              <p:cNvSpPr/>
              <p:nvPr/>
            </p:nvSpPr>
            <p:spPr>
              <a:xfrm rot="16200000">
                <a:off x="4501006" y="7783310"/>
                <a:ext cx="616148"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a:extLst>
                  <a:ext uri="{FF2B5EF4-FFF2-40B4-BE49-F238E27FC236}">
                    <a16:creationId xmlns:a16="http://schemas.microsoft.com/office/drawing/2014/main" id="{1A93BC82-3A4B-3D4B-9097-BBF1310B7A0E}"/>
                  </a:ext>
                </a:extLst>
              </p:cNvPr>
              <p:cNvSpPr/>
              <p:nvPr/>
            </p:nvSpPr>
            <p:spPr>
              <a:xfrm rot="16200000">
                <a:off x="4508649" y="5733174"/>
                <a:ext cx="600860"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52" name="TextBox 51">
            <a:extLst>
              <a:ext uri="{FF2B5EF4-FFF2-40B4-BE49-F238E27FC236}">
                <a16:creationId xmlns:a16="http://schemas.microsoft.com/office/drawing/2014/main" id="{072DBF05-E044-BB4E-8226-DA7C3B740001}"/>
              </a:ext>
            </a:extLst>
          </p:cNvPr>
          <p:cNvSpPr txBox="1"/>
          <p:nvPr/>
        </p:nvSpPr>
        <p:spPr>
          <a:xfrm>
            <a:off x="3572223" y="9327489"/>
            <a:ext cx="2215886" cy="954749"/>
          </a:xfrm>
          <a:prstGeom prst="rect">
            <a:avLst/>
          </a:prstGeom>
          <a:noFill/>
        </p:spPr>
        <p:txBody>
          <a:bodyPr wrap="square" rtlCol="0">
            <a:spAutoFit/>
          </a:bodyPr>
          <a:lstStyle/>
          <a:p>
            <a:pPr algn="ctr"/>
            <a:r>
              <a:rPr lang="en-GB" dirty="0"/>
              <a:t>Face Detection</a:t>
            </a:r>
          </a:p>
        </p:txBody>
      </p:sp>
      <p:sp>
        <p:nvSpPr>
          <p:cNvPr id="53" name="TextBox 52">
            <a:extLst>
              <a:ext uri="{FF2B5EF4-FFF2-40B4-BE49-F238E27FC236}">
                <a16:creationId xmlns:a16="http://schemas.microsoft.com/office/drawing/2014/main" id="{1F9AE6D1-6346-8D4F-BBB9-752C6C8352F1}"/>
              </a:ext>
            </a:extLst>
          </p:cNvPr>
          <p:cNvSpPr txBox="1"/>
          <p:nvPr/>
        </p:nvSpPr>
        <p:spPr>
          <a:xfrm>
            <a:off x="6266085" y="9333546"/>
            <a:ext cx="2215886" cy="954749"/>
          </a:xfrm>
          <a:prstGeom prst="rect">
            <a:avLst/>
          </a:prstGeom>
          <a:noFill/>
        </p:spPr>
        <p:txBody>
          <a:bodyPr wrap="square" rtlCol="0">
            <a:spAutoFit/>
          </a:bodyPr>
          <a:lstStyle/>
          <a:p>
            <a:pPr algn="ctr"/>
            <a:r>
              <a:rPr lang="en-GB" dirty="0"/>
              <a:t>Feature Extraction</a:t>
            </a:r>
          </a:p>
        </p:txBody>
      </p:sp>
      <p:sp>
        <p:nvSpPr>
          <p:cNvPr id="54" name="TextBox 53">
            <a:extLst>
              <a:ext uri="{FF2B5EF4-FFF2-40B4-BE49-F238E27FC236}">
                <a16:creationId xmlns:a16="http://schemas.microsoft.com/office/drawing/2014/main" id="{1D8E8E2B-B9B3-824C-8739-BAFC24F9B7E2}"/>
              </a:ext>
            </a:extLst>
          </p:cNvPr>
          <p:cNvSpPr txBox="1"/>
          <p:nvPr/>
        </p:nvSpPr>
        <p:spPr>
          <a:xfrm>
            <a:off x="12069065" y="9358269"/>
            <a:ext cx="2215886" cy="954749"/>
          </a:xfrm>
          <a:prstGeom prst="rect">
            <a:avLst/>
          </a:prstGeom>
          <a:noFill/>
        </p:spPr>
        <p:txBody>
          <a:bodyPr wrap="square" rtlCol="0">
            <a:spAutoFit/>
          </a:bodyPr>
          <a:lstStyle/>
          <a:p>
            <a:pPr algn="ctr"/>
            <a:r>
              <a:rPr lang="en-GB" dirty="0"/>
              <a:t>Feature Matching</a:t>
            </a:r>
          </a:p>
        </p:txBody>
      </p:sp>
      <p:sp>
        <p:nvSpPr>
          <p:cNvPr id="55" name="TextBox 54">
            <a:extLst>
              <a:ext uri="{FF2B5EF4-FFF2-40B4-BE49-F238E27FC236}">
                <a16:creationId xmlns:a16="http://schemas.microsoft.com/office/drawing/2014/main" id="{0BD31A29-E670-3341-946A-6F4D5CBE5814}"/>
              </a:ext>
            </a:extLst>
          </p:cNvPr>
          <p:cNvSpPr txBox="1"/>
          <p:nvPr/>
        </p:nvSpPr>
        <p:spPr>
          <a:xfrm>
            <a:off x="9116992" y="7812413"/>
            <a:ext cx="1944808" cy="938719"/>
          </a:xfrm>
          <a:prstGeom prst="rect">
            <a:avLst/>
          </a:prstGeom>
          <a:noFill/>
          <a:ln w="3175">
            <a:solidFill>
              <a:schemeClr val="accent1">
                <a:shade val="50000"/>
              </a:schemeClr>
            </a:solidFill>
          </a:ln>
        </p:spPr>
        <p:txBody>
          <a:bodyPr wrap="square" rtlCol="0">
            <a:spAutoFit/>
          </a:bodyPr>
          <a:lstStyle>
            <a:defPPr marR="0" lvl="0" algn="l" rtl="0">
              <a:lnSpc>
                <a:spcPct val="100000"/>
              </a:lnSpc>
              <a:spcBef>
                <a:spcPts val="0"/>
              </a:spcBef>
              <a:spcAft>
                <a:spcPts val="0"/>
              </a:spcAft>
            </a:defPPr>
            <a:lvl1pPr>
              <a:defRPr sz="1100"/>
            </a:lvl1pPr>
          </a:lstStyle>
          <a:p>
            <a:r>
              <a:rPr lang="en-GB" dirty="0"/>
              <a:t>0.38548, 0.9345, 0.2435,  0.547675, 0.34546, 0.6325, 0.46456, 0.155092, 0.35469, 0.24352, 0.97879, 0.39548…</a:t>
            </a:r>
          </a:p>
        </p:txBody>
      </p:sp>
      <p:sp>
        <p:nvSpPr>
          <p:cNvPr id="56" name="TextBox 55">
            <a:extLst>
              <a:ext uri="{FF2B5EF4-FFF2-40B4-BE49-F238E27FC236}">
                <a16:creationId xmlns:a16="http://schemas.microsoft.com/office/drawing/2014/main" id="{488CACC6-0961-8444-AC86-CA7E32A50DD3}"/>
              </a:ext>
            </a:extLst>
          </p:cNvPr>
          <p:cNvSpPr txBox="1"/>
          <p:nvPr/>
        </p:nvSpPr>
        <p:spPr>
          <a:xfrm>
            <a:off x="12205466" y="8300840"/>
            <a:ext cx="1944808" cy="938719"/>
          </a:xfrm>
          <a:prstGeom prst="rect">
            <a:avLst/>
          </a:prstGeom>
          <a:noFill/>
          <a:ln w="3175">
            <a:solidFill>
              <a:schemeClr val="accent1">
                <a:shade val="50000"/>
              </a:schemeClr>
            </a:solidFill>
          </a:ln>
        </p:spPr>
        <p:txBody>
          <a:bodyPr wrap="square" rtlCol="0">
            <a:spAutoFit/>
          </a:bodyPr>
          <a:lstStyle/>
          <a:p>
            <a:r>
              <a:rPr lang="en-GB" sz="1100" dirty="0"/>
              <a:t>0.38548, 0.9345, 0.2435,  0.547675, 0.34546, 0.6325, 0.46456, 0.155092, 0.35469, 0.24352, 0.97879, 0.39548…</a:t>
            </a:r>
          </a:p>
        </p:txBody>
      </p:sp>
      <p:grpSp>
        <p:nvGrpSpPr>
          <p:cNvPr id="57" name="Group 56">
            <a:extLst>
              <a:ext uri="{FF2B5EF4-FFF2-40B4-BE49-F238E27FC236}">
                <a16:creationId xmlns:a16="http://schemas.microsoft.com/office/drawing/2014/main" id="{89E671FD-24B9-4049-8347-7CFC96A7E6F6}"/>
              </a:ext>
            </a:extLst>
          </p:cNvPr>
          <p:cNvGrpSpPr/>
          <p:nvPr/>
        </p:nvGrpSpPr>
        <p:grpSpPr>
          <a:xfrm>
            <a:off x="12161362" y="6231483"/>
            <a:ext cx="1943084" cy="1501213"/>
            <a:chOff x="12161362" y="6231483"/>
            <a:chExt cx="1943084" cy="1501213"/>
          </a:xfrm>
        </p:grpSpPr>
        <p:sp>
          <p:nvSpPr>
            <p:cNvPr id="69" name="Can 68">
              <a:extLst>
                <a:ext uri="{FF2B5EF4-FFF2-40B4-BE49-F238E27FC236}">
                  <a16:creationId xmlns:a16="http://schemas.microsoft.com/office/drawing/2014/main" id="{0B030327-FB12-0D4D-973A-C73AB40CC594}"/>
                </a:ext>
              </a:extLst>
            </p:cNvPr>
            <p:cNvSpPr/>
            <p:nvPr/>
          </p:nvSpPr>
          <p:spPr>
            <a:xfrm>
              <a:off x="12161362" y="6231483"/>
              <a:ext cx="1943084" cy="1501213"/>
            </a:xfrm>
            <a:prstGeom prst="can">
              <a:avLst/>
            </a:prstGeom>
            <a:solidFill>
              <a:srgbClr val="FAF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TextBox 69">
              <a:extLst>
                <a:ext uri="{FF2B5EF4-FFF2-40B4-BE49-F238E27FC236}">
                  <a16:creationId xmlns:a16="http://schemas.microsoft.com/office/drawing/2014/main" id="{5CD6CFA2-F61F-BB44-A616-F0878A0FA0BA}"/>
                </a:ext>
              </a:extLst>
            </p:cNvPr>
            <p:cNvSpPr txBox="1"/>
            <p:nvPr/>
          </p:nvSpPr>
          <p:spPr>
            <a:xfrm>
              <a:off x="12280139" y="67288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sp>
          <p:nvSpPr>
            <p:cNvPr id="71" name="TextBox 70">
              <a:extLst>
                <a:ext uri="{FF2B5EF4-FFF2-40B4-BE49-F238E27FC236}">
                  <a16:creationId xmlns:a16="http://schemas.microsoft.com/office/drawing/2014/main" id="{C32B6984-6F7E-7949-ACCB-CA38164A2757}"/>
                </a:ext>
              </a:extLst>
            </p:cNvPr>
            <p:cNvSpPr txBox="1"/>
            <p:nvPr/>
          </p:nvSpPr>
          <p:spPr>
            <a:xfrm>
              <a:off x="12432539" y="68812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sp>
          <p:nvSpPr>
            <p:cNvPr id="72" name="TextBox 71">
              <a:extLst>
                <a:ext uri="{FF2B5EF4-FFF2-40B4-BE49-F238E27FC236}">
                  <a16:creationId xmlns:a16="http://schemas.microsoft.com/office/drawing/2014/main" id="{E1E84C22-C7D7-7B40-AF79-44E399EA49A9}"/>
                </a:ext>
              </a:extLst>
            </p:cNvPr>
            <p:cNvSpPr txBox="1"/>
            <p:nvPr/>
          </p:nvSpPr>
          <p:spPr>
            <a:xfrm>
              <a:off x="12584939" y="70336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sp>
          <p:nvSpPr>
            <p:cNvPr id="73" name="TextBox 72">
              <a:extLst>
                <a:ext uri="{FF2B5EF4-FFF2-40B4-BE49-F238E27FC236}">
                  <a16:creationId xmlns:a16="http://schemas.microsoft.com/office/drawing/2014/main" id="{387C937B-77EB-3E4A-ABD1-EB4DE8B74DF8}"/>
                </a:ext>
              </a:extLst>
            </p:cNvPr>
            <p:cNvSpPr txBox="1"/>
            <p:nvPr/>
          </p:nvSpPr>
          <p:spPr>
            <a:xfrm>
              <a:off x="12737339" y="71860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grpSp>
      <p:pic>
        <p:nvPicPr>
          <p:cNvPr id="60" name="Picture 59">
            <a:extLst>
              <a:ext uri="{FF2B5EF4-FFF2-40B4-BE49-F238E27FC236}">
                <a16:creationId xmlns:a16="http://schemas.microsoft.com/office/drawing/2014/main" id="{BBB6CE04-369C-D448-A7A1-04B403AE0592}"/>
              </a:ext>
            </a:extLst>
          </p:cNvPr>
          <p:cNvPicPr>
            <a:picLocks noChangeAspect="1"/>
          </p:cNvPicPr>
          <p:nvPr/>
        </p:nvPicPr>
        <p:blipFill>
          <a:blip r:embed="rId3"/>
          <a:stretch>
            <a:fillRect/>
          </a:stretch>
        </p:blipFill>
        <p:spPr>
          <a:xfrm>
            <a:off x="15242924" y="6956808"/>
            <a:ext cx="1460962" cy="2597266"/>
          </a:xfrm>
          <a:prstGeom prst="rect">
            <a:avLst/>
          </a:prstGeom>
        </p:spPr>
      </p:pic>
      <p:sp>
        <p:nvSpPr>
          <p:cNvPr id="61" name="Rectangle 60">
            <a:extLst>
              <a:ext uri="{FF2B5EF4-FFF2-40B4-BE49-F238E27FC236}">
                <a16:creationId xmlns:a16="http://schemas.microsoft.com/office/drawing/2014/main" id="{2C5DDC24-58AB-DE4E-82C1-66A5D31614CC}"/>
              </a:ext>
            </a:extLst>
          </p:cNvPr>
          <p:cNvSpPr/>
          <p:nvPr/>
        </p:nvSpPr>
        <p:spPr>
          <a:xfrm>
            <a:off x="15540234" y="7367381"/>
            <a:ext cx="993913" cy="1409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a:extLst>
              <a:ext uri="{FF2B5EF4-FFF2-40B4-BE49-F238E27FC236}">
                <a16:creationId xmlns:a16="http://schemas.microsoft.com/office/drawing/2014/main" id="{AE42420E-DB04-8F48-A045-B3186EC4925B}"/>
              </a:ext>
            </a:extLst>
          </p:cNvPr>
          <p:cNvSpPr txBox="1"/>
          <p:nvPr/>
        </p:nvSpPr>
        <p:spPr>
          <a:xfrm>
            <a:off x="15507103" y="7077264"/>
            <a:ext cx="1060174" cy="276999"/>
          </a:xfrm>
          <a:prstGeom prst="rect">
            <a:avLst/>
          </a:prstGeom>
          <a:noFill/>
        </p:spPr>
        <p:txBody>
          <a:bodyPr wrap="square" rtlCol="0">
            <a:spAutoFit/>
          </a:bodyPr>
          <a:lstStyle/>
          <a:p>
            <a:r>
              <a:rPr lang="en-GB" sz="1200" dirty="0">
                <a:solidFill>
                  <a:srgbClr val="FF0000"/>
                </a:solidFill>
              </a:rPr>
              <a:t>Mark 87.3%</a:t>
            </a:r>
          </a:p>
        </p:txBody>
      </p:sp>
      <p:sp>
        <p:nvSpPr>
          <p:cNvPr id="63" name="Right Arrow 62">
            <a:extLst>
              <a:ext uri="{FF2B5EF4-FFF2-40B4-BE49-F238E27FC236}">
                <a16:creationId xmlns:a16="http://schemas.microsoft.com/office/drawing/2014/main" id="{92500A56-7AB5-DE44-B8AB-A28F1E248FAA}"/>
              </a:ext>
            </a:extLst>
          </p:cNvPr>
          <p:cNvSpPr/>
          <p:nvPr/>
        </p:nvSpPr>
        <p:spPr>
          <a:xfrm>
            <a:off x="3079364" y="8004313"/>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ight Arrow 63">
            <a:extLst>
              <a:ext uri="{FF2B5EF4-FFF2-40B4-BE49-F238E27FC236}">
                <a16:creationId xmlns:a16="http://schemas.microsoft.com/office/drawing/2014/main" id="{5608D838-2F00-584C-829B-711C3B747E9B}"/>
              </a:ext>
            </a:extLst>
          </p:cNvPr>
          <p:cNvSpPr/>
          <p:nvPr/>
        </p:nvSpPr>
        <p:spPr>
          <a:xfrm>
            <a:off x="5695045" y="8003311"/>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ight Arrow 64">
            <a:extLst>
              <a:ext uri="{FF2B5EF4-FFF2-40B4-BE49-F238E27FC236}">
                <a16:creationId xmlns:a16="http://schemas.microsoft.com/office/drawing/2014/main" id="{892DCF31-B7C1-C746-92E2-F5A8A8676E82}"/>
              </a:ext>
            </a:extLst>
          </p:cNvPr>
          <p:cNvSpPr/>
          <p:nvPr/>
        </p:nvSpPr>
        <p:spPr>
          <a:xfrm>
            <a:off x="8203267" y="8048660"/>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ight Arrow 65">
            <a:extLst>
              <a:ext uri="{FF2B5EF4-FFF2-40B4-BE49-F238E27FC236}">
                <a16:creationId xmlns:a16="http://schemas.microsoft.com/office/drawing/2014/main" id="{1B4802C6-5E98-6142-9F5B-808F0D6FD91E}"/>
              </a:ext>
            </a:extLst>
          </p:cNvPr>
          <p:cNvSpPr/>
          <p:nvPr/>
        </p:nvSpPr>
        <p:spPr>
          <a:xfrm>
            <a:off x="11277010" y="8048660"/>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ight Arrow 66">
            <a:extLst>
              <a:ext uri="{FF2B5EF4-FFF2-40B4-BE49-F238E27FC236}">
                <a16:creationId xmlns:a16="http://schemas.microsoft.com/office/drawing/2014/main" id="{8BD71912-8C6E-F949-BA7F-595BDE31D243}"/>
              </a:ext>
            </a:extLst>
          </p:cNvPr>
          <p:cNvSpPr/>
          <p:nvPr/>
        </p:nvSpPr>
        <p:spPr>
          <a:xfrm>
            <a:off x="14313485" y="8003311"/>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Up-Down Arrow 67">
            <a:extLst>
              <a:ext uri="{FF2B5EF4-FFF2-40B4-BE49-F238E27FC236}">
                <a16:creationId xmlns:a16="http://schemas.microsoft.com/office/drawing/2014/main" id="{4D67C01E-2BAA-4742-A9E3-69E7FE39A776}"/>
              </a:ext>
            </a:extLst>
          </p:cNvPr>
          <p:cNvSpPr/>
          <p:nvPr/>
        </p:nvSpPr>
        <p:spPr>
          <a:xfrm>
            <a:off x="12934122" y="7778027"/>
            <a:ext cx="397565" cy="4912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6488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ResNet</a:t>
            </a:r>
            <a:r>
              <a:rPr lang="en" sz="4402" dirty="0"/>
              <a:t> Architecture</a:t>
            </a:r>
          </a:p>
        </p:txBody>
      </p:sp>
      <p:sp>
        <p:nvSpPr>
          <p:cNvPr id="2" name="Rectangle 1">
            <a:extLst>
              <a:ext uri="{FF2B5EF4-FFF2-40B4-BE49-F238E27FC236}">
                <a16:creationId xmlns:a16="http://schemas.microsoft.com/office/drawing/2014/main" id="{6267D44A-5628-0341-8100-4C71CA1EECCB}"/>
              </a:ext>
            </a:extLst>
          </p:cNvPr>
          <p:cNvSpPr/>
          <p:nvPr/>
        </p:nvSpPr>
        <p:spPr>
          <a:xfrm>
            <a:off x="14968305" y="9633435"/>
            <a:ext cx="3076483" cy="338554"/>
          </a:xfrm>
          <a:prstGeom prst="rect">
            <a:avLst/>
          </a:prstGeom>
        </p:spPr>
        <p:txBody>
          <a:bodyPr wrap="none">
            <a:spAutoFit/>
          </a:bodyPr>
          <a:lstStyle/>
          <a:p>
            <a:r>
              <a:rPr lang="en-GB" sz="1600" b="1" dirty="0">
                <a:latin typeface="Lucida Grande" panose="020B0600040502020204" pitchFamily="34" charset="0"/>
                <a:hlinkClick r:id="rId3"/>
              </a:rPr>
              <a:t>arXiv:1512.03385v1</a:t>
            </a:r>
            <a:r>
              <a:rPr lang="en-GB" sz="1600" b="1" dirty="0">
                <a:latin typeface="Lucida Grande" panose="020B0600040502020204" pitchFamily="34" charset="0"/>
              </a:rPr>
              <a:t> [</a:t>
            </a:r>
            <a:r>
              <a:rPr lang="en-GB" sz="1600" b="1" dirty="0" err="1">
                <a:latin typeface="Lucida Grande" panose="020B0600040502020204" pitchFamily="34" charset="0"/>
              </a:rPr>
              <a:t>cs.CV</a:t>
            </a:r>
            <a:r>
              <a:rPr lang="en-GB" sz="1600" b="1" dirty="0">
                <a:latin typeface="Lucida Grande" panose="020B0600040502020204" pitchFamily="34" charset="0"/>
              </a:rPr>
              <a:t>]</a:t>
            </a:r>
            <a:endParaRPr lang="en-GB" sz="1600" dirty="0"/>
          </a:p>
        </p:txBody>
      </p:sp>
      <p:pic>
        <p:nvPicPr>
          <p:cNvPr id="4" name="Picture 3">
            <a:extLst>
              <a:ext uri="{FF2B5EF4-FFF2-40B4-BE49-F238E27FC236}">
                <a16:creationId xmlns:a16="http://schemas.microsoft.com/office/drawing/2014/main" id="{9292FB71-E059-EE4F-9540-C4C7C6DDE45D}"/>
              </a:ext>
            </a:extLst>
          </p:cNvPr>
          <p:cNvPicPr>
            <a:picLocks noChangeAspect="1"/>
          </p:cNvPicPr>
          <p:nvPr/>
        </p:nvPicPr>
        <p:blipFill>
          <a:blip r:embed="rId4"/>
          <a:stretch>
            <a:fillRect/>
          </a:stretch>
        </p:blipFill>
        <p:spPr>
          <a:xfrm rot="10800000">
            <a:off x="359301" y="2920882"/>
            <a:ext cx="17494436" cy="3731377"/>
          </a:xfrm>
          <a:prstGeom prst="rect">
            <a:avLst/>
          </a:prstGeom>
        </p:spPr>
      </p:pic>
      <p:pic>
        <p:nvPicPr>
          <p:cNvPr id="7" name="Picture 6">
            <a:extLst>
              <a:ext uri="{FF2B5EF4-FFF2-40B4-BE49-F238E27FC236}">
                <a16:creationId xmlns:a16="http://schemas.microsoft.com/office/drawing/2014/main" id="{4AAD66E1-529C-464A-8D8A-0A3E0EA8C957}"/>
              </a:ext>
            </a:extLst>
          </p:cNvPr>
          <p:cNvPicPr>
            <a:picLocks noChangeAspect="1"/>
          </p:cNvPicPr>
          <p:nvPr/>
        </p:nvPicPr>
        <p:blipFill>
          <a:blip r:embed="rId5"/>
          <a:stretch>
            <a:fillRect/>
          </a:stretch>
        </p:blipFill>
        <p:spPr>
          <a:xfrm>
            <a:off x="8521623" y="6823351"/>
            <a:ext cx="3200400" cy="2806700"/>
          </a:xfrm>
          <a:prstGeom prst="rect">
            <a:avLst/>
          </a:prstGeom>
          <a:ln w="25400">
            <a:solidFill>
              <a:schemeClr val="accent3"/>
            </a:solidFill>
          </a:ln>
        </p:spPr>
      </p:pic>
      <p:sp>
        <p:nvSpPr>
          <p:cNvPr id="8" name="Oval 7">
            <a:extLst>
              <a:ext uri="{FF2B5EF4-FFF2-40B4-BE49-F238E27FC236}">
                <a16:creationId xmlns:a16="http://schemas.microsoft.com/office/drawing/2014/main" id="{AF64190A-BB01-F94E-A94F-9FE0AC00832B}"/>
              </a:ext>
            </a:extLst>
          </p:cNvPr>
          <p:cNvSpPr/>
          <p:nvPr/>
        </p:nvSpPr>
        <p:spPr>
          <a:xfrm>
            <a:off x="5406886" y="3220279"/>
            <a:ext cx="1563757" cy="3180522"/>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a:extLst>
              <a:ext uri="{FF2B5EF4-FFF2-40B4-BE49-F238E27FC236}">
                <a16:creationId xmlns:a16="http://schemas.microsoft.com/office/drawing/2014/main" id="{F4030A65-3608-3B4C-A0D1-2E948FA236C1}"/>
              </a:ext>
            </a:extLst>
          </p:cNvPr>
          <p:cNvSpPr/>
          <p:nvPr/>
        </p:nvSpPr>
        <p:spPr>
          <a:xfrm rot="2217145">
            <a:off x="6703226" y="6448124"/>
            <a:ext cx="1827940" cy="408269"/>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EF03FEF-34B9-9642-9AAF-BC1D870E9B70}"/>
              </a:ext>
            </a:extLst>
          </p:cNvPr>
          <p:cNvSpPr txBox="1"/>
          <p:nvPr/>
        </p:nvSpPr>
        <p:spPr>
          <a:xfrm>
            <a:off x="8521624" y="9630052"/>
            <a:ext cx="3200400" cy="307777"/>
          </a:xfrm>
          <a:prstGeom prst="rect">
            <a:avLst/>
          </a:prstGeom>
          <a:noFill/>
        </p:spPr>
        <p:txBody>
          <a:bodyPr wrap="square" rtlCol="0">
            <a:spAutoFit/>
          </a:bodyPr>
          <a:lstStyle/>
          <a:p>
            <a:pPr algn="ctr"/>
            <a:r>
              <a:rPr lang="en-GB" sz="1400" dirty="0"/>
              <a:t>Example of a </a:t>
            </a:r>
            <a:r>
              <a:rPr lang="en-GB" sz="1400" dirty="0" err="1"/>
              <a:t>ResNet</a:t>
            </a:r>
            <a:r>
              <a:rPr lang="en-GB" sz="1400" dirty="0"/>
              <a:t> Building Block</a:t>
            </a:r>
          </a:p>
        </p:txBody>
      </p:sp>
    </p:spTree>
    <p:extLst>
      <p:ext uri="{BB962C8B-B14F-4D97-AF65-F5344CB8AC3E}">
        <p14:creationId xmlns:p14="http://schemas.microsoft.com/office/powerpoint/2010/main" val="426584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OpenFace</a:t>
            </a:r>
            <a:r>
              <a:rPr lang="en" sz="4402" dirty="0"/>
              <a:t> Architecture</a:t>
            </a:r>
          </a:p>
        </p:txBody>
      </p:sp>
      <p:pic>
        <p:nvPicPr>
          <p:cNvPr id="5" name="Picture 4">
            <a:extLst>
              <a:ext uri="{FF2B5EF4-FFF2-40B4-BE49-F238E27FC236}">
                <a16:creationId xmlns:a16="http://schemas.microsoft.com/office/drawing/2014/main" id="{3381EFAD-3EDA-394E-AEEB-1CFE685AD707}"/>
              </a:ext>
            </a:extLst>
          </p:cNvPr>
          <p:cNvPicPr>
            <a:picLocks noChangeAspect="1"/>
          </p:cNvPicPr>
          <p:nvPr/>
        </p:nvPicPr>
        <p:blipFill>
          <a:blip r:embed="rId3"/>
          <a:stretch>
            <a:fillRect/>
          </a:stretch>
        </p:blipFill>
        <p:spPr>
          <a:xfrm>
            <a:off x="3568700" y="2912269"/>
            <a:ext cx="11150600" cy="4457700"/>
          </a:xfrm>
          <a:prstGeom prst="rect">
            <a:avLst/>
          </a:prstGeom>
        </p:spPr>
      </p:pic>
      <p:sp>
        <p:nvSpPr>
          <p:cNvPr id="6" name="TextBox 5">
            <a:extLst>
              <a:ext uri="{FF2B5EF4-FFF2-40B4-BE49-F238E27FC236}">
                <a16:creationId xmlns:a16="http://schemas.microsoft.com/office/drawing/2014/main" id="{FF3E0079-7FA4-BB4E-96B7-34A0B3BEB568}"/>
              </a:ext>
            </a:extLst>
          </p:cNvPr>
          <p:cNvSpPr txBox="1"/>
          <p:nvPr/>
        </p:nvSpPr>
        <p:spPr>
          <a:xfrm>
            <a:off x="12152987" y="9418320"/>
            <a:ext cx="6135013" cy="369332"/>
          </a:xfrm>
          <a:prstGeom prst="rect">
            <a:avLst/>
          </a:prstGeom>
          <a:noFill/>
        </p:spPr>
        <p:txBody>
          <a:bodyPr wrap="none" rtlCol="0">
            <a:spAutoFit/>
          </a:bodyPr>
          <a:lstStyle/>
          <a:p>
            <a:pPr algn="r"/>
            <a:r>
              <a:rPr lang="en-GB" sz="1800" dirty="0"/>
              <a:t>Source: http://</a:t>
            </a:r>
            <a:r>
              <a:rPr lang="en-GB" sz="1800" dirty="0" err="1"/>
              <a:t>bamos.github.io</a:t>
            </a:r>
            <a:r>
              <a:rPr lang="en-GB" sz="1800" dirty="0"/>
              <a:t>/2016/01/19/openface-0.2.0/</a:t>
            </a:r>
          </a:p>
        </p:txBody>
      </p:sp>
    </p:spTree>
    <p:extLst>
      <p:ext uri="{BB962C8B-B14F-4D97-AF65-F5344CB8AC3E}">
        <p14:creationId xmlns:p14="http://schemas.microsoft.com/office/powerpoint/2010/main" val="333736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Getting Started</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Download requirements, for example by using </a:t>
            </a:r>
          </a:p>
          <a:p>
            <a:pPr marL="203226">
              <a:buClr>
                <a:srgbClr val="434343"/>
              </a:buClr>
            </a:pPr>
            <a:r>
              <a:rPr lang="en-US" sz="4002" dirty="0">
                <a:solidFill>
                  <a:srgbClr val="434343"/>
                </a:solidFill>
              </a:rPr>
              <a:t>	</a:t>
            </a:r>
            <a:r>
              <a:rPr lang="en-US" sz="4002" dirty="0">
                <a:solidFill>
                  <a:srgbClr val="434343"/>
                </a:solidFill>
                <a:latin typeface="Consolas" panose="020B0609020204030204" pitchFamily="49" charset="0"/>
                <a:cs typeface="Consolas" panose="020B0609020204030204" pitchFamily="49" charset="0"/>
              </a:rPr>
              <a:t>pip install </a:t>
            </a:r>
            <a:r>
              <a:rPr lang="en-US" sz="4002" dirty="0" err="1">
                <a:solidFill>
                  <a:srgbClr val="434343"/>
                </a:solidFill>
                <a:latin typeface="Consolas" panose="020B0609020204030204" pitchFamily="49" charset="0"/>
                <a:cs typeface="Consolas" panose="020B0609020204030204" pitchFamily="49" charset="0"/>
              </a:rPr>
              <a:t>requirements.txt</a:t>
            </a:r>
            <a:endParaRPr lang="en-US" sz="4002" dirty="0">
              <a:solidFill>
                <a:srgbClr val="434343"/>
              </a:solidFill>
              <a:latin typeface="Consolas" panose="020B0609020204030204" pitchFamily="49" charset="0"/>
              <a:cs typeface="Consolas" panose="020B0609020204030204" pitchFamily="49" charset="0"/>
            </a:endParaRP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You’ll need Open CV3.4.3 or later (some functionality not available pre-version 3.4.2)</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Download OpenCV pre-trained model weights and config and the </a:t>
            </a:r>
            <a:r>
              <a:rPr lang="en-US" sz="4002" dirty="0" err="1">
                <a:solidFill>
                  <a:srgbClr val="434343"/>
                </a:solidFill>
              </a:rPr>
              <a:t>OpenFace</a:t>
            </a:r>
            <a:r>
              <a:rPr lang="en-US" sz="4002" dirty="0">
                <a:solidFill>
                  <a:srgbClr val="434343"/>
                </a:solidFill>
              </a:rPr>
              <a:t> trained model. </a:t>
            </a:r>
          </a:p>
          <a:p>
            <a:pPr marL="203226">
              <a:buClr>
                <a:srgbClr val="434343"/>
              </a:buClr>
            </a:pPr>
            <a:r>
              <a:rPr lang="en-US" sz="4002" dirty="0">
                <a:solidFill>
                  <a:srgbClr val="434343"/>
                </a:solidFill>
              </a:rPr>
              <a:t>	</a:t>
            </a:r>
            <a:r>
              <a:rPr lang="en-US" sz="4002" dirty="0">
                <a:solidFill>
                  <a:srgbClr val="434343"/>
                </a:solidFill>
                <a:latin typeface="Consolas" panose="020B0609020204030204" pitchFamily="49" charset="0"/>
                <a:cs typeface="Consolas" panose="020B0609020204030204" pitchFamily="49" charset="0"/>
              </a:rPr>
              <a:t>bash </a:t>
            </a:r>
            <a:r>
              <a:rPr lang="en-US" sz="4002" dirty="0" err="1">
                <a:solidFill>
                  <a:srgbClr val="434343"/>
                </a:solidFill>
                <a:latin typeface="Consolas" panose="020B0609020204030204" pitchFamily="49" charset="0"/>
                <a:cs typeface="Consolas" panose="020B0609020204030204" pitchFamily="49" charset="0"/>
              </a:rPr>
              <a:t>download_opencv_face_detector.sh</a:t>
            </a:r>
            <a:endParaRPr lang="en-US" sz="4002" dirty="0">
              <a:solidFill>
                <a:srgbClr val="434343"/>
              </a:solidFill>
              <a:latin typeface="Consolas" panose="020B0609020204030204" pitchFamily="49" charset="0"/>
              <a:cs typeface="Consolas" panose="020B0609020204030204" pitchFamily="49" charset="0"/>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310483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Let’s look at the code…</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913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AWS </a:t>
            </a:r>
            <a:r>
              <a:rPr lang="en" dirty="0" err="1"/>
              <a:t>Rekognition</a:t>
            </a:r>
            <a:endParaRPr lang="en" dirty="0"/>
          </a:p>
        </p:txBody>
      </p:sp>
    </p:spTree>
    <p:extLst>
      <p:ext uri="{BB962C8B-B14F-4D97-AF65-F5344CB8AC3E}">
        <p14:creationId xmlns:p14="http://schemas.microsoft.com/office/powerpoint/2010/main" val="763748943"/>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9399</TotalTime>
  <Words>700</Words>
  <Application>Microsoft Macintosh PowerPoint</Application>
  <PresentationFormat>Custom</PresentationFormat>
  <Paragraphs>59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Roboto</vt:lpstr>
      <vt:lpstr>Calibri</vt:lpstr>
      <vt:lpstr>Arial</vt:lpstr>
      <vt:lpstr>Lucida Grande</vt:lpstr>
      <vt:lpstr>Consolas</vt:lpstr>
      <vt:lpstr>Packt</vt:lpstr>
      <vt:lpstr>Using OpenCV for Face Recognition</vt:lpstr>
      <vt:lpstr>What we will cover in this module</vt:lpstr>
      <vt:lpstr>What does OpenCV provide?</vt:lpstr>
      <vt:lpstr>ResNet Architecture</vt:lpstr>
      <vt:lpstr>OpenFace Architecture</vt:lpstr>
      <vt:lpstr>Getting Started</vt:lpstr>
      <vt:lpstr>Let’s look at the code…</vt:lpstr>
      <vt:lpstr>AWS Rekognition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55</cp:revision>
  <dcterms:modified xsi:type="dcterms:W3CDTF">2018-10-04T10:05:59Z</dcterms:modified>
</cp:coreProperties>
</file>