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9" r:id="rId1"/>
  </p:sldMasterIdLst>
  <p:notesMasterIdLst>
    <p:notesMasterId r:id="rId12"/>
  </p:notesMasterIdLst>
  <p:sldIdLst>
    <p:sldId id="291" r:id="rId2"/>
    <p:sldId id="274" r:id="rId3"/>
    <p:sldId id="286" r:id="rId4"/>
    <p:sldId id="277" r:id="rId5"/>
    <p:sldId id="284" r:id="rId6"/>
    <p:sldId id="285" r:id="rId7"/>
    <p:sldId id="298" r:id="rId8"/>
    <p:sldId id="299" r:id="rId9"/>
    <p:sldId id="300" r:id="rId10"/>
    <p:sldId id="301" r:id="rId11"/>
  </p:sldIdLst>
  <p:sldSz cx="18288000" cy="10282238"/>
  <p:notesSz cx="6858000" cy="9144000"/>
  <p:embeddedFontLst>
    <p:embeddedFont>
      <p:font typeface="Calibri" panose="020F0502020204030204" pitchFamily="34" charset="0"/>
      <p:regular r:id="rId13"/>
      <p:bold r:id="rId14"/>
      <p:italic r:id="rId15"/>
      <p:boldItalic r:id="rId16"/>
    </p:embeddedFont>
    <p:embeddedFont>
      <p:font typeface="Consolas" panose="020B0609020204030204" pitchFamily="49" charset="0"/>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39" userDrawn="1">
          <p15:clr>
            <a:srgbClr val="A4A3A4"/>
          </p15:clr>
        </p15:guide>
        <p15:guide id="2" pos="5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0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B5B818-5B4B-48B1-9B93-774CE235BC5F}">
  <a:tblStyle styleId="{ACB5B818-5B4B-48B1-9B93-774CE235BC5F}"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84"/>
    <p:restoredTop sz="83677"/>
  </p:normalViewPr>
  <p:slideViewPr>
    <p:cSldViewPr snapToGrid="0">
      <p:cViewPr varScale="1">
        <p:scale>
          <a:sx n="77" d="100"/>
          <a:sy n="77" d="100"/>
        </p:scale>
        <p:origin x="208" y="448"/>
      </p:cViewPr>
      <p:guideLst>
        <p:guide orient="horz" pos="3239"/>
        <p:guide pos="57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24330538"/>
      </p:ext>
    </p:extLst>
  </p:cSld>
  <p:clrMap bg1="lt1" tx1="dk1" bg2="dk2" tx2="lt2" accent1="accent1" accent2="accent2" accent3="accent3" accent4="accent4" accent5="accent5" accent6="accent6" hlink="hlink" folHlink="folHlink"/>
  <p:notesStyle>
    <a:lvl1pPr marL="0" algn="l" defTabSz="1829425" rtl="0" eaLnBrk="1" latinLnBrk="0" hangingPunct="1">
      <a:defRPr sz="2402" kern="1200">
        <a:solidFill>
          <a:schemeClr val="tx1"/>
        </a:solidFill>
        <a:latin typeface="+mn-lt"/>
        <a:ea typeface="+mn-ea"/>
        <a:cs typeface="+mn-cs"/>
      </a:defRPr>
    </a:lvl1pPr>
    <a:lvl2pPr marL="914713" algn="l" defTabSz="1829425" rtl="0" eaLnBrk="1" latinLnBrk="0" hangingPunct="1">
      <a:defRPr sz="2402" kern="1200">
        <a:solidFill>
          <a:schemeClr val="tx1"/>
        </a:solidFill>
        <a:latin typeface="+mn-lt"/>
        <a:ea typeface="+mn-ea"/>
        <a:cs typeface="+mn-cs"/>
      </a:defRPr>
    </a:lvl2pPr>
    <a:lvl3pPr marL="1829425" algn="l" defTabSz="1829425" rtl="0" eaLnBrk="1" latinLnBrk="0" hangingPunct="1">
      <a:defRPr sz="2402" kern="1200">
        <a:solidFill>
          <a:schemeClr val="tx1"/>
        </a:solidFill>
        <a:latin typeface="+mn-lt"/>
        <a:ea typeface="+mn-ea"/>
        <a:cs typeface="+mn-cs"/>
      </a:defRPr>
    </a:lvl3pPr>
    <a:lvl4pPr marL="2744137" algn="l" defTabSz="1829425" rtl="0" eaLnBrk="1" latinLnBrk="0" hangingPunct="1">
      <a:defRPr sz="2402" kern="1200">
        <a:solidFill>
          <a:schemeClr val="tx1"/>
        </a:solidFill>
        <a:latin typeface="+mn-lt"/>
        <a:ea typeface="+mn-ea"/>
        <a:cs typeface="+mn-cs"/>
      </a:defRPr>
    </a:lvl4pPr>
    <a:lvl5pPr marL="3658848" algn="l" defTabSz="1829425" rtl="0" eaLnBrk="1" latinLnBrk="0" hangingPunct="1">
      <a:defRPr sz="2402" kern="1200">
        <a:solidFill>
          <a:schemeClr val="tx1"/>
        </a:solidFill>
        <a:latin typeface="+mn-lt"/>
        <a:ea typeface="+mn-ea"/>
        <a:cs typeface="+mn-cs"/>
      </a:defRPr>
    </a:lvl5pPr>
    <a:lvl6pPr marL="4573561" algn="l" defTabSz="1829425" rtl="0" eaLnBrk="1" latinLnBrk="0" hangingPunct="1">
      <a:defRPr sz="2402" kern="1200">
        <a:solidFill>
          <a:schemeClr val="tx1"/>
        </a:solidFill>
        <a:latin typeface="+mn-lt"/>
        <a:ea typeface="+mn-ea"/>
        <a:cs typeface="+mn-cs"/>
      </a:defRPr>
    </a:lvl6pPr>
    <a:lvl7pPr marL="5488274" algn="l" defTabSz="1829425" rtl="0" eaLnBrk="1" latinLnBrk="0" hangingPunct="1">
      <a:defRPr sz="2402" kern="1200">
        <a:solidFill>
          <a:schemeClr val="tx1"/>
        </a:solidFill>
        <a:latin typeface="+mn-lt"/>
        <a:ea typeface="+mn-ea"/>
        <a:cs typeface="+mn-cs"/>
      </a:defRPr>
    </a:lvl7pPr>
    <a:lvl8pPr marL="6402985" algn="l" defTabSz="1829425" rtl="0" eaLnBrk="1" latinLnBrk="0" hangingPunct="1">
      <a:defRPr sz="2402" kern="1200">
        <a:solidFill>
          <a:schemeClr val="tx1"/>
        </a:solidFill>
        <a:latin typeface="+mn-lt"/>
        <a:ea typeface="+mn-ea"/>
        <a:cs typeface="+mn-cs"/>
      </a:defRPr>
    </a:lvl8pPr>
    <a:lvl9pPr marL="7317698" algn="l" defTabSz="1829425" rtl="0" eaLnBrk="1" latinLnBrk="0" hangingPunct="1">
      <a:defRPr sz="240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Now that we’ve seen OpenCV in action, let’s look at a leading industry alternative, AWS’s </a:t>
            </a:r>
            <a:r>
              <a:rPr lang="en-US" dirty="0" err="1"/>
              <a:t>Rekognition</a:t>
            </a:r>
            <a:r>
              <a:rPr lang="en-US" dirty="0"/>
              <a:t>.</a:t>
            </a:r>
            <a:endParaRPr dirty="0"/>
          </a:p>
        </p:txBody>
      </p:sp>
    </p:spTree>
    <p:extLst>
      <p:ext uri="{BB962C8B-B14F-4D97-AF65-F5344CB8AC3E}">
        <p14:creationId xmlns:p14="http://schemas.microsoft.com/office/powerpoint/2010/main" val="2241205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we’ll return to our OpenCV example and build on it to recognize code in video streaming from a webcam.  This will give you a good understanding of how you could recognize yourself, family members, friends, or perhaps even your favourite celebrity A-lister. </a:t>
            </a:r>
            <a:endParaRPr dirty="0"/>
          </a:p>
        </p:txBody>
      </p:sp>
    </p:spTree>
    <p:extLst>
      <p:ext uri="{BB962C8B-B14F-4D97-AF65-F5344CB8AC3E}">
        <p14:creationId xmlns:p14="http://schemas.microsoft.com/office/powerpoint/2010/main" val="1167048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2676712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err="1"/>
              <a:t>Rekognition</a:t>
            </a:r>
            <a:r>
              <a:rPr lang="en-US" dirty="0"/>
              <a:t> relies on a combination of AWS capabilities to work.  </a:t>
            </a:r>
          </a:p>
          <a:p>
            <a:pPr lvl="0" rtl="0">
              <a:spcBef>
                <a:spcPts val="0"/>
              </a:spcBef>
              <a:buNone/>
            </a:pPr>
            <a:endParaRPr lang="en-US" dirty="0"/>
          </a:p>
          <a:p>
            <a:pPr lvl="0" rtl="0">
              <a:spcBef>
                <a:spcPts val="0"/>
              </a:spcBef>
              <a:buNone/>
            </a:pPr>
            <a:r>
              <a:rPr lang="en-US" dirty="0" err="1"/>
              <a:t>Rekognition</a:t>
            </a:r>
            <a:r>
              <a:rPr lang="en-US" dirty="0"/>
              <a:t> provides the ability to detect objects in images, and for our purposes we’ll be using it to recognize faces from a training set.</a:t>
            </a:r>
          </a:p>
          <a:p>
            <a:pPr lvl="0" rtl="0">
              <a:spcBef>
                <a:spcPts val="0"/>
              </a:spcBef>
              <a:buNone/>
            </a:pPr>
            <a:endParaRPr lang="en-US" dirty="0"/>
          </a:p>
          <a:p>
            <a:pPr lvl="0" rtl="0">
              <a:spcBef>
                <a:spcPts val="0"/>
              </a:spcBef>
              <a:buNone/>
            </a:pPr>
            <a:r>
              <a:rPr lang="en-US" dirty="0"/>
              <a:t>Lambda is Amazon Web Services’ serverless computing capability.  This means we can simply define the code we want to run, and when it runs (for example when we provide an image) without us having to worry about deploying or configuring a server</a:t>
            </a:r>
          </a:p>
          <a:p>
            <a:pPr lvl="0" rtl="0">
              <a:spcBef>
                <a:spcPts val="0"/>
              </a:spcBef>
              <a:buNone/>
            </a:pPr>
            <a:endParaRPr lang="en-US" dirty="0"/>
          </a:p>
          <a:p>
            <a:pPr lvl="0" rtl="0">
              <a:spcBef>
                <a:spcPts val="0"/>
              </a:spcBef>
              <a:buNone/>
            </a:pPr>
            <a:r>
              <a:rPr lang="en-US" dirty="0"/>
              <a:t>DynamoDB is a NoSQL database, we’ll use it to store results of faces in images</a:t>
            </a:r>
          </a:p>
          <a:p>
            <a:pPr lvl="0" rtl="0">
              <a:spcBef>
                <a:spcPts val="0"/>
              </a:spcBef>
              <a:buNone/>
            </a:pPr>
            <a:endParaRPr lang="en-US" dirty="0"/>
          </a:p>
          <a:p>
            <a:pPr lvl="0" rtl="0">
              <a:spcBef>
                <a:spcPts val="0"/>
              </a:spcBef>
              <a:buNone/>
            </a:pPr>
            <a:r>
              <a:rPr lang="en-US" dirty="0"/>
              <a:t>S3 is a </a:t>
            </a:r>
            <a:r>
              <a:rPr lang="en-US" dirty="0" err="1"/>
              <a:t>filestore</a:t>
            </a:r>
            <a:r>
              <a:rPr lang="en-US" dirty="0"/>
              <a:t>, this is where we’ll upload our images ready for our Lambda service to act on them</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1038240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Before we start, we need to set up our account in AWS.  There are really good guides for this available on the AWS website, so I’ve provided links here rather than showing you how to do this.  Once you’ve created your AWS account, an IAM user and added the managed policies listed above to your IAM user, make sure you download the CSV containing your key pair before continuing.  We’ll need that in the next step.</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865195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Now that we have accounts and the relevant permissions and policies enabled, there are a number of steps to configure </a:t>
            </a:r>
            <a:r>
              <a:rPr lang="en-US" dirty="0" err="1"/>
              <a:t>Rekognition</a:t>
            </a:r>
            <a:r>
              <a:rPr lang="en-US" dirty="0"/>
              <a:t>, DynamoDB, S3, and Lambda.  This script will do most of the work for you, prompting for information where required.  You can run this script or, if you want to see more of what goes on under the covers, you can use it as a guide and enter the commands from within it manually. </a:t>
            </a:r>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You’ll be prompted  </a:t>
            </a:r>
          </a:p>
          <a:p>
            <a:pPr lvl="0">
              <a:spcBef>
                <a:spcPts val="0"/>
              </a:spcBef>
              <a:buNone/>
            </a:pPr>
            <a:endParaRPr dirty="0"/>
          </a:p>
        </p:txBody>
      </p:sp>
    </p:spTree>
    <p:extLst>
      <p:ext uri="{BB962C8B-B14F-4D97-AF65-F5344CB8AC3E}">
        <p14:creationId xmlns:p14="http://schemas.microsoft.com/office/powerpoint/2010/main" val="2782713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1336144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Now that we have accounts and the relevant permissions and policies enabled, there are a number of steps to configure </a:t>
            </a:r>
            <a:r>
              <a:rPr lang="en-US" dirty="0" err="1"/>
              <a:t>Rekognition</a:t>
            </a:r>
            <a:r>
              <a:rPr lang="en-US" dirty="0"/>
              <a:t>, DynamoDB, S3, and Lambda.  This script will do most of the work for you, prompting for information where required.  You can run this script or, if you want to see more of what goes on under the covers, you can use it as a guide and enter the commands from within it manually. </a:t>
            </a:r>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You’ll be prompted  </a:t>
            </a:r>
          </a:p>
          <a:p>
            <a:pPr lvl="0">
              <a:spcBef>
                <a:spcPts val="0"/>
              </a:spcBef>
              <a:buNone/>
            </a:pPr>
            <a:endParaRPr dirty="0"/>
          </a:p>
        </p:txBody>
      </p:sp>
    </p:spTree>
    <p:extLst>
      <p:ext uri="{BB962C8B-B14F-4D97-AF65-F5344CB8AC3E}">
        <p14:creationId xmlns:p14="http://schemas.microsoft.com/office/powerpoint/2010/main" val="2615759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843222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Now that we have accounts and the relevant permissions and policies enabled, there are a number of steps to configure </a:t>
            </a:r>
            <a:r>
              <a:rPr lang="en-US" dirty="0" err="1"/>
              <a:t>Rekognition</a:t>
            </a:r>
            <a:r>
              <a:rPr lang="en-US" dirty="0"/>
              <a:t>, DynamoDB, S3, and Lambda.  This script will do most of the work for you, prompting for information where required.  You can run this script or, if you want to see more of what goes on under the covers, you can use it as a guide and enter the commands from within it manually. </a:t>
            </a:r>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You’ll be prompted  </a:t>
            </a:r>
          </a:p>
          <a:p>
            <a:pPr lvl="0">
              <a:spcBef>
                <a:spcPts val="0"/>
              </a:spcBef>
              <a:buNone/>
            </a:pPr>
            <a:endParaRPr dirty="0"/>
          </a:p>
        </p:txBody>
      </p:sp>
    </p:spTree>
    <p:extLst>
      <p:ext uri="{BB962C8B-B14F-4D97-AF65-F5344CB8AC3E}">
        <p14:creationId xmlns:p14="http://schemas.microsoft.com/office/powerpoint/2010/main" val="4098799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333333"/>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781053" y="3636871"/>
            <a:ext cx="16444200" cy="1866336"/>
          </a:xfrm>
          <a:prstGeom prst="rect">
            <a:avLst/>
          </a:prstGeom>
        </p:spPr>
        <p:txBody>
          <a:bodyPr lIns="137092" tIns="137092" rIns="137092" bIns="137092" anchor="b" anchorCtr="0"/>
          <a:lstStyle>
            <a:lvl1pPr lvl="0" rtl="0">
              <a:spcBef>
                <a:spcPts val="0"/>
              </a:spcBef>
              <a:buSzPct val="100000"/>
              <a:buFont typeface="Calibri"/>
              <a:defRPr sz="9605">
                <a:latin typeface="Calibri"/>
                <a:ea typeface="Calibri"/>
                <a:cs typeface="Calibri"/>
                <a:sym typeface="Calibri"/>
              </a:defRPr>
            </a:lvl1pPr>
            <a:lvl2pPr lvl="1" rtl="0">
              <a:spcBef>
                <a:spcPts val="0"/>
              </a:spcBef>
              <a:buSzPct val="100000"/>
              <a:defRPr sz="9605"/>
            </a:lvl2pPr>
            <a:lvl3pPr lvl="2" rtl="0">
              <a:spcBef>
                <a:spcPts val="0"/>
              </a:spcBef>
              <a:buSzPct val="100000"/>
              <a:defRPr sz="9605"/>
            </a:lvl3pPr>
            <a:lvl4pPr lvl="3" rtl="0">
              <a:spcBef>
                <a:spcPts val="0"/>
              </a:spcBef>
              <a:buSzPct val="100000"/>
              <a:defRPr sz="9605"/>
            </a:lvl4pPr>
            <a:lvl5pPr lvl="4" rtl="0">
              <a:spcBef>
                <a:spcPts val="0"/>
              </a:spcBef>
              <a:buSzPct val="100000"/>
              <a:defRPr sz="9605"/>
            </a:lvl5pPr>
            <a:lvl6pPr lvl="5" rtl="0">
              <a:spcBef>
                <a:spcPts val="0"/>
              </a:spcBef>
              <a:buSzPct val="100000"/>
              <a:defRPr sz="9605"/>
            </a:lvl6pPr>
            <a:lvl7pPr lvl="6" rtl="0">
              <a:spcBef>
                <a:spcPts val="0"/>
              </a:spcBef>
              <a:buSzPct val="100000"/>
              <a:defRPr sz="9605"/>
            </a:lvl7pPr>
            <a:lvl8pPr lvl="7" rtl="0">
              <a:spcBef>
                <a:spcPts val="0"/>
              </a:spcBef>
              <a:buSzPct val="100000"/>
              <a:defRPr sz="9605"/>
            </a:lvl8pPr>
            <a:lvl9pPr lvl="8" rtl="0">
              <a:spcBef>
                <a:spcPts val="0"/>
              </a:spcBef>
              <a:buSzPct val="100000"/>
              <a:defRPr sz="9605"/>
            </a:lvl9pPr>
          </a:lstStyle>
          <a:p>
            <a:endParaRPr/>
          </a:p>
        </p:txBody>
      </p:sp>
      <p:sp>
        <p:nvSpPr>
          <p:cNvPr id="14" name="Shape 14"/>
          <p:cNvSpPr txBox="1">
            <a:spLocks noGrp="1"/>
          </p:cNvSpPr>
          <p:nvPr>
            <p:ph type="subTitle" idx="1"/>
          </p:nvPr>
        </p:nvSpPr>
        <p:spPr>
          <a:xfrm>
            <a:off x="781053" y="5575678"/>
            <a:ext cx="16444200" cy="865399"/>
          </a:xfrm>
          <a:prstGeom prst="rect">
            <a:avLst/>
          </a:prstGeom>
        </p:spPr>
        <p:txBody>
          <a:bodyPr lIns="137092" tIns="137092" rIns="137092" bIns="137092" anchor="t" anchorCtr="0"/>
          <a:lstStyle>
            <a:lvl1pPr lvl="0" rtl="0">
              <a:lnSpc>
                <a:spcPct val="100000"/>
              </a:lnSpc>
              <a:spcBef>
                <a:spcPts val="0"/>
              </a:spcBef>
              <a:spcAft>
                <a:spcPts val="0"/>
              </a:spcAft>
              <a:buClr>
                <a:schemeClr val="lt1"/>
              </a:buClr>
              <a:buSzPct val="100000"/>
              <a:buFont typeface="Calibri"/>
              <a:buNone/>
              <a:defRPr sz="4402">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402">
                <a:solidFill>
                  <a:schemeClr val="lt1"/>
                </a:solidFill>
              </a:defRPr>
            </a:lvl2pPr>
            <a:lvl3pPr lvl="2" rtl="0">
              <a:lnSpc>
                <a:spcPct val="100000"/>
              </a:lnSpc>
              <a:spcBef>
                <a:spcPts val="0"/>
              </a:spcBef>
              <a:spcAft>
                <a:spcPts val="0"/>
              </a:spcAft>
              <a:buClr>
                <a:schemeClr val="lt1"/>
              </a:buClr>
              <a:buSzPct val="100000"/>
              <a:buNone/>
              <a:defRPr sz="4402">
                <a:solidFill>
                  <a:schemeClr val="lt1"/>
                </a:solidFill>
              </a:defRPr>
            </a:lvl3pPr>
            <a:lvl4pPr lvl="3" rtl="0">
              <a:lnSpc>
                <a:spcPct val="100000"/>
              </a:lnSpc>
              <a:spcBef>
                <a:spcPts val="0"/>
              </a:spcBef>
              <a:spcAft>
                <a:spcPts val="0"/>
              </a:spcAft>
              <a:buClr>
                <a:schemeClr val="lt1"/>
              </a:buClr>
              <a:buSzPct val="100000"/>
              <a:buNone/>
              <a:defRPr sz="4402">
                <a:solidFill>
                  <a:schemeClr val="lt1"/>
                </a:solidFill>
              </a:defRPr>
            </a:lvl4pPr>
            <a:lvl5pPr lvl="4" rtl="0">
              <a:lnSpc>
                <a:spcPct val="100000"/>
              </a:lnSpc>
              <a:spcBef>
                <a:spcPts val="0"/>
              </a:spcBef>
              <a:spcAft>
                <a:spcPts val="0"/>
              </a:spcAft>
              <a:buClr>
                <a:schemeClr val="lt1"/>
              </a:buClr>
              <a:buSzPct val="100000"/>
              <a:buNone/>
              <a:defRPr sz="4402">
                <a:solidFill>
                  <a:schemeClr val="lt1"/>
                </a:solidFill>
              </a:defRPr>
            </a:lvl5pPr>
            <a:lvl6pPr lvl="5" rtl="0">
              <a:lnSpc>
                <a:spcPct val="100000"/>
              </a:lnSpc>
              <a:spcBef>
                <a:spcPts val="0"/>
              </a:spcBef>
              <a:spcAft>
                <a:spcPts val="0"/>
              </a:spcAft>
              <a:buClr>
                <a:schemeClr val="lt1"/>
              </a:buClr>
              <a:buSzPct val="100000"/>
              <a:buNone/>
              <a:defRPr sz="4402">
                <a:solidFill>
                  <a:schemeClr val="lt1"/>
                </a:solidFill>
              </a:defRPr>
            </a:lvl6pPr>
            <a:lvl7pPr lvl="6" rtl="0">
              <a:lnSpc>
                <a:spcPct val="100000"/>
              </a:lnSpc>
              <a:spcBef>
                <a:spcPts val="0"/>
              </a:spcBef>
              <a:spcAft>
                <a:spcPts val="0"/>
              </a:spcAft>
              <a:buClr>
                <a:schemeClr val="lt1"/>
              </a:buClr>
              <a:buSzPct val="100000"/>
              <a:buNone/>
              <a:defRPr sz="4402">
                <a:solidFill>
                  <a:schemeClr val="lt1"/>
                </a:solidFill>
              </a:defRPr>
            </a:lvl7pPr>
            <a:lvl8pPr lvl="7" rtl="0">
              <a:lnSpc>
                <a:spcPct val="100000"/>
              </a:lnSpc>
              <a:spcBef>
                <a:spcPts val="0"/>
              </a:spcBef>
              <a:spcAft>
                <a:spcPts val="0"/>
              </a:spcAft>
              <a:buClr>
                <a:schemeClr val="lt1"/>
              </a:buClr>
              <a:buSzPct val="100000"/>
              <a:buNone/>
              <a:defRPr sz="4402">
                <a:solidFill>
                  <a:schemeClr val="lt1"/>
                </a:solidFill>
              </a:defRPr>
            </a:lvl8pPr>
            <a:lvl9pPr lvl="8" rtl="0">
              <a:lnSpc>
                <a:spcPct val="100000"/>
              </a:lnSpc>
              <a:spcBef>
                <a:spcPts val="0"/>
              </a:spcBef>
              <a:spcAft>
                <a:spcPts val="0"/>
              </a:spcAft>
              <a:buClr>
                <a:schemeClr val="lt1"/>
              </a:buClr>
              <a:buSzPct val="100000"/>
              <a:buNone/>
              <a:defRPr sz="4402">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1312197"/>
            <a:ext cx="18288000" cy="8970046"/>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34" name="Shape 34"/>
          <p:cNvSpPr/>
          <p:nvPr/>
        </p:nvSpPr>
        <p:spPr>
          <a:xfrm>
            <a:off x="0" y="1312097"/>
            <a:ext cx="18288000" cy="217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35" name="Shape 35"/>
          <p:cNvSpPr txBox="1">
            <a:spLocks noGrp="1"/>
          </p:cNvSpPr>
          <p:nvPr>
            <p:ph type="title"/>
          </p:nvPr>
        </p:nvSpPr>
        <p:spPr>
          <a:xfrm>
            <a:off x="196500" y="32685"/>
            <a:ext cx="17653200" cy="1204842"/>
          </a:xfrm>
          <a:prstGeom prst="rect">
            <a:avLst/>
          </a:prstGeom>
        </p:spPr>
        <p:txBody>
          <a:bodyPr lIns="137092" tIns="137092" rIns="137092" bIns="137092" anchor="ctr" anchorCtr="0"/>
          <a:lstStyle>
            <a:lvl1pPr lvl="0" rtl="0">
              <a:spcBef>
                <a:spcPts val="0"/>
              </a:spcBef>
              <a:buSzPct val="100000"/>
              <a:defRPr sz="4002"/>
            </a:lvl1pPr>
            <a:lvl2pPr lvl="1" rtl="0">
              <a:spcBef>
                <a:spcPts val="0"/>
              </a:spcBef>
              <a:buSzPct val="100000"/>
              <a:defRPr sz="3602"/>
            </a:lvl2pPr>
            <a:lvl3pPr lvl="2" rtl="0">
              <a:spcBef>
                <a:spcPts val="0"/>
              </a:spcBef>
              <a:buSzPct val="100000"/>
              <a:defRPr sz="3602"/>
            </a:lvl3pPr>
            <a:lvl4pPr lvl="3" rtl="0">
              <a:spcBef>
                <a:spcPts val="0"/>
              </a:spcBef>
              <a:buSzPct val="100000"/>
              <a:defRPr sz="3602"/>
            </a:lvl4pPr>
            <a:lvl5pPr lvl="4" rtl="0">
              <a:spcBef>
                <a:spcPts val="0"/>
              </a:spcBef>
              <a:buSzPct val="100000"/>
              <a:defRPr sz="3602"/>
            </a:lvl5pPr>
            <a:lvl6pPr lvl="5" rtl="0">
              <a:spcBef>
                <a:spcPts val="0"/>
              </a:spcBef>
              <a:buSzPct val="100000"/>
              <a:defRPr sz="3602"/>
            </a:lvl6pPr>
            <a:lvl7pPr lvl="6" rtl="0">
              <a:spcBef>
                <a:spcPts val="0"/>
              </a:spcBef>
              <a:buSzPct val="100000"/>
              <a:defRPr sz="3602"/>
            </a:lvl7pPr>
            <a:lvl8pPr lvl="7" rtl="0">
              <a:spcBef>
                <a:spcPts val="0"/>
              </a:spcBef>
              <a:buSzPct val="100000"/>
              <a:defRPr sz="3602"/>
            </a:lvl8pPr>
            <a:lvl9pPr lvl="8" rtl="0">
              <a:spcBef>
                <a:spcPts val="0"/>
              </a:spcBef>
              <a:buSzPct val="100000"/>
              <a:defRPr sz="3602"/>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80501" y="976048"/>
            <a:ext cx="16068000" cy="8177812"/>
          </a:xfrm>
          <a:prstGeom prst="rect">
            <a:avLst/>
          </a:prstGeom>
        </p:spPr>
        <p:txBody>
          <a:bodyPr lIns="137092" tIns="137092" rIns="137092" bIns="137092" anchor="ctr" anchorCtr="0"/>
          <a:lstStyle>
            <a:lvl1pPr lvl="0" rtl="0">
              <a:spcBef>
                <a:spcPts val="0"/>
              </a:spcBef>
              <a:buSzPct val="100000"/>
              <a:defRPr sz="12006"/>
            </a:lvl1pPr>
            <a:lvl2pPr lvl="1" rtl="0">
              <a:spcBef>
                <a:spcPts val="0"/>
              </a:spcBef>
              <a:buSzPct val="100000"/>
              <a:defRPr sz="12006"/>
            </a:lvl2pPr>
            <a:lvl3pPr lvl="2" rtl="0">
              <a:spcBef>
                <a:spcPts val="0"/>
              </a:spcBef>
              <a:buSzPct val="100000"/>
              <a:defRPr sz="12006"/>
            </a:lvl3pPr>
            <a:lvl4pPr lvl="3" rtl="0">
              <a:spcBef>
                <a:spcPts val="0"/>
              </a:spcBef>
              <a:buSzPct val="100000"/>
              <a:defRPr sz="12006"/>
            </a:lvl4pPr>
            <a:lvl5pPr lvl="4" rtl="0">
              <a:spcBef>
                <a:spcPts val="0"/>
              </a:spcBef>
              <a:buSzPct val="100000"/>
              <a:defRPr sz="12006"/>
            </a:lvl5pPr>
            <a:lvl6pPr lvl="5" rtl="0">
              <a:spcBef>
                <a:spcPts val="0"/>
              </a:spcBef>
              <a:buSzPct val="100000"/>
              <a:defRPr sz="12006"/>
            </a:lvl6pPr>
            <a:lvl7pPr lvl="6" rtl="0">
              <a:spcBef>
                <a:spcPts val="0"/>
              </a:spcBef>
              <a:buSzPct val="100000"/>
              <a:defRPr sz="12006"/>
            </a:lvl7pPr>
            <a:lvl8pPr lvl="7" rtl="0">
              <a:spcBef>
                <a:spcPts val="0"/>
              </a:spcBef>
              <a:buSzPct val="100000"/>
              <a:defRPr sz="12006"/>
            </a:lvl8pPr>
            <a:lvl9pPr lvl="8" rtl="0">
              <a:spcBef>
                <a:spcPts val="0"/>
              </a:spcBef>
              <a:buSzPct val="100000"/>
              <a:defRPr sz="12006"/>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18288000" cy="9387453"/>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62" name="Shape 62"/>
          <p:cNvSpPr/>
          <p:nvPr/>
        </p:nvSpPr>
        <p:spPr>
          <a:xfrm rot="10800000" flipH="1">
            <a:off x="0" y="9241175"/>
            <a:ext cx="18288000" cy="148132"/>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63" name="Shape 63"/>
          <p:cNvSpPr txBox="1">
            <a:spLocks noGrp="1"/>
          </p:cNvSpPr>
          <p:nvPr>
            <p:ph type="body" idx="1"/>
          </p:nvPr>
        </p:nvSpPr>
        <p:spPr>
          <a:xfrm>
            <a:off x="114301" y="9389307"/>
            <a:ext cx="16764000" cy="892987"/>
          </a:xfrm>
          <a:prstGeom prst="rect">
            <a:avLst/>
          </a:prstGeom>
        </p:spPr>
        <p:txBody>
          <a:bodyPr lIns="137092" tIns="137092" rIns="137092" bIns="137092"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43804" y="1476767"/>
            <a:ext cx="16444200" cy="1534689"/>
          </a:xfrm>
          <a:prstGeom prst="rect">
            <a:avLst/>
          </a:prstGeom>
          <a:noFill/>
          <a:ln>
            <a:noFill/>
          </a:ln>
        </p:spPr>
        <p:txBody>
          <a:bodyPr lIns="137092" tIns="137092" rIns="137092" bIns="137092"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943804" y="3836379"/>
            <a:ext cx="16444200" cy="5417891"/>
          </a:xfrm>
          <a:prstGeom prst="rect">
            <a:avLst/>
          </a:prstGeom>
          <a:noFill/>
          <a:ln>
            <a:noFill/>
          </a:ln>
        </p:spPr>
        <p:txBody>
          <a:bodyPr lIns="137092" tIns="137092" rIns="137092" bIns="137092"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17047082" y="9386905"/>
            <a:ext cx="1097400" cy="786835"/>
          </a:xfrm>
          <a:prstGeom prst="rect">
            <a:avLst/>
          </a:prstGeom>
          <a:noFill/>
          <a:ln>
            <a:noFill/>
          </a:ln>
        </p:spPr>
        <p:txBody>
          <a:bodyPr lIns="137092" tIns="137092" rIns="137092" bIns="137092" anchor="ctr" anchorCtr="0">
            <a:noAutofit/>
          </a:bodyPr>
          <a:lstStyle/>
          <a:p>
            <a:pPr algn="r"/>
            <a:fld id="{00000000-1234-1234-1234-123412341234}" type="slidenum">
              <a:rPr lang="en" sz="2001" smtClean="0">
                <a:solidFill>
                  <a:schemeClr val="lt2"/>
                </a:solidFill>
                <a:latin typeface="Roboto"/>
                <a:ea typeface="Roboto"/>
                <a:cs typeface="Roboto"/>
                <a:sym typeface="Roboto"/>
              </a:rPr>
              <a:pPr algn="r"/>
              <a:t>‹#›</a:t>
            </a:fld>
            <a:endParaRPr lang="en" sz="2001">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5" r:id="rId3"/>
    <p:sldLayoutId id="2147483658" r:id="rId4"/>
    <p:sldLayoutId id="2147483660" r:id="rId5"/>
    <p:sldLayoutId id="2147483662" r:id="rId6"/>
    <p:sldLayoutId id="2147483663" r:id="rId7"/>
    <p:sldLayoutId id="2147483664" r:id="rId8"/>
    <p:sldLayoutId id="2147483665" r:id="rId9"/>
    <p:sldLayoutId id="2147483666" r:id="rId10"/>
    <p:sldLayoutId id="2147483667" r:id="rId11"/>
    <p:sldLayoutId id="214748366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ws.amazon.com/premiumsupport/knowledge-center/create-and-activate-aws-accoun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docs.aws.amazon.com/IAM/latest/UserGuide/id_users_change-permissions.html" TargetMode="External"/><Relationship Id="rId4" Type="http://schemas.openxmlformats.org/officeDocument/2006/relationships/hyperlink" Target="https://docs.aws.amazon.com/IAM/latest/UserGuide/id_users_create.html#id_users_create_consol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r>
              <a:rPr lang="en" dirty="0"/>
              <a:t>AWS </a:t>
            </a:r>
            <a:r>
              <a:rPr lang="en" dirty="0" err="1"/>
              <a:t>Rekognition</a:t>
            </a:r>
            <a:endParaRPr lang="en" dirty="0"/>
          </a:p>
        </p:txBody>
      </p:sp>
    </p:spTree>
    <p:extLst>
      <p:ext uri="{BB962C8B-B14F-4D97-AF65-F5344CB8AC3E}">
        <p14:creationId xmlns:p14="http://schemas.microsoft.com/office/powerpoint/2010/main" val="763748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r>
              <a:rPr lang="en" dirty="0" err="1"/>
              <a:t>Recognising</a:t>
            </a:r>
            <a:r>
              <a:rPr lang="en" dirty="0"/>
              <a:t> Faces in Video</a:t>
            </a:r>
          </a:p>
        </p:txBody>
      </p:sp>
    </p:spTree>
    <p:extLst>
      <p:ext uri="{BB962C8B-B14F-4D97-AF65-F5344CB8AC3E}">
        <p14:creationId xmlns:p14="http://schemas.microsoft.com/office/powerpoint/2010/main" val="3693721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What we will cover in this module</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What is AWS </a:t>
            </a:r>
            <a:r>
              <a:rPr lang="en-US" sz="4002" dirty="0" err="1">
                <a:solidFill>
                  <a:srgbClr val="434343"/>
                </a:solidFill>
              </a:rPr>
              <a:t>Rekognition</a:t>
            </a:r>
            <a:r>
              <a:rPr lang="en-US" sz="4002" dirty="0">
                <a:solidFill>
                  <a:srgbClr val="434343"/>
                </a:solidFill>
              </a:rPr>
              <a:t> and how can we use it?</a:t>
            </a:r>
          </a:p>
          <a:p>
            <a:pPr marL="914507" indent="-711281">
              <a:buClr>
                <a:srgbClr val="434343"/>
              </a:buClr>
              <a:buChar char="●"/>
            </a:pPr>
            <a:r>
              <a:rPr lang="en-US" sz="4002" dirty="0">
                <a:solidFill>
                  <a:srgbClr val="434343"/>
                </a:solidFill>
              </a:rPr>
              <a:t>What do we need?</a:t>
            </a:r>
          </a:p>
          <a:p>
            <a:pPr marL="914507" indent="-711281">
              <a:buClr>
                <a:srgbClr val="434343"/>
              </a:buClr>
              <a:buChar char="●"/>
            </a:pPr>
            <a:r>
              <a:rPr lang="en-US" sz="4002" dirty="0">
                <a:solidFill>
                  <a:srgbClr val="434343"/>
                </a:solidFill>
              </a:rPr>
              <a:t>Setting up</a:t>
            </a:r>
          </a:p>
          <a:p>
            <a:pPr marL="914507" indent="-711281">
              <a:buClr>
                <a:srgbClr val="434343"/>
              </a:buClr>
              <a:buChar char="●"/>
            </a:pPr>
            <a:r>
              <a:rPr lang="en-US" sz="4002" dirty="0">
                <a:solidFill>
                  <a:srgbClr val="434343"/>
                </a:solidFill>
              </a:rPr>
              <a:t>Capturing training and testing images</a:t>
            </a:r>
          </a:p>
          <a:p>
            <a:pPr marL="914507" indent="-711281">
              <a:buClr>
                <a:srgbClr val="434343"/>
              </a:buClr>
              <a:buChar char="●"/>
            </a:pPr>
            <a:r>
              <a:rPr lang="en-US" sz="4002" dirty="0">
                <a:solidFill>
                  <a:srgbClr val="434343"/>
                </a:solidFill>
              </a:rPr>
              <a:t>Training our model</a:t>
            </a:r>
          </a:p>
          <a:p>
            <a:pPr marL="914507" indent="-711281">
              <a:buClr>
                <a:srgbClr val="434343"/>
              </a:buClr>
              <a:buChar char="●"/>
            </a:pPr>
            <a:r>
              <a:rPr lang="en-US" sz="4002" dirty="0">
                <a:solidFill>
                  <a:srgbClr val="434343"/>
                </a:solidFill>
              </a:rPr>
              <a:t>Testing our model</a:t>
            </a:r>
          </a:p>
          <a:p>
            <a:pPr marL="914507" indent="-711281">
              <a:buClr>
                <a:srgbClr val="434343"/>
              </a:buClr>
              <a:buChar char="●"/>
            </a:pPr>
            <a:endParaRPr lang="en" sz="4002" dirty="0">
              <a:solidFill>
                <a:srgbClr val="434343"/>
              </a:solidFill>
            </a:endParaRPr>
          </a:p>
        </p:txBody>
      </p:sp>
    </p:spTree>
    <p:extLst>
      <p:ext uri="{BB962C8B-B14F-4D97-AF65-F5344CB8AC3E}">
        <p14:creationId xmlns:p14="http://schemas.microsoft.com/office/powerpoint/2010/main" val="1153452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AWS </a:t>
            </a:r>
            <a:r>
              <a:rPr lang="en" sz="4402" dirty="0" err="1"/>
              <a:t>Rekognition</a:t>
            </a:r>
            <a:endParaRPr lang="en" sz="4402" dirty="0"/>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What is AWS </a:t>
            </a:r>
            <a:r>
              <a:rPr lang="en-US" sz="4002" dirty="0" err="1">
                <a:solidFill>
                  <a:srgbClr val="434343"/>
                </a:solidFill>
              </a:rPr>
              <a:t>Rekognition</a:t>
            </a:r>
            <a:r>
              <a:rPr lang="en-US" sz="4002" dirty="0">
                <a:solidFill>
                  <a:srgbClr val="434343"/>
                </a:solidFill>
              </a:rPr>
              <a:t> and how can we use it?</a:t>
            </a:r>
          </a:p>
          <a:p>
            <a:pPr marL="203226">
              <a:buClr>
                <a:srgbClr val="434343"/>
              </a:buClr>
            </a:pPr>
            <a:endParaRPr lang="en-US" sz="4002" dirty="0">
              <a:solidFill>
                <a:srgbClr val="434343"/>
              </a:solidFill>
            </a:endParaRPr>
          </a:p>
          <a:p>
            <a:pPr marL="914507" indent="-711281">
              <a:buClr>
                <a:srgbClr val="434343"/>
              </a:buClr>
              <a:buChar char="●"/>
            </a:pPr>
            <a:r>
              <a:rPr lang="en-US" sz="4002" dirty="0">
                <a:solidFill>
                  <a:srgbClr val="434343"/>
                </a:solidFill>
              </a:rPr>
              <a:t>What is Lambda?</a:t>
            </a:r>
          </a:p>
          <a:p>
            <a:pPr marL="914507" indent="-711281">
              <a:buClr>
                <a:srgbClr val="434343"/>
              </a:buClr>
              <a:buChar char="●"/>
            </a:pPr>
            <a:endParaRPr lang="en-US" sz="4002" dirty="0">
              <a:solidFill>
                <a:srgbClr val="434343"/>
              </a:solidFill>
            </a:endParaRPr>
          </a:p>
          <a:p>
            <a:pPr marL="914507" indent="-711281">
              <a:buClr>
                <a:srgbClr val="434343"/>
              </a:buClr>
              <a:buChar char="●"/>
            </a:pPr>
            <a:r>
              <a:rPr lang="en-US" sz="4002" dirty="0">
                <a:solidFill>
                  <a:srgbClr val="434343"/>
                </a:solidFill>
              </a:rPr>
              <a:t>What is DynamoDB?</a:t>
            </a:r>
          </a:p>
          <a:p>
            <a:pPr marL="914507" indent="-711281">
              <a:buClr>
                <a:srgbClr val="434343"/>
              </a:buClr>
              <a:buChar char="●"/>
            </a:pPr>
            <a:endParaRPr lang="en-US" sz="4002" dirty="0">
              <a:solidFill>
                <a:srgbClr val="434343"/>
              </a:solidFill>
            </a:endParaRPr>
          </a:p>
          <a:p>
            <a:pPr marL="914507" indent="-711281">
              <a:buClr>
                <a:srgbClr val="434343"/>
              </a:buClr>
              <a:buChar char="●"/>
            </a:pPr>
            <a:r>
              <a:rPr lang="en-US" sz="4002" dirty="0">
                <a:solidFill>
                  <a:srgbClr val="434343"/>
                </a:solidFill>
              </a:rPr>
              <a:t>What is S3?</a:t>
            </a:r>
          </a:p>
          <a:p>
            <a:pPr marL="914507" indent="-711281">
              <a:buClr>
                <a:srgbClr val="434343"/>
              </a:buClr>
              <a:buChar char="●"/>
            </a:pPr>
            <a:endParaRPr lang="en" sz="4002" dirty="0">
              <a:solidFill>
                <a:srgbClr val="434343"/>
              </a:solidFill>
            </a:endParaRPr>
          </a:p>
        </p:txBody>
      </p:sp>
    </p:spTree>
    <p:extLst>
      <p:ext uri="{BB962C8B-B14F-4D97-AF65-F5344CB8AC3E}">
        <p14:creationId xmlns:p14="http://schemas.microsoft.com/office/powerpoint/2010/main" val="1181090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Setting up AWS</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First create an AWS account</a:t>
            </a:r>
          </a:p>
          <a:p>
            <a:pPr marL="203226">
              <a:buClr>
                <a:srgbClr val="434343"/>
              </a:buClr>
            </a:pPr>
            <a:r>
              <a:rPr lang="en-US" dirty="0">
                <a:solidFill>
                  <a:srgbClr val="434343"/>
                </a:solidFill>
              </a:rPr>
              <a:t>	(see </a:t>
            </a:r>
            <a:r>
              <a:rPr lang="en-US" dirty="0">
                <a:solidFill>
                  <a:srgbClr val="434343"/>
                </a:solidFill>
                <a:hlinkClick r:id="rId3"/>
              </a:rPr>
              <a:t>https://aws.amazon.com/premiumsupport/knowledge-center/create-and-activate-aws-account/</a:t>
            </a:r>
            <a:r>
              <a:rPr lang="en-US" dirty="0">
                <a:solidFill>
                  <a:srgbClr val="434343"/>
                </a:solidFill>
              </a:rPr>
              <a:t>) </a:t>
            </a:r>
          </a:p>
          <a:p>
            <a:pPr marL="914507" indent="-711281">
              <a:buClr>
                <a:srgbClr val="434343"/>
              </a:buClr>
              <a:buChar char="●"/>
            </a:pPr>
            <a:r>
              <a:rPr lang="en-US" sz="4002" dirty="0">
                <a:solidFill>
                  <a:srgbClr val="434343"/>
                </a:solidFill>
              </a:rPr>
              <a:t>Within it create an IAM user </a:t>
            </a:r>
          </a:p>
          <a:p>
            <a:pPr marL="203226" lvl="2">
              <a:buClr>
                <a:srgbClr val="434343"/>
              </a:buClr>
            </a:pPr>
            <a:r>
              <a:rPr lang="en-US" dirty="0">
                <a:solidFill>
                  <a:srgbClr val="434343"/>
                </a:solidFill>
              </a:rPr>
              <a:t>	</a:t>
            </a:r>
            <a:r>
              <a:rPr lang="en-US" sz="1800" dirty="0">
                <a:solidFill>
                  <a:srgbClr val="434343"/>
                </a:solidFill>
              </a:rPr>
              <a:t>(see </a:t>
            </a:r>
            <a:r>
              <a:rPr lang="en-US" sz="1800" dirty="0">
                <a:solidFill>
                  <a:srgbClr val="434343"/>
                </a:solidFill>
                <a:hlinkClick r:id="rId4"/>
              </a:rPr>
              <a:t>https://docs.aws.amazon.com/IAM/latest/UserGuide/id_users_create.html#id_users_create_console</a:t>
            </a:r>
            <a:r>
              <a:rPr lang="en-US" sz="1800" dirty="0">
                <a:solidFill>
                  <a:srgbClr val="434343"/>
                </a:solidFill>
              </a:rPr>
              <a:t>)</a:t>
            </a:r>
          </a:p>
          <a:p>
            <a:pPr marL="914507" indent="-711281">
              <a:buClr>
                <a:srgbClr val="434343"/>
              </a:buClr>
              <a:buChar char="●"/>
            </a:pPr>
            <a:r>
              <a:rPr lang="en-US" sz="4002" dirty="0">
                <a:solidFill>
                  <a:srgbClr val="434343"/>
                </a:solidFill>
              </a:rPr>
              <a:t>Now add the following managed policies to your IAM user</a:t>
            </a:r>
          </a:p>
          <a:p>
            <a:pPr marL="203226">
              <a:buClr>
                <a:srgbClr val="434343"/>
              </a:buClr>
            </a:pPr>
            <a:r>
              <a:rPr lang="en-US" dirty="0">
                <a:solidFill>
                  <a:srgbClr val="434343"/>
                </a:solidFill>
              </a:rPr>
              <a:t>	(see </a:t>
            </a:r>
            <a:r>
              <a:rPr lang="en-US" dirty="0">
                <a:solidFill>
                  <a:srgbClr val="434343"/>
                </a:solidFill>
                <a:hlinkClick r:id="rId5"/>
              </a:rPr>
              <a:t>https://docs.aws.amazon.com/IAM/latest/UserGuide/id_users_change-permissions.html</a:t>
            </a:r>
            <a:r>
              <a:rPr lang="en-US" dirty="0">
                <a:solidFill>
                  <a:srgbClr val="434343"/>
                </a:solidFill>
              </a:rPr>
              <a:t>) </a:t>
            </a:r>
          </a:p>
          <a:p>
            <a:pPr marL="203226" lvl="8">
              <a:buClr>
                <a:srgbClr val="434343"/>
              </a:buClr>
            </a:pPr>
            <a:r>
              <a:rPr lang="en-GB" sz="3200" dirty="0">
                <a:solidFill>
                  <a:srgbClr val="434343"/>
                </a:solidFill>
              </a:rPr>
              <a:t>	</a:t>
            </a:r>
            <a:r>
              <a:rPr lang="en-GB" sz="2000" dirty="0">
                <a:solidFill>
                  <a:srgbClr val="434343"/>
                </a:solidFill>
              </a:rPr>
              <a:t>	</a:t>
            </a:r>
            <a:r>
              <a:rPr lang="en-GB" sz="2000" dirty="0" err="1">
                <a:solidFill>
                  <a:srgbClr val="434343"/>
                </a:solidFill>
                <a:latin typeface="Consolas" panose="020B0609020204030204" pitchFamily="49" charset="0"/>
                <a:cs typeface="Consolas" panose="020B0609020204030204" pitchFamily="49" charset="0"/>
              </a:rPr>
              <a:t>AmazonRekognitionFullAccess</a:t>
            </a:r>
            <a:endParaRPr lang="en-GB" sz="2000" dirty="0">
              <a:solidFill>
                <a:srgbClr val="434343"/>
              </a:solidFill>
              <a:latin typeface="Consolas" panose="020B0609020204030204" pitchFamily="49" charset="0"/>
              <a:cs typeface="Consolas" panose="020B0609020204030204" pitchFamily="49" charset="0"/>
            </a:endParaRPr>
          </a:p>
          <a:p>
            <a:pPr marL="203226" lvl="8">
              <a:buClr>
                <a:srgbClr val="434343"/>
              </a:buClr>
            </a:pPr>
            <a:r>
              <a:rPr lang="en-GB" sz="2000" dirty="0">
                <a:solidFill>
                  <a:srgbClr val="434343"/>
                </a:solidFill>
                <a:latin typeface="Consolas" panose="020B0609020204030204" pitchFamily="49" charset="0"/>
                <a:cs typeface="Consolas" panose="020B0609020204030204" pitchFamily="49" charset="0"/>
              </a:rPr>
              <a:t>		</a:t>
            </a:r>
            <a:r>
              <a:rPr lang="en-GB" sz="2000" dirty="0" err="1">
                <a:solidFill>
                  <a:srgbClr val="434343"/>
                </a:solidFill>
                <a:latin typeface="Consolas" panose="020B0609020204030204" pitchFamily="49" charset="0"/>
                <a:cs typeface="Consolas" panose="020B0609020204030204" pitchFamily="49" charset="0"/>
              </a:rPr>
              <a:t>AmazonDynamoDBFullAccess</a:t>
            </a:r>
            <a:endParaRPr lang="en-GB" sz="2000" dirty="0">
              <a:solidFill>
                <a:srgbClr val="434343"/>
              </a:solidFill>
              <a:latin typeface="Consolas" panose="020B0609020204030204" pitchFamily="49" charset="0"/>
              <a:cs typeface="Consolas" panose="020B0609020204030204" pitchFamily="49" charset="0"/>
            </a:endParaRPr>
          </a:p>
          <a:p>
            <a:pPr marL="203226" lvl="8">
              <a:buClr>
                <a:srgbClr val="434343"/>
              </a:buClr>
            </a:pPr>
            <a:r>
              <a:rPr lang="en-GB" sz="2000" dirty="0">
                <a:solidFill>
                  <a:srgbClr val="434343"/>
                </a:solidFill>
                <a:latin typeface="Consolas" panose="020B0609020204030204" pitchFamily="49" charset="0"/>
                <a:cs typeface="Consolas" panose="020B0609020204030204" pitchFamily="49" charset="0"/>
              </a:rPr>
              <a:t>		AmazonS3FullAccess</a:t>
            </a:r>
          </a:p>
          <a:p>
            <a:pPr marL="203226" lvl="8">
              <a:buClr>
                <a:srgbClr val="434343"/>
              </a:buClr>
            </a:pPr>
            <a:r>
              <a:rPr lang="en-GB" sz="2000" dirty="0">
                <a:solidFill>
                  <a:srgbClr val="434343"/>
                </a:solidFill>
                <a:latin typeface="Consolas" panose="020B0609020204030204" pitchFamily="49" charset="0"/>
                <a:cs typeface="Consolas" panose="020B0609020204030204" pitchFamily="49" charset="0"/>
              </a:rPr>
              <a:t>		</a:t>
            </a:r>
            <a:r>
              <a:rPr lang="en-GB" sz="2000" dirty="0" err="1">
                <a:solidFill>
                  <a:srgbClr val="434343"/>
                </a:solidFill>
                <a:latin typeface="Consolas" panose="020B0609020204030204" pitchFamily="49" charset="0"/>
                <a:cs typeface="Consolas" panose="020B0609020204030204" pitchFamily="49" charset="0"/>
              </a:rPr>
              <a:t>IAMFullAccess</a:t>
            </a:r>
            <a:endParaRPr lang="en-GB" sz="2000" dirty="0">
              <a:solidFill>
                <a:srgbClr val="434343"/>
              </a:solidFill>
              <a:latin typeface="Consolas" panose="020B0609020204030204" pitchFamily="49" charset="0"/>
              <a:cs typeface="Consolas" panose="020B0609020204030204" pitchFamily="49" charset="0"/>
            </a:endParaRPr>
          </a:p>
          <a:p>
            <a:pPr marL="774726" lvl="5" indent="-571500">
              <a:buClr>
                <a:srgbClr val="434343"/>
              </a:buClr>
              <a:buFont typeface="Arial" panose="020B0604020202020204" pitchFamily="34" charset="0"/>
              <a:buChar char="•"/>
            </a:pPr>
            <a:r>
              <a:rPr lang="en-US" sz="4002" dirty="0">
                <a:solidFill>
                  <a:srgbClr val="434343"/>
                </a:solidFill>
              </a:rPr>
              <a:t>Make sure you download the CSV containing the key pair</a:t>
            </a:r>
          </a:p>
        </p:txBody>
      </p:sp>
    </p:spTree>
    <p:extLst>
      <p:ext uri="{BB962C8B-B14F-4D97-AF65-F5344CB8AC3E}">
        <p14:creationId xmlns:p14="http://schemas.microsoft.com/office/powerpoint/2010/main" val="1792233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t>Run:</a:t>
            </a:r>
            <a:br>
              <a:rPr lang="en" dirty="0"/>
            </a:br>
            <a:r>
              <a:rPr lang="en" sz="7200" dirty="0">
                <a:latin typeface="Consolas" panose="020B0609020204030204" pitchFamily="49" charset="0"/>
                <a:cs typeface="Consolas" panose="020B0609020204030204" pitchFamily="49" charset="0"/>
              </a:rPr>
              <a:t>bash </a:t>
            </a:r>
            <a:r>
              <a:rPr lang="en" sz="7200" dirty="0" err="1">
                <a:latin typeface="Consolas" panose="020B0609020204030204" pitchFamily="49" charset="0"/>
                <a:cs typeface="Consolas" panose="020B0609020204030204" pitchFamily="49" charset="0"/>
              </a:rPr>
              <a:t>aws-configure.sh</a:t>
            </a:r>
            <a:endParaRPr lang="en"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26626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Configuring </a:t>
            </a:r>
            <a:r>
              <a:rPr lang="en" sz="4402" dirty="0" err="1"/>
              <a:t>Lamba</a:t>
            </a:r>
            <a:r>
              <a:rPr lang="en" sz="4402" dirty="0"/>
              <a:t> to Use Recognition</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We’ll now walk through the steps required to configure our Lambda service to wait for an image to be uploaded to S3, detect faces in the image, and either store the face details in DynamoDB as part of training, or provide the most likely face back to us.</a:t>
            </a: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496600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t>Follow these steps…</a:t>
            </a:r>
          </a:p>
        </p:txBody>
      </p:sp>
    </p:spTree>
    <p:extLst>
      <p:ext uri="{BB962C8B-B14F-4D97-AF65-F5344CB8AC3E}">
        <p14:creationId xmlns:p14="http://schemas.microsoft.com/office/powerpoint/2010/main" val="1125305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Using our AWS </a:t>
            </a:r>
            <a:r>
              <a:rPr lang="en" sz="4402" dirty="0" err="1"/>
              <a:t>Rekognition</a:t>
            </a:r>
            <a:r>
              <a:rPr lang="en" sz="4402" dirty="0"/>
              <a:t> Service</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Now that we have configured AWS, let’s look at the code we’ll run locally…</a:t>
            </a: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087879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t>Using AWS </a:t>
            </a:r>
            <a:r>
              <a:rPr lang="en" dirty="0" err="1"/>
              <a:t>Rekognition</a:t>
            </a:r>
            <a:endParaRPr lang="en" dirty="0"/>
          </a:p>
        </p:txBody>
      </p:sp>
    </p:spTree>
    <p:extLst>
      <p:ext uri="{BB962C8B-B14F-4D97-AF65-F5344CB8AC3E}">
        <p14:creationId xmlns:p14="http://schemas.microsoft.com/office/powerpoint/2010/main" val="1401149227"/>
      </p:ext>
    </p:extLst>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8357</TotalTime>
  <Words>775</Words>
  <Application>Microsoft Macintosh PowerPoint</Application>
  <PresentationFormat>Custom</PresentationFormat>
  <Paragraphs>62</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Roboto</vt:lpstr>
      <vt:lpstr>Calibri</vt:lpstr>
      <vt:lpstr>Arial</vt:lpstr>
      <vt:lpstr>Consolas</vt:lpstr>
      <vt:lpstr>Packt</vt:lpstr>
      <vt:lpstr>AWS Rekognition</vt:lpstr>
      <vt:lpstr>What we will cover in this module</vt:lpstr>
      <vt:lpstr>AWS Rekognition</vt:lpstr>
      <vt:lpstr>Setting up AWS</vt:lpstr>
      <vt:lpstr>Run: bash aws-configure.sh</vt:lpstr>
      <vt:lpstr>Configuring Lamba to Use Recognition</vt:lpstr>
      <vt:lpstr>Follow these steps…</vt:lpstr>
      <vt:lpstr>Using our AWS Rekognition Service</vt:lpstr>
      <vt:lpstr>Using AWS Rekognition</vt:lpstr>
      <vt:lpstr>Recognising Faces in Video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Course Title Goes Here</dc:title>
  <cp:lastModifiedBy>Strefford, Mark Charles</cp:lastModifiedBy>
  <cp:revision>41</cp:revision>
  <dcterms:modified xsi:type="dcterms:W3CDTF">2018-10-02T22:00:49Z</dcterms:modified>
</cp:coreProperties>
</file>