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17"/>
  </p:notesMasterIdLst>
  <p:sldIdLst>
    <p:sldId id="291" r:id="rId2"/>
    <p:sldId id="302" r:id="rId3"/>
    <p:sldId id="274" r:id="rId4"/>
    <p:sldId id="304" r:id="rId5"/>
    <p:sldId id="284" r:id="rId6"/>
    <p:sldId id="286" r:id="rId7"/>
    <p:sldId id="277" r:id="rId8"/>
    <p:sldId id="306" r:id="rId9"/>
    <p:sldId id="285" r:id="rId10"/>
    <p:sldId id="305" r:id="rId11"/>
    <p:sldId id="299" r:id="rId12"/>
    <p:sldId id="308" r:id="rId13"/>
    <p:sldId id="307" r:id="rId14"/>
    <p:sldId id="303" r:id="rId15"/>
    <p:sldId id="301" r:id="rId16"/>
  </p:sldIdLst>
  <p:sldSz cx="18288000" cy="10282238"/>
  <p:notesSz cx="6858000" cy="9144000"/>
  <p:embeddedFontLst>
    <p:embeddedFont>
      <p:font typeface="Calibri" panose="020F0502020204030204" pitchFamily="34" charset="0"/>
      <p:regular r:id="rId18"/>
      <p:bold r:id="rId19"/>
      <p:italic r:id="rId20"/>
      <p:boldItalic r:id="rId21"/>
    </p:embeddedFont>
    <p:embeddedFont>
      <p:font typeface="Consolas" panose="020B0609020204030204" pitchFamily="49" charset="0"/>
      <p:regular r:id="rId22"/>
      <p:bold r:id="rId23"/>
      <p:italic r:id="rId24"/>
      <p:boldItalic r:id="rId25"/>
    </p:embeddedFont>
    <p:embeddedFont>
      <p:font typeface="Roboto"/>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3"/>
    <p:restoredTop sz="83677"/>
  </p:normalViewPr>
  <p:slideViewPr>
    <p:cSldViewPr snapToGrid="0">
      <p:cViewPr varScale="1">
        <p:scale>
          <a:sx n="56" d="100"/>
          <a:sy n="56" d="100"/>
        </p:scale>
        <p:origin x="208" y="1120"/>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2241205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1326585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43222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059420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4107019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we’ll return to our OpenCV example and build on it to recognize code in video streaming from a webcam.  This will give you a good understanding of how you could recognize yourself, family members, friends, or perhaps even your favourite celebrity A-lister. </a:t>
            </a:r>
            <a:endParaRPr dirty="0"/>
          </a:p>
        </p:txBody>
      </p:sp>
    </p:spTree>
    <p:extLst>
      <p:ext uri="{BB962C8B-B14F-4D97-AF65-F5344CB8AC3E}">
        <p14:creationId xmlns:p14="http://schemas.microsoft.com/office/powerpoint/2010/main" val="1167048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 let’s start with a very important caveat, this code is not designed to run on a real car.  There are a large number of safety features that a real autonomous vehicle has that we won’t cover here.  However, section is designed to introduce you to an approach to do this, and can help you get started on a career in this space if you so wish!</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476967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p>
          <a:p>
            <a:pPr lvl="0" rtl="0">
              <a:spcBef>
                <a:spcPts val="0"/>
              </a:spcBef>
              <a:buNone/>
            </a:pPr>
            <a:endParaRPr lang="en-US" baseline="0" dirty="0"/>
          </a:p>
          <a:p>
            <a:pPr lvl="0" rtl="0">
              <a:spcBef>
                <a:spcPts val="0"/>
              </a:spcBef>
              <a:buNone/>
            </a:pPr>
            <a:r>
              <a:rPr lang="en-US" dirty="0"/>
              <a:t>https://</a:t>
            </a:r>
            <a:r>
              <a:rPr lang="en-US" dirty="0" err="1"/>
              <a:t>aws.amazon.com</a:t>
            </a:r>
            <a:r>
              <a:rPr lang="en-US" dirty="0"/>
              <a:t>/blogs/machine-learning/build-your-own-face-recognition-service-using-amazon-rekognition/</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676712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623511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 let’s start with a very important caveat, this code is not designed to run on a real car.  There are a large number of safety features that a real autonomous vehicle has that we won’t cover here.  However, section is designed to introduce you to an approach to do this, and can help you get started on a career in this space if you so wish!</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8271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err="1"/>
              <a:t>Rekognition</a:t>
            </a:r>
            <a:r>
              <a:rPr lang="en-US" dirty="0"/>
              <a:t> relies on a combination of AWS capabilities to work.  </a:t>
            </a:r>
          </a:p>
          <a:p>
            <a:pPr lvl="0" rtl="0">
              <a:spcBef>
                <a:spcPts val="0"/>
              </a:spcBef>
              <a:buNone/>
            </a:pPr>
            <a:endParaRPr lang="en-US" dirty="0"/>
          </a:p>
          <a:p>
            <a:pPr lvl="0" rtl="0">
              <a:spcBef>
                <a:spcPts val="0"/>
              </a:spcBef>
              <a:buNone/>
            </a:pPr>
            <a:r>
              <a:rPr lang="en-US" dirty="0" err="1"/>
              <a:t>Rekognition</a:t>
            </a:r>
            <a:r>
              <a:rPr lang="en-US" dirty="0"/>
              <a:t> provides the ability to detect objects in images, and for our purposes we’ll be using it to recognize faces from a training set.</a:t>
            </a:r>
          </a:p>
          <a:p>
            <a:pPr lvl="0" rtl="0">
              <a:spcBef>
                <a:spcPts val="0"/>
              </a:spcBef>
              <a:buNone/>
            </a:pPr>
            <a:endParaRPr lang="en-US" dirty="0"/>
          </a:p>
          <a:p>
            <a:pPr lvl="0" rtl="0">
              <a:spcBef>
                <a:spcPts val="0"/>
              </a:spcBef>
              <a:buNone/>
            </a:pPr>
            <a:r>
              <a:rPr lang="en-US" dirty="0"/>
              <a:t>Lambda is Amazon Web Services’ serverless computing capability.  This means we can simply define the code we want to run, and when it runs (for example when we provide an image) without us having to worry about deploying or configuring a server</a:t>
            </a:r>
          </a:p>
          <a:p>
            <a:pPr lvl="0" rtl="0">
              <a:spcBef>
                <a:spcPts val="0"/>
              </a:spcBef>
              <a:buNone/>
            </a:pPr>
            <a:endParaRPr lang="en-US" dirty="0"/>
          </a:p>
          <a:p>
            <a:pPr lvl="0" rtl="0">
              <a:spcBef>
                <a:spcPts val="0"/>
              </a:spcBef>
              <a:buNone/>
            </a:pPr>
            <a:r>
              <a:rPr lang="en-US" dirty="0"/>
              <a:t>DynamoDB is a NoSQL database, we’ll use it to store results of faces in images</a:t>
            </a:r>
          </a:p>
          <a:p>
            <a:pPr lvl="0" rtl="0">
              <a:spcBef>
                <a:spcPts val="0"/>
              </a:spcBef>
              <a:buNone/>
            </a:pPr>
            <a:endParaRPr lang="en-US" dirty="0"/>
          </a:p>
          <a:p>
            <a:pPr lvl="0" rtl="0">
              <a:spcBef>
                <a:spcPts val="0"/>
              </a:spcBef>
              <a:buNone/>
            </a:pPr>
            <a:r>
              <a:rPr lang="en-US" dirty="0"/>
              <a:t>S3 is a </a:t>
            </a:r>
            <a:r>
              <a:rPr lang="en-US" dirty="0" err="1"/>
              <a:t>filestore</a:t>
            </a:r>
            <a:r>
              <a:rPr lang="en-US" dirty="0"/>
              <a:t>, this is where we’ll upload our images ready for our Lambda service to act on them</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03824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Before we start, we need to set up our account in AWS.  There are really good guides for this available on the AWS website, so I’ve provided links here rather than showing you how to do this.  Once you’ve created your AWS account, an IAM user and added the managed policies listed above to your IAM user, make sure you download the CSV containing your key pair before continuing.  We’ll need that in the next step.</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86519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236182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33614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Self Driving Car Technology</a:t>
            </a:r>
            <a:br>
              <a:rPr lang="en" dirty="0"/>
            </a:br>
            <a:r>
              <a:rPr lang="en" sz="6000" dirty="0"/>
              <a:t>Predicting Steering Angles</a:t>
            </a:r>
            <a:endParaRPr lang="en" dirty="0"/>
          </a:p>
        </p:txBody>
      </p:sp>
    </p:spTree>
    <p:extLst>
      <p:ext uri="{BB962C8B-B14F-4D97-AF65-F5344CB8AC3E}">
        <p14:creationId xmlns:p14="http://schemas.microsoft.com/office/powerpoint/2010/main" val="76374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4.3 Training Our Model</a:t>
            </a:r>
          </a:p>
        </p:txBody>
      </p:sp>
    </p:spTree>
    <p:extLst>
      <p:ext uri="{BB962C8B-B14F-4D97-AF65-F5344CB8AC3E}">
        <p14:creationId xmlns:p14="http://schemas.microsoft.com/office/powerpoint/2010/main" val="124670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Training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Creating training, validation and test datasets</a:t>
            </a:r>
          </a:p>
          <a:p>
            <a:pPr marL="914507" indent="-711281">
              <a:buClr>
                <a:srgbClr val="434343"/>
              </a:buClr>
              <a:buFont typeface="Calibri"/>
              <a:buChar char="●"/>
            </a:pPr>
            <a:r>
              <a:rPr lang="en-US" sz="4002" dirty="0">
                <a:solidFill>
                  <a:srgbClr val="434343"/>
                </a:solidFill>
              </a:rPr>
              <a:t>Generators</a:t>
            </a:r>
          </a:p>
          <a:p>
            <a:pPr marL="914507" indent="-711281">
              <a:buClr>
                <a:srgbClr val="434343"/>
              </a:buClr>
              <a:buChar char="●"/>
            </a:pPr>
            <a:r>
              <a:rPr lang="en-US" sz="4002" dirty="0" err="1">
                <a:solidFill>
                  <a:srgbClr val="434343"/>
                </a:solidFill>
              </a:rPr>
              <a:t>Keras</a:t>
            </a:r>
            <a:r>
              <a:rPr lang="en-US" sz="4002" dirty="0">
                <a:solidFill>
                  <a:srgbClr val="434343"/>
                </a:solidFill>
              </a:rPr>
              <a:t> CNN definition</a:t>
            </a:r>
          </a:p>
          <a:p>
            <a:pPr marL="914507" indent="-711281">
              <a:buClr>
                <a:srgbClr val="434343"/>
              </a:buClr>
              <a:buChar char="●"/>
            </a:pPr>
            <a:r>
              <a:rPr lang="en-US" sz="4002" dirty="0">
                <a:solidFill>
                  <a:srgbClr val="434343"/>
                </a:solidFill>
              </a:rPr>
              <a:t>Loss functions</a:t>
            </a:r>
          </a:p>
          <a:p>
            <a:pPr marL="914507" indent="-711281">
              <a:buClr>
                <a:srgbClr val="434343"/>
              </a:buClr>
              <a:buChar char="●"/>
            </a:pPr>
            <a:r>
              <a:rPr lang="en-US" sz="4002" dirty="0">
                <a:solidFill>
                  <a:srgbClr val="434343"/>
                </a:solidFill>
              </a:rPr>
              <a:t>Graphing performance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08787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Splitting our data into train, validate and test datasets</a:t>
            </a:r>
          </a:p>
        </p:txBody>
      </p:sp>
      <p:pic>
        <p:nvPicPr>
          <p:cNvPr id="4" name="Picture 3">
            <a:extLst>
              <a:ext uri="{FF2B5EF4-FFF2-40B4-BE49-F238E27FC236}">
                <a16:creationId xmlns:a16="http://schemas.microsoft.com/office/drawing/2014/main" id="{FB31FC68-B9AB-554A-8434-92BA54A927D2}"/>
              </a:ext>
            </a:extLst>
          </p:cNvPr>
          <p:cNvPicPr>
            <a:picLocks noChangeAspect="1"/>
          </p:cNvPicPr>
          <p:nvPr/>
        </p:nvPicPr>
        <p:blipFill>
          <a:blip r:embed="rId2"/>
          <a:stretch>
            <a:fillRect/>
          </a:stretch>
        </p:blipFill>
        <p:spPr>
          <a:xfrm>
            <a:off x="807951" y="3264572"/>
            <a:ext cx="2882900" cy="1625600"/>
          </a:xfrm>
          <a:prstGeom prst="rect">
            <a:avLst/>
          </a:prstGeom>
        </p:spPr>
      </p:pic>
      <p:pic>
        <p:nvPicPr>
          <p:cNvPr id="6" name="Picture 5">
            <a:extLst>
              <a:ext uri="{FF2B5EF4-FFF2-40B4-BE49-F238E27FC236}">
                <a16:creationId xmlns:a16="http://schemas.microsoft.com/office/drawing/2014/main" id="{4E8B3B65-5FC9-A14F-AD0C-BF93DED3617D}"/>
              </a:ext>
            </a:extLst>
          </p:cNvPr>
          <p:cNvPicPr>
            <a:picLocks noChangeAspect="1"/>
          </p:cNvPicPr>
          <p:nvPr/>
        </p:nvPicPr>
        <p:blipFill>
          <a:blip r:embed="rId3"/>
          <a:stretch>
            <a:fillRect/>
          </a:stretch>
        </p:blipFill>
        <p:spPr>
          <a:xfrm>
            <a:off x="1148574" y="3608601"/>
            <a:ext cx="2882900" cy="1625600"/>
          </a:xfrm>
          <a:prstGeom prst="rect">
            <a:avLst/>
          </a:prstGeom>
        </p:spPr>
      </p:pic>
      <p:pic>
        <p:nvPicPr>
          <p:cNvPr id="8" name="Picture 7">
            <a:extLst>
              <a:ext uri="{FF2B5EF4-FFF2-40B4-BE49-F238E27FC236}">
                <a16:creationId xmlns:a16="http://schemas.microsoft.com/office/drawing/2014/main" id="{621CD730-1E9E-CC4A-BC03-9E6854187172}"/>
              </a:ext>
            </a:extLst>
          </p:cNvPr>
          <p:cNvPicPr>
            <a:picLocks noChangeAspect="1"/>
          </p:cNvPicPr>
          <p:nvPr/>
        </p:nvPicPr>
        <p:blipFill>
          <a:blip r:embed="rId4"/>
          <a:stretch>
            <a:fillRect/>
          </a:stretch>
        </p:blipFill>
        <p:spPr>
          <a:xfrm>
            <a:off x="1489197" y="3952630"/>
            <a:ext cx="2882900" cy="1625600"/>
          </a:xfrm>
          <a:prstGeom prst="rect">
            <a:avLst/>
          </a:prstGeom>
        </p:spPr>
      </p:pic>
      <p:pic>
        <p:nvPicPr>
          <p:cNvPr id="22" name="Picture 21">
            <a:extLst>
              <a:ext uri="{FF2B5EF4-FFF2-40B4-BE49-F238E27FC236}">
                <a16:creationId xmlns:a16="http://schemas.microsoft.com/office/drawing/2014/main" id="{A6D9FECD-07E9-CD49-803A-FCE4DBDFF879}"/>
              </a:ext>
            </a:extLst>
          </p:cNvPr>
          <p:cNvPicPr>
            <a:picLocks noChangeAspect="1"/>
          </p:cNvPicPr>
          <p:nvPr/>
        </p:nvPicPr>
        <p:blipFill>
          <a:blip r:embed="rId5"/>
          <a:stretch>
            <a:fillRect/>
          </a:stretch>
        </p:blipFill>
        <p:spPr>
          <a:xfrm>
            <a:off x="1829820" y="4296659"/>
            <a:ext cx="2882900" cy="1625600"/>
          </a:xfrm>
          <a:prstGeom prst="rect">
            <a:avLst/>
          </a:prstGeom>
        </p:spPr>
      </p:pic>
      <p:pic>
        <p:nvPicPr>
          <p:cNvPr id="24" name="Picture 23">
            <a:extLst>
              <a:ext uri="{FF2B5EF4-FFF2-40B4-BE49-F238E27FC236}">
                <a16:creationId xmlns:a16="http://schemas.microsoft.com/office/drawing/2014/main" id="{1ECDDD4F-9C47-E845-98D5-267B0E53B75F}"/>
              </a:ext>
            </a:extLst>
          </p:cNvPr>
          <p:cNvPicPr>
            <a:picLocks noChangeAspect="1"/>
          </p:cNvPicPr>
          <p:nvPr/>
        </p:nvPicPr>
        <p:blipFill>
          <a:blip r:embed="rId6"/>
          <a:stretch>
            <a:fillRect/>
          </a:stretch>
        </p:blipFill>
        <p:spPr>
          <a:xfrm>
            <a:off x="2170443" y="4640688"/>
            <a:ext cx="2882900" cy="1625600"/>
          </a:xfrm>
          <a:prstGeom prst="rect">
            <a:avLst/>
          </a:prstGeom>
        </p:spPr>
      </p:pic>
      <p:pic>
        <p:nvPicPr>
          <p:cNvPr id="26" name="Picture 25">
            <a:extLst>
              <a:ext uri="{FF2B5EF4-FFF2-40B4-BE49-F238E27FC236}">
                <a16:creationId xmlns:a16="http://schemas.microsoft.com/office/drawing/2014/main" id="{132164A8-BFD9-7346-B7CD-51007DC27EE3}"/>
              </a:ext>
            </a:extLst>
          </p:cNvPr>
          <p:cNvPicPr>
            <a:picLocks noChangeAspect="1"/>
          </p:cNvPicPr>
          <p:nvPr/>
        </p:nvPicPr>
        <p:blipFill>
          <a:blip r:embed="rId7"/>
          <a:stretch>
            <a:fillRect/>
          </a:stretch>
        </p:blipFill>
        <p:spPr>
          <a:xfrm>
            <a:off x="2511066" y="4984717"/>
            <a:ext cx="2882900" cy="1625600"/>
          </a:xfrm>
          <a:prstGeom prst="rect">
            <a:avLst/>
          </a:prstGeom>
        </p:spPr>
      </p:pic>
      <p:pic>
        <p:nvPicPr>
          <p:cNvPr id="28" name="Picture 27">
            <a:extLst>
              <a:ext uri="{FF2B5EF4-FFF2-40B4-BE49-F238E27FC236}">
                <a16:creationId xmlns:a16="http://schemas.microsoft.com/office/drawing/2014/main" id="{58952160-B73E-0A4F-95F1-FC58D1941127}"/>
              </a:ext>
            </a:extLst>
          </p:cNvPr>
          <p:cNvPicPr>
            <a:picLocks noChangeAspect="1"/>
          </p:cNvPicPr>
          <p:nvPr/>
        </p:nvPicPr>
        <p:blipFill>
          <a:blip r:embed="rId8"/>
          <a:stretch>
            <a:fillRect/>
          </a:stretch>
        </p:blipFill>
        <p:spPr>
          <a:xfrm>
            <a:off x="2851689" y="5328746"/>
            <a:ext cx="2882900" cy="1625600"/>
          </a:xfrm>
          <a:prstGeom prst="rect">
            <a:avLst/>
          </a:prstGeom>
        </p:spPr>
      </p:pic>
      <p:pic>
        <p:nvPicPr>
          <p:cNvPr id="30" name="Picture 29">
            <a:extLst>
              <a:ext uri="{FF2B5EF4-FFF2-40B4-BE49-F238E27FC236}">
                <a16:creationId xmlns:a16="http://schemas.microsoft.com/office/drawing/2014/main" id="{9D2E6F53-45CA-4244-957A-EB8BB64D59A9}"/>
              </a:ext>
            </a:extLst>
          </p:cNvPr>
          <p:cNvPicPr>
            <a:picLocks noChangeAspect="1"/>
          </p:cNvPicPr>
          <p:nvPr/>
        </p:nvPicPr>
        <p:blipFill>
          <a:blip r:embed="rId9"/>
          <a:stretch>
            <a:fillRect/>
          </a:stretch>
        </p:blipFill>
        <p:spPr>
          <a:xfrm>
            <a:off x="3192309" y="5672773"/>
            <a:ext cx="2882900" cy="1625600"/>
          </a:xfrm>
          <a:prstGeom prst="rect">
            <a:avLst/>
          </a:prstGeom>
        </p:spPr>
      </p:pic>
      <p:sp>
        <p:nvSpPr>
          <p:cNvPr id="40" name="Right Brace 39">
            <a:extLst>
              <a:ext uri="{FF2B5EF4-FFF2-40B4-BE49-F238E27FC236}">
                <a16:creationId xmlns:a16="http://schemas.microsoft.com/office/drawing/2014/main" id="{8742FADD-58A5-064B-B926-1FE411127255}"/>
              </a:ext>
            </a:extLst>
          </p:cNvPr>
          <p:cNvSpPr/>
          <p:nvPr/>
        </p:nvSpPr>
        <p:spPr>
          <a:xfrm>
            <a:off x="7132320" y="3264572"/>
            <a:ext cx="1113905" cy="40338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2" name="Table 41">
            <a:extLst>
              <a:ext uri="{FF2B5EF4-FFF2-40B4-BE49-F238E27FC236}">
                <a16:creationId xmlns:a16="http://schemas.microsoft.com/office/drawing/2014/main" id="{7E351F5C-33AA-AF46-8F84-01F5B8973E54}"/>
              </a:ext>
            </a:extLst>
          </p:cNvPr>
          <p:cNvGraphicFramePr>
            <a:graphicFrameLocks noGrp="1"/>
          </p:cNvGraphicFramePr>
          <p:nvPr>
            <p:extLst>
              <p:ext uri="{D42A27DB-BD31-4B8C-83A1-F6EECF244321}">
                <p14:modId xmlns:p14="http://schemas.microsoft.com/office/powerpoint/2010/main" val="2836301824"/>
              </p:ext>
            </p:extLst>
          </p:nvPr>
        </p:nvGraphicFramePr>
        <p:xfrm>
          <a:off x="8835431" y="4360665"/>
          <a:ext cx="8750532" cy="2073148"/>
        </p:xfrm>
        <a:graphic>
          <a:graphicData uri="http://schemas.openxmlformats.org/drawingml/2006/table">
            <a:tbl>
              <a:tblPr firstRow="1" bandRow="1">
                <a:tableStyleId>{ACB5B818-5B4B-48B1-9B93-774CE235BC5F}</a:tableStyleId>
              </a:tblPr>
              <a:tblGrid>
                <a:gridCol w="4375266">
                  <a:extLst>
                    <a:ext uri="{9D8B030D-6E8A-4147-A177-3AD203B41FA5}">
                      <a16:colId xmlns:a16="http://schemas.microsoft.com/office/drawing/2014/main" val="1159529564"/>
                    </a:ext>
                  </a:extLst>
                </a:gridCol>
                <a:gridCol w="4375266">
                  <a:extLst>
                    <a:ext uri="{9D8B030D-6E8A-4147-A177-3AD203B41FA5}">
                      <a16:colId xmlns:a16="http://schemas.microsoft.com/office/drawing/2014/main" val="3337251573"/>
                    </a:ext>
                  </a:extLst>
                </a:gridCol>
              </a:tblGrid>
              <a:tr h="370840">
                <a:tc>
                  <a:txBody>
                    <a:bodyPr/>
                    <a:lstStyle/>
                    <a:p>
                      <a:r>
                        <a:rPr lang="en-US" dirty="0"/>
                        <a:t>Data set</a:t>
                      </a:r>
                    </a:p>
                  </a:txBody>
                  <a:tcPr>
                    <a:solidFill>
                      <a:schemeClr val="tx2">
                        <a:lumMod val="20000"/>
                        <a:lumOff val="80000"/>
                      </a:schemeClr>
                    </a:solidFill>
                  </a:tcPr>
                </a:tc>
                <a:tc>
                  <a:txBody>
                    <a:bodyPr/>
                    <a:lstStyle/>
                    <a:p>
                      <a:r>
                        <a:rPr lang="en-US" dirty="0"/>
                        <a:t>Frames</a:t>
                      </a:r>
                    </a:p>
                  </a:txBody>
                  <a:tcPr>
                    <a:solidFill>
                      <a:schemeClr val="tx2">
                        <a:lumMod val="20000"/>
                        <a:lumOff val="80000"/>
                      </a:schemeClr>
                    </a:solidFill>
                  </a:tcPr>
                </a:tc>
                <a:extLst>
                  <a:ext uri="{0D108BD9-81ED-4DB2-BD59-A6C34878D82A}">
                    <a16:rowId xmlns:a16="http://schemas.microsoft.com/office/drawing/2014/main" val="1453353438"/>
                  </a:ext>
                </a:extLst>
              </a:tr>
              <a:tr h="370840">
                <a:tc>
                  <a:txBody>
                    <a:bodyPr/>
                    <a:lstStyle/>
                    <a:p>
                      <a:r>
                        <a:rPr lang="en-US" dirty="0"/>
                        <a:t>Training </a:t>
                      </a:r>
                    </a:p>
                  </a:txBody>
                  <a:tcPr/>
                </a:tc>
                <a:tc>
                  <a:txBody>
                    <a:bodyPr/>
                    <a:lstStyle/>
                    <a:p>
                      <a:r>
                        <a:rPr lang="en-US" dirty="0"/>
                        <a:t>0, 2, 4, 6, 8, 10, 12, …</a:t>
                      </a:r>
                    </a:p>
                  </a:txBody>
                  <a:tcPr/>
                </a:tc>
                <a:extLst>
                  <a:ext uri="{0D108BD9-81ED-4DB2-BD59-A6C34878D82A}">
                    <a16:rowId xmlns:a16="http://schemas.microsoft.com/office/drawing/2014/main" val="632805181"/>
                  </a:ext>
                </a:extLst>
              </a:tr>
              <a:tr h="370840">
                <a:tc>
                  <a:txBody>
                    <a:bodyPr/>
                    <a:lstStyle/>
                    <a:p>
                      <a:r>
                        <a:rPr lang="en-US" dirty="0"/>
                        <a:t>Validation</a:t>
                      </a:r>
                    </a:p>
                  </a:txBody>
                  <a:tcPr/>
                </a:tc>
                <a:tc>
                  <a:txBody>
                    <a:bodyPr/>
                    <a:lstStyle/>
                    <a:p>
                      <a:r>
                        <a:rPr lang="en-US" dirty="0"/>
                        <a:t>1, 5, 9, …</a:t>
                      </a:r>
                    </a:p>
                  </a:txBody>
                  <a:tcPr/>
                </a:tc>
                <a:extLst>
                  <a:ext uri="{0D108BD9-81ED-4DB2-BD59-A6C34878D82A}">
                    <a16:rowId xmlns:a16="http://schemas.microsoft.com/office/drawing/2014/main" val="1094018077"/>
                  </a:ext>
                </a:extLst>
              </a:tr>
              <a:tr h="370840">
                <a:tc>
                  <a:txBody>
                    <a:bodyPr/>
                    <a:lstStyle/>
                    <a:p>
                      <a:r>
                        <a:rPr lang="en-US" dirty="0"/>
                        <a:t>Test</a:t>
                      </a:r>
                    </a:p>
                  </a:txBody>
                  <a:tcPr/>
                </a:tc>
                <a:tc>
                  <a:txBody>
                    <a:bodyPr/>
                    <a:lstStyle/>
                    <a:p>
                      <a:r>
                        <a:rPr lang="en-US" dirty="0"/>
                        <a:t>3, 7, 11, …</a:t>
                      </a:r>
                    </a:p>
                  </a:txBody>
                  <a:tcPr/>
                </a:tc>
                <a:extLst>
                  <a:ext uri="{0D108BD9-81ED-4DB2-BD59-A6C34878D82A}">
                    <a16:rowId xmlns:a16="http://schemas.microsoft.com/office/drawing/2014/main" val="3144125474"/>
                  </a:ext>
                </a:extLst>
              </a:tr>
            </a:tbl>
          </a:graphicData>
        </a:graphic>
      </p:graphicFrame>
    </p:spTree>
    <p:extLst>
      <p:ext uri="{BB962C8B-B14F-4D97-AF65-F5344CB8AC3E}">
        <p14:creationId xmlns:p14="http://schemas.microsoft.com/office/powerpoint/2010/main" val="1732188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4.4 Inferring Steering Angles</a:t>
            </a:r>
          </a:p>
        </p:txBody>
      </p:sp>
    </p:spTree>
    <p:extLst>
      <p:ext uri="{BB962C8B-B14F-4D97-AF65-F5344CB8AC3E}">
        <p14:creationId xmlns:p14="http://schemas.microsoft.com/office/powerpoint/2010/main" val="592704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Testing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Testing model accuracy</a:t>
            </a:r>
          </a:p>
          <a:p>
            <a:pPr marL="914507" indent="-711281">
              <a:buClr>
                <a:srgbClr val="434343"/>
              </a:buClr>
              <a:buChar char="●"/>
            </a:pPr>
            <a:r>
              <a:rPr lang="en-US" sz="4002" dirty="0">
                <a:solidFill>
                  <a:srgbClr val="434343"/>
                </a:solidFill>
              </a:rPr>
              <a:t>Displaying the steering wheel</a:t>
            </a:r>
          </a:p>
          <a:p>
            <a:pPr marL="914507" indent="-711281">
              <a:buClr>
                <a:srgbClr val="434343"/>
              </a:buClr>
              <a:buChar char="●"/>
            </a:pPr>
            <a:r>
              <a:rPr lang="en-US" sz="4002" dirty="0">
                <a:solidFill>
                  <a:srgbClr val="434343"/>
                </a:solidFill>
              </a:rPr>
              <a:t>Smoothing out the movement</a:t>
            </a:r>
          </a:p>
          <a:p>
            <a:pPr marL="914507" indent="-711281">
              <a:buClr>
                <a:srgbClr val="434343"/>
              </a:buClr>
              <a:buFont typeface="Calibri"/>
              <a:buChar char="●"/>
            </a:pPr>
            <a:r>
              <a:rPr lang="en-US" sz="4002" dirty="0">
                <a:solidFill>
                  <a:srgbClr val="434343"/>
                </a:solidFill>
              </a:rPr>
              <a:t>Display what the CNN “sees”??</a:t>
            </a:r>
          </a:p>
          <a:p>
            <a:pPr marL="914507" indent="-711281">
              <a:buClr>
                <a:srgbClr val="434343"/>
              </a:buClr>
              <a:buChar char="●"/>
            </a:pPr>
            <a:r>
              <a:rPr lang="en-US" sz="4002" dirty="0">
                <a:solidFill>
                  <a:srgbClr val="434343"/>
                </a:solidFill>
              </a:rPr>
              <a:t>Creating a YouTube video of this in action</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783544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a:t>That’s the end of this course…!</a:t>
            </a:r>
          </a:p>
        </p:txBody>
      </p:sp>
    </p:spTree>
    <p:extLst>
      <p:ext uri="{BB962C8B-B14F-4D97-AF65-F5344CB8AC3E}">
        <p14:creationId xmlns:p14="http://schemas.microsoft.com/office/powerpoint/2010/main" val="369372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THIS CODE IS NOT DESIGNED FOR REAL LIFE USAGE!</a:t>
            </a:r>
          </a:p>
        </p:txBody>
      </p:sp>
    </p:spTree>
    <p:extLst>
      <p:ext uri="{BB962C8B-B14F-4D97-AF65-F5344CB8AC3E}">
        <p14:creationId xmlns:p14="http://schemas.microsoft.com/office/powerpoint/2010/main" val="99920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 in this section</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IMPORTANT REMINDER!!</a:t>
            </a:r>
          </a:p>
          <a:p>
            <a:pPr marL="914507" indent="-711281">
              <a:buClr>
                <a:srgbClr val="434343"/>
              </a:buClr>
              <a:buChar char="●"/>
            </a:pPr>
            <a:r>
              <a:rPr lang="en-US" sz="4002" dirty="0">
                <a:solidFill>
                  <a:srgbClr val="434343"/>
                </a:solidFill>
              </a:rPr>
              <a:t>How can we predict steering angles for a car</a:t>
            </a:r>
          </a:p>
          <a:p>
            <a:pPr marL="914507" indent="-711281">
              <a:buClr>
                <a:srgbClr val="434343"/>
              </a:buClr>
              <a:buChar char="●"/>
            </a:pPr>
            <a:r>
              <a:rPr lang="en-US" sz="4002" dirty="0">
                <a:solidFill>
                  <a:srgbClr val="434343"/>
                </a:solidFill>
              </a:rPr>
              <a:t>What are convolutional neural networks (CNNs)</a:t>
            </a:r>
          </a:p>
          <a:p>
            <a:pPr marL="914507" indent="-711281">
              <a:buClr>
                <a:srgbClr val="434343"/>
              </a:buClr>
              <a:buFont typeface="Calibri"/>
              <a:buChar char="●"/>
            </a:pPr>
            <a:r>
              <a:rPr lang="en-US" sz="4002" dirty="0">
                <a:solidFill>
                  <a:srgbClr val="434343"/>
                </a:solidFill>
              </a:rPr>
              <a:t>Environment and dataset</a:t>
            </a:r>
          </a:p>
          <a:p>
            <a:pPr marL="914507" indent="-711281">
              <a:buClr>
                <a:srgbClr val="434343"/>
              </a:buClr>
              <a:buChar char="●"/>
            </a:pPr>
            <a:r>
              <a:rPr lang="en-US" sz="4002" dirty="0">
                <a:solidFill>
                  <a:srgbClr val="434343"/>
                </a:solidFill>
              </a:rPr>
              <a:t>Exploring our data</a:t>
            </a:r>
          </a:p>
          <a:p>
            <a:pPr marL="914507" indent="-711281">
              <a:buClr>
                <a:srgbClr val="434343"/>
              </a:buClr>
              <a:buChar char="●"/>
            </a:pPr>
            <a:r>
              <a:rPr lang="en-US" sz="4002" dirty="0">
                <a:solidFill>
                  <a:srgbClr val="434343"/>
                </a:solidFill>
              </a:rPr>
              <a:t>Training our model</a:t>
            </a:r>
          </a:p>
          <a:p>
            <a:pPr marL="914507" indent="-711281">
              <a:buClr>
                <a:srgbClr val="434343"/>
              </a:buClr>
              <a:buChar char="●"/>
            </a:pPr>
            <a:r>
              <a:rPr lang="en-US" sz="4002" dirty="0">
                <a:solidFill>
                  <a:srgbClr val="434343"/>
                </a:solidFill>
              </a:rPr>
              <a:t>Testing our model</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5345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4.1 Intro to CNNs</a:t>
            </a:r>
          </a:p>
        </p:txBody>
      </p:sp>
    </p:spTree>
    <p:extLst>
      <p:ext uri="{BB962C8B-B14F-4D97-AF65-F5344CB8AC3E}">
        <p14:creationId xmlns:p14="http://schemas.microsoft.com/office/powerpoint/2010/main" val="106311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THIS CODE IS NOT DESIGNED FOR REAL LIFE USAGE!</a:t>
            </a:r>
          </a:p>
        </p:txBody>
      </p:sp>
    </p:spTree>
    <p:extLst>
      <p:ext uri="{BB962C8B-B14F-4D97-AF65-F5344CB8AC3E}">
        <p14:creationId xmlns:p14="http://schemas.microsoft.com/office/powerpoint/2010/main" val="172662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can we predict the steering angle of a car?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How… </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8109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are Convolutional Neural Networks (CNNs)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CNNs are…</a:t>
            </a:r>
          </a:p>
        </p:txBody>
      </p:sp>
    </p:spTree>
    <p:extLst>
      <p:ext uri="{BB962C8B-B14F-4D97-AF65-F5344CB8AC3E}">
        <p14:creationId xmlns:p14="http://schemas.microsoft.com/office/powerpoint/2010/main" val="179223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4.2 Exploring our Data</a:t>
            </a:r>
          </a:p>
        </p:txBody>
      </p:sp>
    </p:spTree>
    <p:extLst>
      <p:ext uri="{BB962C8B-B14F-4D97-AF65-F5344CB8AC3E}">
        <p14:creationId xmlns:p14="http://schemas.microsoft.com/office/powerpoint/2010/main" val="214090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Exploring our data</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Size of the dataset</a:t>
            </a:r>
          </a:p>
          <a:p>
            <a:pPr marL="914507" indent="-711281">
              <a:buClr>
                <a:srgbClr val="434343"/>
              </a:buClr>
              <a:buChar char="●"/>
            </a:pPr>
            <a:r>
              <a:rPr lang="en-US" sz="4002" dirty="0">
                <a:solidFill>
                  <a:srgbClr val="434343"/>
                </a:solidFill>
              </a:rPr>
              <a:t>Steering angles</a:t>
            </a:r>
          </a:p>
          <a:p>
            <a:pPr marL="914507" indent="-711281">
              <a:buClr>
                <a:srgbClr val="434343"/>
              </a:buClr>
              <a:buChar char="●"/>
            </a:pPr>
            <a:r>
              <a:rPr lang="en-US" sz="4002" dirty="0">
                <a:solidFill>
                  <a:srgbClr val="434343"/>
                </a:solidFill>
              </a:rPr>
              <a:t>Anything else?</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496600239"/>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11500</TotalTime>
  <Words>975</Words>
  <Application>Microsoft Macintosh PowerPoint</Application>
  <PresentationFormat>Custom</PresentationFormat>
  <Paragraphs>75</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Roboto</vt:lpstr>
      <vt:lpstr>Calibri</vt:lpstr>
      <vt:lpstr>Packt</vt:lpstr>
      <vt:lpstr>Self Driving Car Technology Predicting Steering Angles</vt:lpstr>
      <vt:lpstr>THIS CODE IS NOT DESIGNED FOR REAL LIFE USAGE!</vt:lpstr>
      <vt:lpstr>What we will cover in this section</vt:lpstr>
      <vt:lpstr>4.1 Intro to CNNs</vt:lpstr>
      <vt:lpstr>THIS CODE IS NOT DESIGNED FOR REAL LIFE USAGE!</vt:lpstr>
      <vt:lpstr>How can we predict the steering angle of a car?</vt:lpstr>
      <vt:lpstr>What are Convolutional Neural Networks (CNNs)</vt:lpstr>
      <vt:lpstr>4.2 Exploring our Data</vt:lpstr>
      <vt:lpstr>Exploring our data</vt:lpstr>
      <vt:lpstr>4.3 Training Our Model</vt:lpstr>
      <vt:lpstr>Training our model</vt:lpstr>
      <vt:lpstr>Splitting our data into train, validate and test datasets</vt:lpstr>
      <vt:lpstr>4.4 Inferring Steering Angles</vt:lpstr>
      <vt:lpstr>Testing Our Model</vt:lpstr>
      <vt:lpstr>That’s the end of this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47</cp:revision>
  <dcterms:modified xsi:type="dcterms:W3CDTF">2018-10-26T13:52:44Z</dcterms:modified>
</cp:coreProperties>
</file>