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9" r:id="rId1"/>
  </p:sldMasterIdLst>
  <p:notesMasterIdLst>
    <p:notesMasterId r:id="rId26"/>
  </p:notesMasterIdLst>
  <p:sldIdLst>
    <p:sldId id="291" r:id="rId2"/>
    <p:sldId id="274" r:id="rId3"/>
    <p:sldId id="304" r:id="rId4"/>
    <p:sldId id="320" r:id="rId5"/>
    <p:sldId id="321" r:id="rId6"/>
    <p:sldId id="314" r:id="rId7"/>
    <p:sldId id="315" r:id="rId8"/>
    <p:sldId id="306" r:id="rId9"/>
    <p:sldId id="285" r:id="rId10"/>
    <p:sldId id="316" r:id="rId11"/>
    <p:sldId id="322" r:id="rId12"/>
    <p:sldId id="305" r:id="rId13"/>
    <p:sldId id="299" r:id="rId14"/>
    <p:sldId id="308" r:id="rId15"/>
    <p:sldId id="311" r:id="rId16"/>
    <p:sldId id="310" r:id="rId17"/>
    <p:sldId id="318" r:id="rId18"/>
    <p:sldId id="312" r:id="rId19"/>
    <p:sldId id="313" r:id="rId20"/>
    <p:sldId id="307" r:id="rId21"/>
    <p:sldId id="303" r:id="rId22"/>
    <p:sldId id="319" r:id="rId23"/>
    <p:sldId id="317" r:id="rId24"/>
    <p:sldId id="301" r:id="rId25"/>
  </p:sldIdLst>
  <p:sldSz cx="18288000" cy="10282238"/>
  <p:notesSz cx="6858000" cy="9144000"/>
  <p:embeddedFontLst>
    <p:embeddedFont>
      <p:font typeface="Calibri" panose="020F0502020204030204" pitchFamily="34" charset="0"/>
      <p:regular r:id="rId27"/>
      <p:bold r:id="rId28"/>
      <p:italic r:id="rId29"/>
      <p:boldItalic r:id="rId30"/>
    </p:embeddedFont>
    <p:embeddedFont>
      <p:font typeface="Consolas" panose="020B0609020204030204" pitchFamily="49"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39" userDrawn="1">
          <p15:clr>
            <a:srgbClr val="A4A3A4"/>
          </p15:clr>
        </p15:guide>
        <p15:guide id="2" pos="5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B5B818-5B4B-48B1-9B93-774CE235BC5F}">
  <a:tblStyle styleId="{ACB5B818-5B4B-48B1-9B93-774CE235BC5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0"/>
    <p:restoredTop sz="83766"/>
  </p:normalViewPr>
  <p:slideViewPr>
    <p:cSldViewPr snapToGrid="0">
      <p:cViewPr varScale="1">
        <p:scale>
          <a:sx n="72" d="100"/>
          <a:sy n="72" d="100"/>
        </p:scale>
        <p:origin x="1464" y="224"/>
      </p:cViewPr>
      <p:guideLst>
        <p:guide orient="horz" pos="3239"/>
        <p:guide pos="57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24330538"/>
      </p:ext>
    </p:extLst>
  </p:cSld>
  <p:clrMap bg1="lt1" tx1="dk1" bg2="dk2" tx2="lt2" accent1="accent1" accent2="accent2" accent3="accent3" accent4="accent4" accent5="accent5" accent6="accent6" hlink="hlink" folHlink="folHlink"/>
  <p:notesStyle>
    <a:lvl1pPr marL="0" algn="l" defTabSz="1829425" rtl="0" eaLnBrk="1" latinLnBrk="0" hangingPunct="1">
      <a:defRPr sz="2402" kern="1200">
        <a:solidFill>
          <a:schemeClr val="tx1"/>
        </a:solidFill>
        <a:latin typeface="+mn-lt"/>
        <a:ea typeface="+mn-ea"/>
        <a:cs typeface="+mn-cs"/>
      </a:defRPr>
    </a:lvl1pPr>
    <a:lvl2pPr marL="914713" algn="l" defTabSz="1829425" rtl="0" eaLnBrk="1" latinLnBrk="0" hangingPunct="1">
      <a:defRPr sz="2402" kern="1200">
        <a:solidFill>
          <a:schemeClr val="tx1"/>
        </a:solidFill>
        <a:latin typeface="+mn-lt"/>
        <a:ea typeface="+mn-ea"/>
        <a:cs typeface="+mn-cs"/>
      </a:defRPr>
    </a:lvl2pPr>
    <a:lvl3pPr marL="1829425" algn="l" defTabSz="1829425" rtl="0" eaLnBrk="1" latinLnBrk="0" hangingPunct="1">
      <a:defRPr sz="2402" kern="1200">
        <a:solidFill>
          <a:schemeClr val="tx1"/>
        </a:solidFill>
        <a:latin typeface="+mn-lt"/>
        <a:ea typeface="+mn-ea"/>
        <a:cs typeface="+mn-cs"/>
      </a:defRPr>
    </a:lvl3pPr>
    <a:lvl4pPr marL="2744137" algn="l" defTabSz="1829425" rtl="0" eaLnBrk="1" latinLnBrk="0" hangingPunct="1">
      <a:defRPr sz="2402" kern="1200">
        <a:solidFill>
          <a:schemeClr val="tx1"/>
        </a:solidFill>
        <a:latin typeface="+mn-lt"/>
        <a:ea typeface="+mn-ea"/>
        <a:cs typeface="+mn-cs"/>
      </a:defRPr>
    </a:lvl4pPr>
    <a:lvl5pPr marL="3658848" algn="l" defTabSz="1829425" rtl="0" eaLnBrk="1" latinLnBrk="0" hangingPunct="1">
      <a:defRPr sz="2402" kern="1200">
        <a:solidFill>
          <a:schemeClr val="tx1"/>
        </a:solidFill>
        <a:latin typeface="+mn-lt"/>
        <a:ea typeface="+mn-ea"/>
        <a:cs typeface="+mn-cs"/>
      </a:defRPr>
    </a:lvl5pPr>
    <a:lvl6pPr marL="4573561" algn="l" defTabSz="1829425" rtl="0" eaLnBrk="1" latinLnBrk="0" hangingPunct="1">
      <a:defRPr sz="2402" kern="1200">
        <a:solidFill>
          <a:schemeClr val="tx1"/>
        </a:solidFill>
        <a:latin typeface="+mn-lt"/>
        <a:ea typeface="+mn-ea"/>
        <a:cs typeface="+mn-cs"/>
      </a:defRPr>
    </a:lvl6pPr>
    <a:lvl7pPr marL="5488274" algn="l" defTabSz="1829425" rtl="0" eaLnBrk="1" latinLnBrk="0" hangingPunct="1">
      <a:defRPr sz="2402" kern="1200">
        <a:solidFill>
          <a:schemeClr val="tx1"/>
        </a:solidFill>
        <a:latin typeface="+mn-lt"/>
        <a:ea typeface="+mn-ea"/>
        <a:cs typeface="+mn-cs"/>
      </a:defRPr>
    </a:lvl7pPr>
    <a:lvl8pPr marL="6402985" algn="l" defTabSz="1829425" rtl="0" eaLnBrk="1" latinLnBrk="0" hangingPunct="1">
      <a:defRPr sz="2402" kern="1200">
        <a:solidFill>
          <a:schemeClr val="tx1"/>
        </a:solidFill>
        <a:latin typeface="+mn-lt"/>
        <a:ea typeface="+mn-ea"/>
        <a:cs typeface="+mn-cs"/>
      </a:defRPr>
    </a:lvl8pPr>
    <a:lvl9pPr marL="7317698" algn="l" defTabSz="1829425" rtl="0" eaLnBrk="1" latinLnBrk="0" hangingPunct="1">
      <a:defRPr sz="24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Welcome to section 3.</a:t>
            </a:r>
          </a:p>
          <a:p>
            <a:pPr lvl="0" rtl="0">
              <a:spcBef>
                <a:spcPts val="0"/>
              </a:spcBef>
              <a:buNone/>
            </a:pPr>
            <a:r>
              <a:rPr lang="en-US" dirty="0"/>
              <a:t>In previous sections we’ve used a number of pre-trained models and algorithms to develop our solutions.  In this section, we’ll be taking tackling a much harder problem of predicting taxi journey times.  </a:t>
            </a:r>
            <a:endParaRPr dirty="0"/>
          </a:p>
        </p:txBody>
      </p:sp>
    </p:spTree>
    <p:extLst>
      <p:ext uri="{BB962C8B-B14F-4D97-AF65-F5344CB8AC3E}">
        <p14:creationId xmlns:p14="http://schemas.microsoft.com/office/powerpoint/2010/main" val="2241205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you can see, a large percentage of the dataset has a steering angle of between -5 and +5 degrees.  This can potentially cause training issues where the algorithm may get 70% accuracy by just returning 0 as the answer! Obviously this won’t be a good thing in a real car!! </a:t>
            </a:r>
          </a:p>
          <a:p>
            <a:pPr lvl="0" rtl="0">
              <a:spcBef>
                <a:spcPts val="0"/>
              </a:spcBef>
              <a:buNone/>
            </a:pPr>
            <a:endParaRPr lang="en-US"/>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2790484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GB" dirty="0"/>
              <a:t>Due to the size of the dataset, we will create some ‘new’ features for our model.  These are in 2 forms:</a:t>
            </a:r>
          </a:p>
          <a:p>
            <a:pPr lvl="0">
              <a:spcBef>
                <a:spcPts val="0"/>
              </a:spcBef>
              <a:buNone/>
            </a:pPr>
            <a:r>
              <a:rPr lang="en-GB" dirty="0"/>
              <a:t>One-hot, or categorical encoding.</a:t>
            </a:r>
          </a:p>
          <a:p>
            <a:pPr lvl="0">
              <a:spcBef>
                <a:spcPts val="0"/>
              </a:spcBef>
              <a:buNone/>
            </a:pPr>
            <a:r>
              <a:rPr lang="en-GB" dirty="0"/>
              <a:t>Here you can see how we encode the day of the week in a vector.  Monday would perhaps set the 1</a:t>
            </a:r>
            <a:r>
              <a:rPr lang="en-GB" baseline="30000" dirty="0"/>
              <a:t>st</a:t>
            </a:r>
            <a:r>
              <a:rPr lang="en-GB" dirty="0"/>
              <a:t> value to 1, Friday the 5</a:t>
            </a:r>
            <a:r>
              <a:rPr lang="en-GB" baseline="30000" dirty="0"/>
              <a:t>th</a:t>
            </a:r>
            <a:r>
              <a:rPr lang="en-GB" dirty="0"/>
              <a:t>, etc.</a:t>
            </a:r>
          </a:p>
          <a:p>
            <a:pPr lvl="0">
              <a:spcBef>
                <a:spcPts val="0"/>
              </a:spcBef>
              <a:buNone/>
            </a:pPr>
            <a:r>
              <a:rPr lang="en-GB" dirty="0"/>
              <a:t>This helps algorithms determine the importance of the particular days of the week to the journey times, perhaps Monday to Friday’s have longer durations due to increased traffic for workers.</a:t>
            </a:r>
          </a:p>
          <a:p>
            <a:pPr lvl="0">
              <a:spcBef>
                <a:spcPts val="0"/>
              </a:spcBef>
              <a:buNone/>
            </a:pPr>
            <a:r>
              <a:rPr lang="en-GB" dirty="0"/>
              <a:t>The 2</a:t>
            </a:r>
            <a:r>
              <a:rPr lang="en-GB" baseline="30000" dirty="0"/>
              <a:t>nd</a:t>
            </a:r>
            <a:r>
              <a:rPr lang="en-GB" dirty="0"/>
              <a:t> approach is to create a new feature altogether.  Although the dataset contains a distance column, this is the distance taken by the taxi and we won’t know this in advance.  So we’ll create a Euclidean distance feature that is the straight line distance between the pick-up and drop-off locations.</a:t>
            </a:r>
          </a:p>
          <a:p>
            <a:pPr lvl="0">
              <a:spcBef>
                <a:spcPts val="0"/>
              </a:spcBef>
              <a:buNone/>
            </a:pPr>
            <a:r>
              <a:rPr lang="en-GB" dirty="0"/>
              <a:t>Also, as you’ll recall from exploring the dataset, we only have the zones for pick up and drop off in the more recent NYC data, so we are using the centre of those zones as the pick up and drop off locations (again note that this will increase the inaccuracy of our model, how do we know where in those zones the journey started or stopped, it could be the near side, the far side of each, or somewhere in the middle).  </a:t>
            </a:r>
          </a:p>
        </p:txBody>
      </p:sp>
    </p:spTree>
    <p:extLst>
      <p:ext uri="{BB962C8B-B14F-4D97-AF65-F5344CB8AC3E}">
        <p14:creationId xmlns:p14="http://schemas.microsoft.com/office/powerpoint/2010/main" val="1335154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1326585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843222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exercise, I’ve split the data using a typical approach.  </a:t>
            </a:r>
          </a:p>
          <a:p>
            <a:r>
              <a:rPr lang="en-US" dirty="0"/>
              <a:t>60% of the data is for training</a:t>
            </a:r>
          </a:p>
          <a:p>
            <a:r>
              <a:rPr lang="en-US" dirty="0"/>
              <a:t>20% for validation (which is to help the training algorithm)</a:t>
            </a:r>
          </a:p>
          <a:p>
            <a:r>
              <a:rPr lang="en-US" dirty="0"/>
              <a:t>20% is kept out for testing our model (we’ll use this in the next video).</a:t>
            </a:r>
          </a:p>
          <a:p>
            <a:r>
              <a:rPr lang="en-US" dirty="0"/>
              <a:t>This slide shows an example of what this would look like.  Obviously our real data is circa 8m rows long and contains more columns (or features) than are displayed here.</a:t>
            </a:r>
          </a:p>
          <a:p>
            <a:endParaRPr lang="en-US" dirty="0"/>
          </a:p>
        </p:txBody>
      </p:sp>
    </p:spTree>
    <p:extLst>
      <p:ext uri="{BB962C8B-B14F-4D97-AF65-F5344CB8AC3E}">
        <p14:creationId xmlns:p14="http://schemas.microsoft.com/office/powerpoint/2010/main" val="1774118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our dataset is large, we don’t necessarily want to load it all into memory in one go, or even pass it to the neural network in one go.  We’ll use </a:t>
            </a:r>
            <a:r>
              <a:rPr lang="en-US" dirty="0" err="1"/>
              <a:t>Keras</a:t>
            </a:r>
            <a:r>
              <a:rPr lang="en-US" dirty="0"/>
              <a:t> generators to split the data up into batches and feed it to the network as and when the training algorithm needs more samples.</a:t>
            </a:r>
          </a:p>
          <a:p>
            <a:pPr lvl="0" rtl="0">
              <a:spcBef>
                <a:spcPts val="0"/>
              </a:spcBef>
              <a:buNone/>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650117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Our neural network is quite simple in comparison to some that are widely used. It has 3 layers, an input layer connected to a fully connected (or dense) layer of 1024 neurons, a 2</a:t>
            </a:r>
            <a:r>
              <a:rPr lang="en-US" baseline="30000" dirty="0"/>
              <a:t>nd</a:t>
            </a:r>
            <a:r>
              <a:rPr lang="en-US" dirty="0"/>
              <a:t> layer with 128 neurons (again fully connected) and a final output layer.</a:t>
            </a:r>
          </a:p>
          <a:p>
            <a:pPr lvl="0" rtl="0">
              <a:spcBef>
                <a:spcPts val="0"/>
              </a:spcBef>
              <a:buNone/>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2083510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you can see, a large percentage of the dataset has a steering angle of between -5 and +5 degrees.  This can potentially cause training issues where the algorithm may get 70% accuracy by just returning 0 as the answer! Obviously this won’t be a good thing in a real car!! </a:t>
            </a:r>
          </a:p>
          <a:p>
            <a:pPr lvl="0" rtl="0">
              <a:spcBef>
                <a:spcPts val="0"/>
              </a:spcBef>
              <a:buNone/>
            </a:pPr>
            <a:endParaRPr lang="en-US"/>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2461616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is the approach I use for training neural networks.  Typically I would perform the initial training and tuning locally to ensure the code is working and the model is starting to converge or a small number samples before moving to a cloud based server to train on the full dataset.</a:t>
            </a:r>
          </a:p>
          <a:p>
            <a:pPr lvl="0" rtl="0">
              <a:spcBef>
                <a:spcPts val="0"/>
              </a:spcBef>
              <a:buNone/>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163693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882602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p>
          <a:p>
            <a:pPr lvl="0" rtl="0">
              <a:spcBef>
                <a:spcPts val="0"/>
              </a:spcBef>
              <a:buNone/>
            </a:pPr>
            <a:endParaRPr lang="en-US" baseline="0" dirty="0"/>
          </a:p>
          <a:p>
            <a:pPr lvl="0" rtl="0">
              <a:spcBef>
                <a:spcPts val="0"/>
              </a:spcBef>
              <a:buNone/>
            </a:pPr>
            <a:r>
              <a:rPr lang="en-US" dirty="0"/>
              <a:t>https://</a:t>
            </a:r>
            <a:r>
              <a:rPr lang="en-US" dirty="0" err="1"/>
              <a:t>aws.amazon.com</a:t>
            </a:r>
            <a:r>
              <a:rPr lang="en-US" dirty="0"/>
              <a:t>/blogs/machine-learning/build-your-own-face-recognition-service-using-amazon-rekognition/</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2676712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4059420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4107019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you can see, a large percentage of the dataset has a steering angle of between -5 and +5 degrees.  This can potentially cause training issues where the algorithm may get 70% accuracy by just returning 0 as the answer! Obviously this won’t be a good thing in a real car!! </a:t>
            </a:r>
          </a:p>
          <a:p>
            <a:pPr lvl="0" rtl="0">
              <a:spcBef>
                <a:spcPts val="0"/>
              </a:spcBef>
              <a:buNone/>
            </a:pPr>
            <a:endParaRPr lang="en-US"/>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32309284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Some of the things that could be done to improve the model would be:</a:t>
            </a:r>
          </a:p>
          <a:p>
            <a:pPr marL="171450" lvl="0" indent="-171450" rtl="0">
              <a:spcBef>
                <a:spcPts val="0"/>
              </a:spcBef>
              <a:buFontTx/>
              <a:buChar char="-"/>
            </a:pPr>
            <a:r>
              <a:rPr lang="en-US" dirty="0"/>
              <a:t>We could look for patterns over time, for example journeys between certain zones may contain less accurate (or more variable) data</a:t>
            </a:r>
          </a:p>
          <a:p>
            <a:pPr marL="171450" lvl="0" indent="-171450" rtl="0">
              <a:spcBef>
                <a:spcPts val="0"/>
              </a:spcBef>
              <a:buFontTx/>
              <a:buChar char="-"/>
            </a:pPr>
            <a:r>
              <a:rPr lang="en-US" dirty="0"/>
              <a:t>Sample previous years’ data where the actual geolocations of pickup and drop-off are used, this may give us a more accurate view of where in the zones a journey may start and stop</a:t>
            </a:r>
          </a:p>
          <a:p>
            <a:pPr marL="171450" lvl="0" indent="-171450" rtl="0">
              <a:spcBef>
                <a:spcPts val="0"/>
              </a:spcBef>
              <a:buFontTx/>
              <a:buChar char="-"/>
            </a:pPr>
            <a:r>
              <a:rPr lang="en-US" dirty="0"/>
              <a:t>Use a larger dataset covering more months and years</a:t>
            </a:r>
          </a:p>
          <a:p>
            <a:pPr marL="171450" lvl="0" indent="-171450" rtl="0">
              <a:spcBef>
                <a:spcPts val="0"/>
              </a:spcBef>
              <a:buFontTx/>
              <a:buChar char="-"/>
            </a:pPr>
            <a:r>
              <a:rPr lang="en-US" dirty="0"/>
              <a:t>Augment the data, for example find datasets containing time and date of accidents or major public events like concerts</a:t>
            </a:r>
          </a:p>
          <a:p>
            <a:pPr marL="171450" lvl="0" indent="-171450" rtl="0">
              <a:spcBef>
                <a:spcPts val="0"/>
              </a:spcBef>
              <a:buFontTx/>
              <a:buChar char="-"/>
            </a:pPr>
            <a:r>
              <a:rPr lang="en-US" dirty="0"/>
              <a:t>Look for patterns at different times of the day, perhaps creating features to identify rush hour</a:t>
            </a:r>
          </a:p>
          <a:p>
            <a:pPr marL="171450" lvl="0" indent="-171450" rtl="0">
              <a:spcBef>
                <a:spcPts val="0"/>
              </a:spcBef>
              <a:buFontTx/>
              <a:buChar char="-"/>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9746857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the next video we’ll look at another type of neural network and how it can help us predict steering angles for a self-driving car.</a:t>
            </a:r>
            <a:endParaRPr dirty="0"/>
          </a:p>
        </p:txBody>
      </p:sp>
    </p:spTree>
    <p:extLst>
      <p:ext uri="{BB962C8B-B14F-4D97-AF65-F5344CB8AC3E}">
        <p14:creationId xmlns:p14="http://schemas.microsoft.com/office/powerpoint/2010/main" val="1167048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623511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GB" dirty="0"/>
              <a:t>We see this use case in many areas, most notably those that use Uber will see that they try to predict how long it will take for an Uber to reach you, and also how long the journey will take.  On most situations, they provide a range of times as the conditions on the road are always varying and inherently impossible to predict.</a:t>
            </a:r>
          </a:p>
          <a:p>
            <a:pPr lvl="0">
              <a:spcBef>
                <a:spcPts val="0"/>
              </a:spcBef>
              <a:buNone/>
            </a:pPr>
            <a:r>
              <a:rPr lang="en-GB" dirty="0"/>
              <a:t>If we assume we have a dataset of historic taxi journeys, we will know pick up and drop off locations and times, the fares, the distance of the journey, etc.  It may also be possible to get a reasonable approximation of the weather conditions too.</a:t>
            </a:r>
          </a:p>
          <a:p>
            <a:pPr lvl="0">
              <a:spcBef>
                <a:spcPts val="0"/>
              </a:spcBef>
              <a:buNone/>
            </a:pPr>
            <a:r>
              <a:rPr lang="en-GB" dirty="0"/>
              <a:t>However, it may be that drivers take different routes based on their local knowledge, or because something happens at that moment (an accident, a build up of traffic, the lights change at the certain moment, a truck reverses from a side road).  No data set could ever hope to cover all of these situations for every single trip, so we are therefore unlikely to build a perfect model.</a:t>
            </a:r>
          </a:p>
          <a:p>
            <a:pPr lvl="0">
              <a:spcBef>
                <a:spcPts val="0"/>
              </a:spcBef>
              <a:buNone/>
            </a:pPr>
            <a:r>
              <a:rPr lang="en-GB" dirty="0"/>
              <a:t>What we can achieve though is to take these factors and create a model that gives a reasonable approximation of the journey times between different locations, and that’s what we’ll do in this module.</a:t>
            </a:r>
          </a:p>
        </p:txBody>
      </p:sp>
    </p:spTree>
    <p:extLst>
      <p:ext uri="{BB962C8B-B14F-4D97-AF65-F5344CB8AC3E}">
        <p14:creationId xmlns:p14="http://schemas.microsoft.com/office/powerpoint/2010/main" val="1712035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GB" dirty="0"/>
          </a:p>
        </p:txBody>
      </p:sp>
    </p:spTree>
    <p:extLst>
      <p:ext uri="{BB962C8B-B14F-4D97-AF65-F5344CB8AC3E}">
        <p14:creationId xmlns:p14="http://schemas.microsoft.com/office/powerpoint/2010/main" val="571396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 did most of this work on a </a:t>
            </a:r>
            <a:r>
              <a:rPr lang="en-US" dirty="0" err="1"/>
              <a:t>Macbook</a:t>
            </a:r>
            <a:r>
              <a:rPr lang="en-US" dirty="0"/>
              <a:t> pro with 8GB of memory.  It enabled me to tune the model on slices of the data, but in order to train the final model I moved to the cloud (in my case I used a Google cloud VM with 2 cores, 13GB of memory and an Nvidia K80 GPU).  Even this took circa 8 hours to train to a reasonable level of accuracy.</a:t>
            </a:r>
          </a:p>
          <a:p>
            <a:pPr lvl="0" rtl="0">
              <a:spcBef>
                <a:spcPts val="0"/>
              </a:spcBef>
              <a:buNone/>
            </a:pPr>
            <a:r>
              <a:rPr lang="en-US" dirty="0"/>
              <a:t>If you don’t have access to this level of compute power, the trained model is included along with the code so you can still work through this section and understand how the model was trained.</a:t>
            </a:r>
          </a:p>
          <a:p>
            <a:pPr lvl="0" rtl="0">
              <a:spcBef>
                <a:spcPts val="0"/>
              </a:spcBef>
              <a:buNone/>
            </a:pPr>
            <a:endParaRPr lang="en-US" dirty="0"/>
          </a:p>
          <a:p>
            <a:pPr lvl="0" rtl="0">
              <a:spcBef>
                <a:spcPts val="0"/>
              </a:spcBef>
              <a:buNone/>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522627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mentioned, NYC provides significant volumes of data from historical taxi journeys for yellow cabs, green cabs and private hire companies such as Lyft and Uber.  We’ll be working with June 2018 data for Yellow taxis.  This alone is in the region of 8m rows of data.  </a:t>
            </a:r>
          </a:p>
          <a:p>
            <a:pPr lvl="0" rtl="0">
              <a:spcBef>
                <a:spcPts val="0"/>
              </a:spcBef>
              <a:buNone/>
            </a:pPr>
            <a:r>
              <a:rPr lang="en-US" dirty="0"/>
              <a:t>The total data for the 12 months starting June 2017 was over 110m rows, and when looking at this, I needed a server with 48GB of memory to do any meaningful manipulation of it!  </a:t>
            </a:r>
          </a:p>
          <a:p>
            <a:pPr lvl="0" rtl="0">
              <a:spcBef>
                <a:spcPts val="0"/>
              </a:spcBef>
              <a:buNone/>
            </a:pPr>
            <a:r>
              <a:rPr lang="en-US" dirty="0"/>
              <a:t>As the datasets for trip data and weather are on different websites, the necessary files are made available as part of the repo along with the code.</a:t>
            </a:r>
          </a:p>
          <a:p>
            <a:pPr lvl="0">
              <a:spcBef>
                <a:spcPts val="0"/>
              </a:spcBef>
              <a:buNone/>
            </a:pPr>
            <a:endParaRPr dirty="0"/>
          </a:p>
        </p:txBody>
      </p:sp>
    </p:spTree>
    <p:extLst>
      <p:ext uri="{BB962C8B-B14F-4D97-AF65-F5344CB8AC3E}">
        <p14:creationId xmlns:p14="http://schemas.microsoft.com/office/powerpoint/2010/main" val="3857273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video, we’ll look at the 3 different datasets that we’ll use and how we are going to link them together to train our model.</a:t>
            </a:r>
            <a:endParaRPr dirty="0"/>
          </a:p>
        </p:txBody>
      </p:sp>
    </p:spTree>
    <p:extLst>
      <p:ext uri="{BB962C8B-B14F-4D97-AF65-F5344CB8AC3E}">
        <p14:creationId xmlns:p14="http://schemas.microsoft.com/office/powerpoint/2010/main" val="4236182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GB" dirty="0"/>
              <a:t>The 3 datasets that we’ll use are the trip data from yellow taxis in June 2018, the taxi zone data, which I’ll explain shortly, weather data, how we bring these together to make samples to train our network, and some we’ll touch on feature engineering.</a:t>
            </a:r>
            <a:endParaRPr dirty="0"/>
          </a:p>
        </p:txBody>
      </p:sp>
    </p:spTree>
    <p:extLst>
      <p:ext uri="{BB962C8B-B14F-4D97-AF65-F5344CB8AC3E}">
        <p14:creationId xmlns:p14="http://schemas.microsoft.com/office/powerpoint/2010/main" val="1336144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333333"/>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781053" y="3636871"/>
            <a:ext cx="16444200" cy="1866336"/>
          </a:xfrm>
          <a:prstGeom prst="rect">
            <a:avLst/>
          </a:prstGeom>
        </p:spPr>
        <p:txBody>
          <a:bodyPr lIns="137092" tIns="137092" rIns="137092" bIns="137092" anchor="b" anchorCtr="0"/>
          <a:lstStyle>
            <a:lvl1pPr lvl="0" rtl="0">
              <a:spcBef>
                <a:spcPts val="0"/>
              </a:spcBef>
              <a:buSzPct val="100000"/>
              <a:buFont typeface="Calibri"/>
              <a:defRPr sz="9605">
                <a:latin typeface="Calibri"/>
                <a:ea typeface="Calibri"/>
                <a:cs typeface="Calibri"/>
                <a:sym typeface="Calibri"/>
              </a:defRPr>
            </a:lvl1pPr>
            <a:lvl2pPr lvl="1" rtl="0">
              <a:spcBef>
                <a:spcPts val="0"/>
              </a:spcBef>
              <a:buSzPct val="100000"/>
              <a:defRPr sz="9605"/>
            </a:lvl2pPr>
            <a:lvl3pPr lvl="2" rtl="0">
              <a:spcBef>
                <a:spcPts val="0"/>
              </a:spcBef>
              <a:buSzPct val="100000"/>
              <a:defRPr sz="9605"/>
            </a:lvl3pPr>
            <a:lvl4pPr lvl="3" rtl="0">
              <a:spcBef>
                <a:spcPts val="0"/>
              </a:spcBef>
              <a:buSzPct val="100000"/>
              <a:defRPr sz="9605"/>
            </a:lvl4pPr>
            <a:lvl5pPr lvl="4" rtl="0">
              <a:spcBef>
                <a:spcPts val="0"/>
              </a:spcBef>
              <a:buSzPct val="100000"/>
              <a:defRPr sz="9605"/>
            </a:lvl5pPr>
            <a:lvl6pPr lvl="5" rtl="0">
              <a:spcBef>
                <a:spcPts val="0"/>
              </a:spcBef>
              <a:buSzPct val="100000"/>
              <a:defRPr sz="9605"/>
            </a:lvl6pPr>
            <a:lvl7pPr lvl="6" rtl="0">
              <a:spcBef>
                <a:spcPts val="0"/>
              </a:spcBef>
              <a:buSzPct val="100000"/>
              <a:defRPr sz="9605"/>
            </a:lvl7pPr>
            <a:lvl8pPr lvl="7" rtl="0">
              <a:spcBef>
                <a:spcPts val="0"/>
              </a:spcBef>
              <a:buSzPct val="100000"/>
              <a:defRPr sz="9605"/>
            </a:lvl8pPr>
            <a:lvl9pPr lvl="8" rtl="0">
              <a:spcBef>
                <a:spcPts val="0"/>
              </a:spcBef>
              <a:buSzPct val="100000"/>
              <a:defRPr sz="9605"/>
            </a:lvl9pPr>
          </a:lstStyle>
          <a:p>
            <a:endParaRPr/>
          </a:p>
        </p:txBody>
      </p:sp>
      <p:sp>
        <p:nvSpPr>
          <p:cNvPr id="14" name="Shape 14"/>
          <p:cNvSpPr txBox="1">
            <a:spLocks noGrp="1"/>
          </p:cNvSpPr>
          <p:nvPr>
            <p:ph type="subTitle" idx="1"/>
          </p:nvPr>
        </p:nvSpPr>
        <p:spPr>
          <a:xfrm>
            <a:off x="781053" y="5575678"/>
            <a:ext cx="16444200" cy="865399"/>
          </a:xfrm>
          <a:prstGeom prst="rect">
            <a:avLst/>
          </a:prstGeom>
        </p:spPr>
        <p:txBody>
          <a:bodyPr lIns="137092" tIns="137092" rIns="137092" bIns="137092" anchor="t" anchorCtr="0"/>
          <a:lstStyle>
            <a:lvl1pPr lvl="0" rtl="0">
              <a:lnSpc>
                <a:spcPct val="100000"/>
              </a:lnSpc>
              <a:spcBef>
                <a:spcPts val="0"/>
              </a:spcBef>
              <a:spcAft>
                <a:spcPts val="0"/>
              </a:spcAft>
              <a:buClr>
                <a:schemeClr val="lt1"/>
              </a:buClr>
              <a:buSzPct val="100000"/>
              <a:buFont typeface="Calibri"/>
              <a:buNone/>
              <a:defRPr sz="4402">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402">
                <a:solidFill>
                  <a:schemeClr val="lt1"/>
                </a:solidFill>
              </a:defRPr>
            </a:lvl2pPr>
            <a:lvl3pPr lvl="2" rtl="0">
              <a:lnSpc>
                <a:spcPct val="100000"/>
              </a:lnSpc>
              <a:spcBef>
                <a:spcPts val="0"/>
              </a:spcBef>
              <a:spcAft>
                <a:spcPts val="0"/>
              </a:spcAft>
              <a:buClr>
                <a:schemeClr val="lt1"/>
              </a:buClr>
              <a:buSzPct val="100000"/>
              <a:buNone/>
              <a:defRPr sz="4402">
                <a:solidFill>
                  <a:schemeClr val="lt1"/>
                </a:solidFill>
              </a:defRPr>
            </a:lvl3pPr>
            <a:lvl4pPr lvl="3" rtl="0">
              <a:lnSpc>
                <a:spcPct val="100000"/>
              </a:lnSpc>
              <a:spcBef>
                <a:spcPts val="0"/>
              </a:spcBef>
              <a:spcAft>
                <a:spcPts val="0"/>
              </a:spcAft>
              <a:buClr>
                <a:schemeClr val="lt1"/>
              </a:buClr>
              <a:buSzPct val="100000"/>
              <a:buNone/>
              <a:defRPr sz="4402">
                <a:solidFill>
                  <a:schemeClr val="lt1"/>
                </a:solidFill>
              </a:defRPr>
            </a:lvl4pPr>
            <a:lvl5pPr lvl="4" rtl="0">
              <a:lnSpc>
                <a:spcPct val="100000"/>
              </a:lnSpc>
              <a:spcBef>
                <a:spcPts val="0"/>
              </a:spcBef>
              <a:spcAft>
                <a:spcPts val="0"/>
              </a:spcAft>
              <a:buClr>
                <a:schemeClr val="lt1"/>
              </a:buClr>
              <a:buSzPct val="100000"/>
              <a:buNone/>
              <a:defRPr sz="4402">
                <a:solidFill>
                  <a:schemeClr val="lt1"/>
                </a:solidFill>
              </a:defRPr>
            </a:lvl5pPr>
            <a:lvl6pPr lvl="5" rtl="0">
              <a:lnSpc>
                <a:spcPct val="100000"/>
              </a:lnSpc>
              <a:spcBef>
                <a:spcPts val="0"/>
              </a:spcBef>
              <a:spcAft>
                <a:spcPts val="0"/>
              </a:spcAft>
              <a:buClr>
                <a:schemeClr val="lt1"/>
              </a:buClr>
              <a:buSzPct val="100000"/>
              <a:buNone/>
              <a:defRPr sz="4402">
                <a:solidFill>
                  <a:schemeClr val="lt1"/>
                </a:solidFill>
              </a:defRPr>
            </a:lvl6pPr>
            <a:lvl7pPr lvl="6" rtl="0">
              <a:lnSpc>
                <a:spcPct val="100000"/>
              </a:lnSpc>
              <a:spcBef>
                <a:spcPts val="0"/>
              </a:spcBef>
              <a:spcAft>
                <a:spcPts val="0"/>
              </a:spcAft>
              <a:buClr>
                <a:schemeClr val="lt1"/>
              </a:buClr>
              <a:buSzPct val="100000"/>
              <a:buNone/>
              <a:defRPr sz="4402">
                <a:solidFill>
                  <a:schemeClr val="lt1"/>
                </a:solidFill>
              </a:defRPr>
            </a:lvl7pPr>
            <a:lvl8pPr lvl="7" rtl="0">
              <a:lnSpc>
                <a:spcPct val="100000"/>
              </a:lnSpc>
              <a:spcBef>
                <a:spcPts val="0"/>
              </a:spcBef>
              <a:spcAft>
                <a:spcPts val="0"/>
              </a:spcAft>
              <a:buClr>
                <a:schemeClr val="lt1"/>
              </a:buClr>
              <a:buSzPct val="100000"/>
              <a:buNone/>
              <a:defRPr sz="4402">
                <a:solidFill>
                  <a:schemeClr val="lt1"/>
                </a:solidFill>
              </a:defRPr>
            </a:lvl8pPr>
            <a:lvl9pPr lvl="8" rtl="0">
              <a:lnSpc>
                <a:spcPct val="100000"/>
              </a:lnSpc>
              <a:spcBef>
                <a:spcPts val="0"/>
              </a:spcBef>
              <a:spcAft>
                <a:spcPts val="0"/>
              </a:spcAft>
              <a:buClr>
                <a:schemeClr val="lt1"/>
              </a:buClr>
              <a:buSzPct val="100000"/>
              <a:buNone/>
              <a:defRPr sz="4402">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1312197"/>
            <a:ext cx="18288000" cy="8970046"/>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34" name="Shape 34"/>
          <p:cNvSpPr/>
          <p:nvPr/>
        </p:nvSpPr>
        <p:spPr>
          <a:xfrm>
            <a:off x="0" y="1312097"/>
            <a:ext cx="18288000" cy="217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35" name="Shape 35"/>
          <p:cNvSpPr txBox="1">
            <a:spLocks noGrp="1"/>
          </p:cNvSpPr>
          <p:nvPr>
            <p:ph type="title"/>
          </p:nvPr>
        </p:nvSpPr>
        <p:spPr>
          <a:xfrm>
            <a:off x="196500" y="32685"/>
            <a:ext cx="17653200" cy="1204842"/>
          </a:xfrm>
          <a:prstGeom prst="rect">
            <a:avLst/>
          </a:prstGeom>
        </p:spPr>
        <p:txBody>
          <a:bodyPr lIns="137092" tIns="137092" rIns="137092" bIns="137092" anchor="ctr" anchorCtr="0"/>
          <a:lstStyle>
            <a:lvl1pPr lvl="0" rtl="0">
              <a:spcBef>
                <a:spcPts val="0"/>
              </a:spcBef>
              <a:buSzPct val="100000"/>
              <a:defRPr sz="4002"/>
            </a:lvl1pPr>
            <a:lvl2pPr lvl="1" rtl="0">
              <a:spcBef>
                <a:spcPts val="0"/>
              </a:spcBef>
              <a:buSzPct val="100000"/>
              <a:defRPr sz="3602"/>
            </a:lvl2pPr>
            <a:lvl3pPr lvl="2" rtl="0">
              <a:spcBef>
                <a:spcPts val="0"/>
              </a:spcBef>
              <a:buSzPct val="100000"/>
              <a:defRPr sz="3602"/>
            </a:lvl3pPr>
            <a:lvl4pPr lvl="3" rtl="0">
              <a:spcBef>
                <a:spcPts val="0"/>
              </a:spcBef>
              <a:buSzPct val="100000"/>
              <a:defRPr sz="3602"/>
            </a:lvl4pPr>
            <a:lvl5pPr lvl="4" rtl="0">
              <a:spcBef>
                <a:spcPts val="0"/>
              </a:spcBef>
              <a:buSzPct val="100000"/>
              <a:defRPr sz="3602"/>
            </a:lvl5pPr>
            <a:lvl6pPr lvl="5" rtl="0">
              <a:spcBef>
                <a:spcPts val="0"/>
              </a:spcBef>
              <a:buSzPct val="100000"/>
              <a:defRPr sz="3602"/>
            </a:lvl6pPr>
            <a:lvl7pPr lvl="6" rtl="0">
              <a:spcBef>
                <a:spcPts val="0"/>
              </a:spcBef>
              <a:buSzPct val="100000"/>
              <a:defRPr sz="3602"/>
            </a:lvl7pPr>
            <a:lvl8pPr lvl="7" rtl="0">
              <a:spcBef>
                <a:spcPts val="0"/>
              </a:spcBef>
              <a:buSzPct val="100000"/>
              <a:defRPr sz="3602"/>
            </a:lvl8pPr>
            <a:lvl9pPr lvl="8" rtl="0">
              <a:spcBef>
                <a:spcPts val="0"/>
              </a:spcBef>
              <a:buSzPct val="100000"/>
              <a:defRPr sz="3602"/>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80501" y="976048"/>
            <a:ext cx="16068000" cy="8177812"/>
          </a:xfrm>
          <a:prstGeom prst="rect">
            <a:avLst/>
          </a:prstGeom>
        </p:spPr>
        <p:txBody>
          <a:bodyPr lIns="137092" tIns="137092" rIns="137092" bIns="137092" anchor="ctr" anchorCtr="0"/>
          <a:lstStyle>
            <a:lvl1pPr lvl="0" rtl="0">
              <a:spcBef>
                <a:spcPts val="0"/>
              </a:spcBef>
              <a:buSzPct val="100000"/>
              <a:defRPr sz="12006"/>
            </a:lvl1pPr>
            <a:lvl2pPr lvl="1" rtl="0">
              <a:spcBef>
                <a:spcPts val="0"/>
              </a:spcBef>
              <a:buSzPct val="100000"/>
              <a:defRPr sz="12006"/>
            </a:lvl2pPr>
            <a:lvl3pPr lvl="2" rtl="0">
              <a:spcBef>
                <a:spcPts val="0"/>
              </a:spcBef>
              <a:buSzPct val="100000"/>
              <a:defRPr sz="12006"/>
            </a:lvl3pPr>
            <a:lvl4pPr lvl="3" rtl="0">
              <a:spcBef>
                <a:spcPts val="0"/>
              </a:spcBef>
              <a:buSzPct val="100000"/>
              <a:defRPr sz="12006"/>
            </a:lvl4pPr>
            <a:lvl5pPr lvl="4" rtl="0">
              <a:spcBef>
                <a:spcPts val="0"/>
              </a:spcBef>
              <a:buSzPct val="100000"/>
              <a:defRPr sz="12006"/>
            </a:lvl5pPr>
            <a:lvl6pPr lvl="5" rtl="0">
              <a:spcBef>
                <a:spcPts val="0"/>
              </a:spcBef>
              <a:buSzPct val="100000"/>
              <a:defRPr sz="12006"/>
            </a:lvl6pPr>
            <a:lvl7pPr lvl="6" rtl="0">
              <a:spcBef>
                <a:spcPts val="0"/>
              </a:spcBef>
              <a:buSzPct val="100000"/>
              <a:defRPr sz="12006"/>
            </a:lvl7pPr>
            <a:lvl8pPr lvl="7" rtl="0">
              <a:spcBef>
                <a:spcPts val="0"/>
              </a:spcBef>
              <a:buSzPct val="100000"/>
              <a:defRPr sz="12006"/>
            </a:lvl8pPr>
            <a:lvl9pPr lvl="8" rtl="0">
              <a:spcBef>
                <a:spcPts val="0"/>
              </a:spcBef>
              <a:buSzPct val="100000"/>
              <a:defRPr sz="1200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18288000" cy="9387453"/>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62" name="Shape 62"/>
          <p:cNvSpPr/>
          <p:nvPr/>
        </p:nvSpPr>
        <p:spPr>
          <a:xfrm rot="10800000" flipH="1">
            <a:off x="0" y="9241175"/>
            <a:ext cx="18288000" cy="148132"/>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63" name="Shape 63"/>
          <p:cNvSpPr txBox="1">
            <a:spLocks noGrp="1"/>
          </p:cNvSpPr>
          <p:nvPr>
            <p:ph type="body" idx="1"/>
          </p:nvPr>
        </p:nvSpPr>
        <p:spPr>
          <a:xfrm>
            <a:off x="114301" y="9389307"/>
            <a:ext cx="16764000" cy="892987"/>
          </a:xfrm>
          <a:prstGeom prst="rect">
            <a:avLst/>
          </a:prstGeom>
        </p:spPr>
        <p:txBody>
          <a:bodyPr lIns="137092" tIns="137092" rIns="137092" bIns="137092"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4" y="1476767"/>
            <a:ext cx="16444200" cy="1534689"/>
          </a:xfrm>
          <a:prstGeom prst="rect">
            <a:avLst/>
          </a:prstGeom>
          <a:noFill/>
          <a:ln>
            <a:noFill/>
          </a:ln>
        </p:spPr>
        <p:txBody>
          <a:bodyPr lIns="137092" tIns="137092" rIns="137092" bIns="137092"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943804" y="3836379"/>
            <a:ext cx="16444200" cy="5417891"/>
          </a:xfrm>
          <a:prstGeom prst="rect">
            <a:avLst/>
          </a:prstGeom>
          <a:noFill/>
          <a:ln>
            <a:noFill/>
          </a:ln>
        </p:spPr>
        <p:txBody>
          <a:bodyPr lIns="137092" tIns="137092" rIns="137092" bIns="137092"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17047082" y="9386905"/>
            <a:ext cx="1097400" cy="786835"/>
          </a:xfrm>
          <a:prstGeom prst="rect">
            <a:avLst/>
          </a:prstGeom>
          <a:noFill/>
          <a:ln>
            <a:noFill/>
          </a:ln>
        </p:spPr>
        <p:txBody>
          <a:bodyPr lIns="137092" tIns="137092" rIns="137092" bIns="137092" anchor="ctr" anchorCtr="0">
            <a:noAutofit/>
          </a:bodyPr>
          <a:lstStyle/>
          <a:p>
            <a:pPr algn="r"/>
            <a:fld id="{00000000-1234-1234-1234-123412341234}" type="slidenum">
              <a:rPr lang="en" sz="2001" smtClean="0">
                <a:solidFill>
                  <a:schemeClr val="lt2"/>
                </a:solidFill>
                <a:latin typeface="Roboto"/>
                <a:ea typeface="Roboto"/>
                <a:cs typeface="Roboto"/>
                <a:sym typeface="Roboto"/>
              </a:rPr>
              <a:pPr algn="r"/>
              <a:t>‹#›</a:t>
            </a:fld>
            <a:endParaRPr lang="en" sz="2001">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5" r:id="rId3"/>
    <p:sldLayoutId id="2147483658" r:id="rId4"/>
    <p:sldLayoutId id="2147483660" r:id="rId5"/>
    <p:sldLayoutId id="2147483662" r:id="rId6"/>
    <p:sldLayoutId id="2147483663" r:id="rId7"/>
    <p:sldLayoutId id="2147483664" r:id="rId8"/>
    <p:sldLayoutId id="2147483665" r:id="rId9"/>
    <p:sldLayoutId id="2147483666" r:id="rId10"/>
    <p:sldLayoutId id="2147483667"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en.wikipedia.org/wiki/Euclidean_distance"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keras.io/getting-started/faq/#why-is-the-training-loss-much-higher-than-the-testing-los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oo.gl/maps/JLf7EkCzGsP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nyc.gov/html/tlc/html/about/trip_record_data.s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Predicting Taxi Journey Times</a:t>
            </a:r>
          </a:p>
        </p:txBody>
      </p:sp>
    </p:spTree>
    <p:extLst>
      <p:ext uri="{BB962C8B-B14F-4D97-AF65-F5344CB8AC3E}">
        <p14:creationId xmlns:p14="http://schemas.microsoft.com/office/powerpoint/2010/main" val="763748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Let’s explore the dataset…</a:t>
            </a:r>
          </a:p>
        </p:txBody>
      </p:sp>
    </p:spTree>
    <p:extLst>
      <p:ext uri="{BB962C8B-B14F-4D97-AF65-F5344CB8AC3E}">
        <p14:creationId xmlns:p14="http://schemas.microsoft.com/office/powerpoint/2010/main" val="2087634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Feature Engineering</a:t>
            </a:r>
          </a:p>
        </p:txBody>
      </p:sp>
      <p:sp>
        <p:nvSpPr>
          <p:cNvPr id="149" name="Shape 149"/>
          <p:cNvSpPr txBox="1">
            <a:spLocks noGrp="1"/>
          </p:cNvSpPr>
          <p:nvPr>
            <p:ph type="body" idx="4294967295"/>
          </p:nvPr>
        </p:nvSpPr>
        <p:spPr>
          <a:xfrm>
            <a:off x="413259" y="1417544"/>
            <a:ext cx="17440478" cy="6238316"/>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One-hot (categorical) encoding</a:t>
            </a:r>
          </a:p>
          <a:p>
            <a:pPr marL="914507" indent="-711281">
              <a:buClr>
                <a:srgbClr val="434343"/>
              </a:buClr>
              <a:buChar char="●"/>
            </a:pPr>
            <a:r>
              <a:rPr lang="en-US" sz="4002" dirty="0">
                <a:solidFill>
                  <a:srgbClr val="434343"/>
                </a:solidFill>
              </a:rPr>
              <a:t>Days of the week can be labelled 0 – 6 (or 1 – 7), or we can encode them:</a:t>
            </a:r>
          </a:p>
          <a:p>
            <a:pPr marL="203226">
              <a:buClr>
                <a:srgbClr val="434343"/>
              </a:buClr>
            </a:pPr>
            <a:r>
              <a:rPr lang="en-US" sz="3200" dirty="0">
                <a:solidFill>
                  <a:srgbClr val="434343"/>
                </a:solidFill>
                <a:latin typeface="Consolas" panose="020B0609020204030204" pitchFamily="49" charset="0"/>
                <a:cs typeface="Consolas" panose="020B0609020204030204" pitchFamily="49" charset="0"/>
              </a:rPr>
              <a:t>		Monday (1)	: 	[1, 0, 0, 0, 0, 0, 0]</a:t>
            </a:r>
          </a:p>
          <a:p>
            <a:pPr marL="203226">
              <a:buClr>
                <a:srgbClr val="434343"/>
              </a:buClr>
            </a:pPr>
            <a:r>
              <a:rPr lang="en-US" sz="3200" dirty="0">
                <a:solidFill>
                  <a:srgbClr val="434343"/>
                </a:solidFill>
                <a:latin typeface="Consolas" panose="020B0609020204030204" pitchFamily="49" charset="0"/>
                <a:cs typeface="Consolas" panose="020B0609020204030204" pitchFamily="49" charset="0"/>
              </a:rPr>
              <a:t>		Friday (5)	: 	[0, 0, 0, 0, 1, 0, 0]</a:t>
            </a:r>
          </a:p>
          <a:p>
            <a:pPr marL="914507" indent="-711281">
              <a:buClr>
                <a:srgbClr val="434343"/>
              </a:buClr>
              <a:buChar char="●"/>
            </a:pPr>
            <a:endParaRPr lang="en-US" sz="4002" dirty="0">
              <a:solidFill>
                <a:srgbClr val="434343"/>
              </a:solidFill>
            </a:endParaRPr>
          </a:p>
          <a:p>
            <a:pPr marL="914507" indent="-711281">
              <a:buClr>
                <a:srgbClr val="434343"/>
              </a:buClr>
              <a:buChar char="●"/>
            </a:pPr>
            <a:r>
              <a:rPr lang="en-US" sz="4002" dirty="0">
                <a:solidFill>
                  <a:srgbClr val="434343"/>
                </a:solidFill>
              </a:rPr>
              <a:t>Creating new features</a:t>
            </a:r>
          </a:p>
          <a:p>
            <a:pPr marL="914507" indent="-711281">
              <a:buClr>
                <a:srgbClr val="434343"/>
              </a:buClr>
              <a:buChar char="●"/>
            </a:pPr>
            <a:r>
              <a:rPr lang="en-US" sz="4002" dirty="0">
                <a:solidFill>
                  <a:srgbClr val="434343"/>
                </a:solidFill>
              </a:rPr>
              <a:t>We’ll create a Euclidean distance feature</a:t>
            </a: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pic>
        <p:nvPicPr>
          <p:cNvPr id="2" name="Picture 1">
            <a:extLst>
              <a:ext uri="{FF2B5EF4-FFF2-40B4-BE49-F238E27FC236}">
                <a16:creationId xmlns:a16="http://schemas.microsoft.com/office/drawing/2014/main" id="{BBA6A0E0-9734-2040-9622-DD6606735E09}"/>
              </a:ext>
            </a:extLst>
          </p:cNvPr>
          <p:cNvPicPr>
            <a:picLocks noChangeAspect="1"/>
          </p:cNvPicPr>
          <p:nvPr/>
        </p:nvPicPr>
        <p:blipFill>
          <a:blip r:embed="rId3"/>
          <a:stretch>
            <a:fillRect/>
          </a:stretch>
        </p:blipFill>
        <p:spPr>
          <a:xfrm>
            <a:off x="4769970" y="7470770"/>
            <a:ext cx="4069230" cy="2811468"/>
          </a:xfrm>
          <a:prstGeom prst="rect">
            <a:avLst/>
          </a:prstGeom>
        </p:spPr>
      </p:pic>
      <p:sp>
        <p:nvSpPr>
          <p:cNvPr id="3" name="Rectangle 2">
            <a:extLst>
              <a:ext uri="{FF2B5EF4-FFF2-40B4-BE49-F238E27FC236}">
                <a16:creationId xmlns:a16="http://schemas.microsoft.com/office/drawing/2014/main" id="{79BEF3F6-BDE4-8B43-B5B6-456475BDD80A}"/>
              </a:ext>
            </a:extLst>
          </p:cNvPr>
          <p:cNvSpPr/>
          <p:nvPr/>
        </p:nvSpPr>
        <p:spPr>
          <a:xfrm>
            <a:off x="10229543" y="9709369"/>
            <a:ext cx="8084264" cy="369332"/>
          </a:xfrm>
          <a:prstGeom prst="rect">
            <a:avLst/>
          </a:prstGeom>
        </p:spPr>
        <p:txBody>
          <a:bodyPr wrap="none">
            <a:spAutoFit/>
          </a:bodyPr>
          <a:lstStyle/>
          <a:p>
            <a:r>
              <a:rPr lang="en-US" sz="1800" dirty="0"/>
              <a:t>Image courtesy of Wikipedia </a:t>
            </a:r>
            <a:r>
              <a:rPr lang="en-US" sz="1800" dirty="0">
                <a:hlinkClick r:id="rId4"/>
              </a:rPr>
              <a:t>https://en.wikipedia.org/wiki/Euclidean_distance</a:t>
            </a:r>
            <a:r>
              <a:rPr lang="en-US" sz="1800" dirty="0"/>
              <a:t> </a:t>
            </a:r>
          </a:p>
        </p:txBody>
      </p:sp>
    </p:spTree>
    <p:extLst>
      <p:ext uri="{BB962C8B-B14F-4D97-AF65-F5344CB8AC3E}">
        <p14:creationId xmlns:p14="http://schemas.microsoft.com/office/powerpoint/2010/main" val="1822325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3.3 Training Our Model</a:t>
            </a:r>
          </a:p>
        </p:txBody>
      </p:sp>
    </p:spTree>
    <p:extLst>
      <p:ext uri="{BB962C8B-B14F-4D97-AF65-F5344CB8AC3E}">
        <p14:creationId xmlns:p14="http://schemas.microsoft.com/office/powerpoint/2010/main" val="1246701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Training our model</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Creating training, validation and test datasets</a:t>
            </a:r>
          </a:p>
          <a:p>
            <a:pPr marL="914507" indent="-711281">
              <a:buClr>
                <a:srgbClr val="434343"/>
              </a:buClr>
              <a:buChar char="●"/>
            </a:pPr>
            <a:r>
              <a:rPr lang="en-US" sz="4002" dirty="0" err="1">
                <a:solidFill>
                  <a:srgbClr val="434343"/>
                </a:solidFill>
              </a:rPr>
              <a:t>Keras</a:t>
            </a:r>
            <a:r>
              <a:rPr lang="en-US" sz="4002" dirty="0">
                <a:solidFill>
                  <a:srgbClr val="434343"/>
                </a:solidFill>
              </a:rPr>
              <a:t> neural network definition</a:t>
            </a:r>
          </a:p>
          <a:p>
            <a:pPr marL="914507" indent="-711281">
              <a:buClr>
                <a:srgbClr val="434343"/>
              </a:buClr>
              <a:buChar char="●"/>
            </a:pPr>
            <a:r>
              <a:rPr lang="en-US" sz="4002" dirty="0">
                <a:solidFill>
                  <a:srgbClr val="434343"/>
                </a:solidFill>
              </a:rPr>
              <a:t>Generators</a:t>
            </a:r>
          </a:p>
          <a:p>
            <a:pPr marL="914507" indent="-711281">
              <a:buClr>
                <a:srgbClr val="434343"/>
              </a:buClr>
              <a:buChar char="●"/>
            </a:pPr>
            <a:r>
              <a:rPr lang="en-US" sz="4002" dirty="0" err="1">
                <a:solidFill>
                  <a:srgbClr val="434343"/>
                </a:solidFill>
              </a:rPr>
              <a:t>Analysing</a:t>
            </a:r>
            <a:r>
              <a:rPr lang="en-US" sz="4002" dirty="0">
                <a:solidFill>
                  <a:srgbClr val="434343"/>
                </a:solidFill>
              </a:rPr>
              <a:t> our model’s performance</a:t>
            </a: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087879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F0F5B2-D3E6-1C44-8643-135CCA014B9F}"/>
              </a:ext>
            </a:extLst>
          </p:cNvPr>
          <p:cNvPicPr>
            <a:picLocks noChangeAspect="1"/>
          </p:cNvPicPr>
          <p:nvPr/>
        </p:nvPicPr>
        <p:blipFill>
          <a:blip r:embed="rId3"/>
          <a:stretch>
            <a:fillRect/>
          </a:stretch>
        </p:blipFill>
        <p:spPr>
          <a:xfrm>
            <a:off x="2599765" y="1325621"/>
            <a:ext cx="10669536" cy="8946959"/>
          </a:xfrm>
          <a:prstGeom prst="rect">
            <a:avLst/>
          </a:prstGeom>
        </p:spPr>
      </p:pic>
      <p:sp>
        <p:nvSpPr>
          <p:cNvPr id="2" name="Title 1">
            <a:extLst>
              <a:ext uri="{FF2B5EF4-FFF2-40B4-BE49-F238E27FC236}">
                <a16:creationId xmlns:a16="http://schemas.microsoft.com/office/drawing/2014/main" id="{53CA41F2-396A-D24E-AB66-1C0509B1988F}"/>
              </a:ext>
            </a:extLst>
          </p:cNvPr>
          <p:cNvSpPr>
            <a:spLocks noGrp="1"/>
          </p:cNvSpPr>
          <p:nvPr>
            <p:ph type="title"/>
          </p:nvPr>
        </p:nvSpPr>
        <p:spPr/>
        <p:txBody>
          <a:bodyPr/>
          <a:lstStyle/>
          <a:p>
            <a:r>
              <a:rPr lang="en-US" dirty="0"/>
              <a:t>Splitting our data into train, validate and test datasets</a:t>
            </a:r>
          </a:p>
        </p:txBody>
      </p:sp>
      <p:sp>
        <p:nvSpPr>
          <p:cNvPr id="5" name="Right Brace 4">
            <a:extLst>
              <a:ext uri="{FF2B5EF4-FFF2-40B4-BE49-F238E27FC236}">
                <a16:creationId xmlns:a16="http://schemas.microsoft.com/office/drawing/2014/main" id="{B14F2498-BC5A-3447-BD4B-76903B9207B5}"/>
              </a:ext>
            </a:extLst>
          </p:cNvPr>
          <p:cNvSpPr/>
          <p:nvPr/>
        </p:nvSpPr>
        <p:spPr>
          <a:xfrm>
            <a:off x="13411200" y="1775011"/>
            <a:ext cx="663388" cy="50296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a:extLst>
              <a:ext uri="{FF2B5EF4-FFF2-40B4-BE49-F238E27FC236}">
                <a16:creationId xmlns:a16="http://schemas.microsoft.com/office/drawing/2014/main" id="{16D60BEA-0005-7B41-B71D-B3EC54309EB7}"/>
              </a:ext>
            </a:extLst>
          </p:cNvPr>
          <p:cNvSpPr/>
          <p:nvPr/>
        </p:nvSpPr>
        <p:spPr>
          <a:xfrm>
            <a:off x="13411200" y="8462680"/>
            <a:ext cx="663388" cy="16761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a:extLst>
              <a:ext uri="{FF2B5EF4-FFF2-40B4-BE49-F238E27FC236}">
                <a16:creationId xmlns:a16="http://schemas.microsoft.com/office/drawing/2014/main" id="{2A36007E-9D4D-824A-88A9-A1436323D86F}"/>
              </a:ext>
            </a:extLst>
          </p:cNvPr>
          <p:cNvSpPr/>
          <p:nvPr/>
        </p:nvSpPr>
        <p:spPr>
          <a:xfrm>
            <a:off x="13411200" y="6866963"/>
            <a:ext cx="663388" cy="15334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D591BC14-3F0A-0346-9C2B-E2616EAE244F}"/>
              </a:ext>
            </a:extLst>
          </p:cNvPr>
          <p:cNvCxnSpPr/>
          <p:nvPr/>
        </p:nvCxnSpPr>
        <p:spPr>
          <a:xfrm flipH="1">
            <a:off x="2743200" y="6866964"/>
            <a:ext cx="103842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A99863D-3891-CA45-A185-6F7548D41C65}"/>
              </a:ext>
            </a:extLst>
          </p:cNvPr>
          <p:cNvCxnSpPr/>
          <p:nvPr/>
        </p:nvCxnSpPr>
        <p:spPr>
          <a:xfrm flipH="1">
            <a:off x="2743200" y="8462680"/>
            <a:ext cx="1038420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5487F56-AFF7-D546-8164-392AB2DCFDFE}"/>
              </a:ext>
            </a:extLst>
          </p:cNvPr>
          <p:cNvSpPr txBox="1"/>
          <p:nvPr/>
        </p:nvSpPr>
        <p:spPr>
          <a:xfrm>
            <a:off x="13730866" y="3812480"/>
            <a:ext cx="2456330" cy="954749"/>
          </a:xfrm>
          <a:prstGeom prst="rect">
            <a:avLst/>
          </a:prstGeom>
          <a:noFill/>
        </p:spPr>
        <p:txBody>
          <a:bodyPr wrap="square" rtlCol="0">
            <a:spAutoFit/>
          </a:bodyPr>
          <a:lstStyle/>
          <a:p>
            <a:pPr algn="ctr"/>
            <a:r>
              <a:rPr lang="en-US" dirty="0"/>
              <a:t>Training Samples</a:t>
            </a:r>
          </a:p>
        </p:txBody>
      </p:sp>
      <p:sp>
        <p:nvSpPr>
          <p:cNvPr id="23" name="TextBox 22">
            <a:extLst>
              <a:ext uri="{FF2B5EF4-FFF2-40B4-BE49-F238E27FC236}">
                <a16:creationId xmlns:a16="http://schemas.microsoft.com/office/drawing/2014/main" id="{50C6545E-9E69-C64F-B78F-4852D815BACB}"/>
              </a:ext>
            </a:extLst>
          </p:cNvPr>
          <p:cNvSpPr txBox="1"/>
          <p:nvPr/>
        </p:nvSpPr>
        <p:spPr>
          <a:xfrm>
            <a:off x="13730866" y="7156314"/>
            <a:ext cx="2456330" cy="954749"/>
          </a:xfrm>
          <a:prstGeom prst="rect">
            <a:avLst/>
          </a:prstGeom>
          <a:noFill/>
        </p:spPr>
        <p:txBody>
          <a:bodyPr wrap="square" rtlCol="0">
            <a:spAutoFit/>
          </a:bodyPr>
          <a:lstStyle/>
          <a:p>
            <a:pPr algn="ctr"/>
            <a:r>
              <a:rPr lang="en-US" dirty="0"/>
              <a:t>Validation Samples</a:t>
            </a:r>
          </a:p>
        </p:txBody>
      </p:sp>
      <p:sp>
        <p:nvSpPr>
          <p:cNvPr id="25" name="TextBox 24">
            <a:extLst>
              <a:ext uri="{FF2B5EF4-FFF2-40B4-BE49-F238E27FC236}">
                <a16:creationId xmlns:a16="http://schemas.microsoft.com/office/drawing/2014/main" id="{A3877371-06C9-FD4A-9376-DC87D8335EB3}"/>
              </a:ext>
            </a:extLst>
          </p:cNvPr>
          <p:cNvSpPr txBox="1"/>
          <p:nvPr/>
        </p:nvSpPr>
        <p:spPr>
          <a:xfrm>
            <a:off x="13730866" y="8823365"/>
            <a:ext cx="2456330" cy="954749"/>
          </a:xfrm>
          <a:prstGeom prst="rect">
            <a:avLst/>
          </a:prstGeom>
          <a:noFill/>
        </p:spPr>
        <p:txBody>
          <a:bodyPr wrap="square" rtlCol="0">
            <a:spAutoFit/>
          </a:bodyPr>
          <a:lstStyle/>
          <a:p>
            <a:pPr algn="ctr"/>
            <a:r>
              <a:rPr lang="en-US" dirty="0"/>
              <a:t>Test</a:t>
            </a:r>
          </a:p>
          <a:p>
            <a:pPr algn="ctr"/>
            <a:r>
              <a:rPr lang="en-US" dirty="0"/>
              <a:t>Samples</a:t>
            </a:r>
          </a:p>
        </p:txBody>
      </p:sp>
    </p:spTree>
    <p:extLst>
      <p:ext uri="{BB962C8B-B14F-4D97-AF65-F5344CB8AC3E}">
        <p14:creationId xmlns:p14="http://schemas.microsoft.com/office/powerpoint/2010/main" val="1732188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Generators</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As our dataset is large, we don’t want to load it all into memory</a:t>
            </a:r>
          </a:p>
          <a:p>
            <a:pPr marL="914507" indent="-711281">
              <a:buClr>
                <a:srgbClr val="434343"/>
              </a:buClr>
              <a:buFont typeface="Calibri"/>
              <a:buChar char="●"/>
            </a:pPr>
            <a:r>
              <a:rPr lang="en-US" sz="4002" dirty="0">
                <a:solidFill>
                  <a:srgbClr val="434343"/>
                </a:solidFill>
              </a:rPr>
              <a:t>Generators give us the ability to iterate through our dataset and train on batches</a:t>
            </a:r>
          </a:p>
          <a:p>
            <a:pPr marL="914507" indent="-711281">
              <a:buClr>
                <a:srgbClr val="434343"/>
              </a:buClr>
              <a:buFont typeface="Calibri"/>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370473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Our CNN</a:t>
            </a:r>
          </a:p>
        </p:txBody>
      </p:sp>
      <p:pic>
        <p:nvPicPr>
          <p:cNvPr id="6" name="Picture 5">
            <a:extLst>
              <a:ext uri="{FF2B5EF4-FFF2-40B4-BE49-F238E27FC236}">
                <a16:creationId xmlns:a16="http://schemas.microsoft.com/office/drawing/2014/main" id="{A49DBACA-B7C0-384C-A2CA-C99DB0710541}"/>
              </a:ext>
            </a:extLst>
          </p:cNvPr>
          <p:cNvPicPr>
            <a:picLocks noChangeAspect="1"/>
          </p:cNvPicPr>
          <p:nvPr/>
        </p:nvPicPr>
        <p:blipFill>
          <a:blip r:embed="rId3"/>
          <a:stretch>
            <a:fillRect/>
          </a:stretch>
        </p:blipFill>
        <p:spPr>
          <a:xfrm>
            <a:off x="1842019" y="1509889"/>
            <a:ext cx="14603961" cy="537475"/>
          </a:xfrm>
          <a:prstGeom prst="rect">
            <a:avLst/>
          </a:prstGeom>
        </p:spPr>
      </p:pic>
      <p:pic>
        <p:nvPicPr>
          <p:cNvPr id="10" name="Picture 9" descr="A close up of a sign&#13;&#10;&#13;&#10;Description automatically generated">
            <a:extLst>
              <a:ext uri="{FF2B5EF4-FFF2-40B4-BE49-F238E27FC236}">
                <a16:creationId xmlns:a16="http://schemas.microsoft.com/office/drawing/2014/main" id="{16A06999-DF39-0942-99A0-D57BD94ED805}"/>
              </a:ext>
            </a:extLst>
          </p:cNvPr>
          <p:cNvPicPr>
            <a:picLocks noChangeAspect="1"/>
          </p:cNvPicPr>
          <p:nvPr/>
        </p:nvPicPr>
        <p:blipFill>
          <a:blip r:embed="rId4"/>
          <a:stretch>
            <a:fillRect/>
          </a:stretch>
        </p:blipFill>
        <p:spPr>
          <a:xfrm>
            <a:off x="7919353" y="2047364"/>
            <a:ext cx="2449293" cy="7440304"/>
          </a:xfrm>
          <a:prstGeom prst="rect">
            <a:avLst/>
          </a:prstGeom>
        </p:spPr>
      </p:pic>
      <p:sp>
        <p:nvSpPr>
          <p:cNvPr id="11" name="TextBox 10">
            <a:extLst>
              <a:ext uri="{FF2B5EF4-FFF2-40B4-BE49-F238E27FC236}">
                <a16:creationId xmlns:a16="http://schemas.microsoft.com/office/drawing/2014/main" id="{54F7300A-20D8-B44C-A56E-F86440A5B849}"/>
              </a:ext>
            </a:extLst>
          </p:cNvPr>
          <p:cNvSpPr txBox="1"/>
          <p:nvPr/>
        </p:nvSpPr>
        <p:spPr>
          <a:xfrm>
            <a:off x="488348" y="1509889"/>
            <a:ext cx="2707341" cy="523541"/>
          </a:xfrm>
          <a:prstGeom prst="rect">
            <a:avLst/>
          </a:prstGeom>
          <a:noFill/>
        </p:spPr>
        <p:txBody>
          <a:bodyPr wrap="square" rtlCol="0">
            <a:spAutoFit/>
          </a:bodyPr>
          <a:lstStyle/>
          <a:p>
            <a:r>
              <a:rPr lang="en-US" dirty="0"/>
              <a:t>Sample</a:t>
            </a:r>
          </a:p>
        </p:txBody>
      </p:sp>
      <p:sp>
        <p:nvSpPr>
          <p:cNvPr id="13" name="TextBox 12">
            <a:extLst>
              <a:ext uri="{FF2B5EF4-FFF2-40B4-BE49-F238E27FC236}">
                <a16:creationId xmlns:a16="http://schemas.microsoft.com/office/drawing/2014/main" id="{4BA66B1C-DEE3-4846-AAFC-20F3497B6BBD}"/>
              </a:ext>
            </a:extLst>
          </p:cNvPr>
          <p:cNvSpPr txBox="1"/>
          <p:nvPr/>
        </p:nvSpPr>
        <p:spPr>
          <a:xfrm>
            <a:off x="6824491" y="9504611"/>
            <a:ext cx="4639017" cy="523541"/>
          </a:xfrm>
          <a:prstGeom prst="rect">
            <a:avLst/>
          </a:prstGeom>
          <a:noFill/>
        </p:spPr>
        <p:txBody>
          <a:bodyPr wrap="square" rtlCol="0">
            <a:spAutoFit/>
          </a:bodyPr>
          <a:lstStyle/>
          <a:p>
            <a:pPr algn="ctr"/>
            <a:r>
              <a:rPr lang="en-US" dirty="0"/>
              <a:t>Prediction of Trip Duration</a:t>
            </a:r>
          </a:p>
        </p:txBody>
      </p:sp>
    </p:spTree>
    <p:extLst>
      <p:ext uri="{BB962C8B-B14F-4D97-AF65-F5344CB8AC3E}">
        <p14:creationId xmlns:p14="http://schemas.microsoft.com/office/powerpoint/2010/main" val="251888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Let’s explore the code…</a:t>
            </a:r>
          </a:p>
        </p:txBody>
      </p:sp>
    </p:spTree>
    <p:extLst>
      <p:ext uri="{BB962C8B-B14F-4D97-AF65-F5344CB8AC3E}">
        <p14:creationId xmlns:p14="http://schemas.microsoft.com/office/powerpoint/2010/main" val="2039812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Debugging Neural Networks</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Training neural networks can be more trial-and-error than science</a:t>
            </a:r>
          </a:p>
          <a:p>
            <a:pPr marL="914507" indent="-711281">
              <a:buClr>
                <a:srgbClr val="434343"/>
              </a:buClr>
              <a:buFont typeface="Calibri"/>
              <a:buChar char="●"/>
            </a:pPr>
            <a:r>
              <a:rPr lang="en-US" sz="4002" dirty="0">
                <a:solidFill>
                  <a:srgbClr val="434343"/>
                </a:solidFill>
              </a:rPr>
              <a:t>Prove the code works by running a small number of samples and a single batch</a:t>
            </a:r>
          </a:p>
          <a:p>
            <a:pPr marL="914507" indent="-711281">
              <a:buClr>
                <a:srgbClr val="434343"/>
              </a:buClr>
              <a:buFont typeface="Calibri"/>
              <a:buChar char="●"/>
            </a:pPr>
            <a:r>
              <a:rPr lang="en-US" sz="4002" dirty="0">
                <a:solidFill>
                  <a:srgbClr val="434343"/>
                </a:solidFill>
              </a:rPr>
              <a:t>Train using a small number of samples to check that the model converges and you see overfitting</a:t>
            </a:r>
          </a:p>
          <a:p>
            <a:pPr marL="914507" indent="-711281">
              <a:buClr>
                <a:srgbClr val="434343"/>
              </a:buClr>
              <a:buFont typeface="Calibri"/>
              <a:buChar char="●"/>
            </a:pPr>
            <a:r>
              <a:rPr lang="en-US" sz="4002" dirty="0">
                <a:solidFill>
                  <a:srgbClr val="434343"/>
                </a:solidFill>
              </a:rPr>
              <a:t>Increase the number of samples over time</a:t>
            </a:r>
          </a:p>
          <a:p>
            <a:pPr marL="914507" indent="-711281">
              <a:buClr>
                <a:srgbClr val="434343"/>
              </a:buClr>
              <a:buFont typeface="Calibri"/>
              <a:buChar char="●"/>
            </a:pPr>
            <a:r>
              <a:rPr lang="en-US" sz="4002" dirty="0">
                <a:solidFill>
                  <a:srgbClr val="434343"/>
                </a:solidFill>
              </a:rPr>
              <a:t>Make changes to the network architecture, hyper-parameters, etc. to find an optimal solution</a:t>
            </a:r>
          </a:p>
          <a:p>
            <a:pPr marL="914507" indent="-711281">
              <a:buClr>
                <a:srgbClr val="434343"/>
              </a:buClr>
              <a:buFont typeface="Calibri"/>
              <a:buChar char="●"/>
            </a:pPr>
            <a:r>
              <a:rPr lang="en-US" sz="4002" dirty="0">
                <a:solidFill>
                  <a:srgbClr val="434343"/>
                </a:solidFill>
              </a:rPr>
              <a:t>Then scale to the full dataset</a:t>
            </a:r>
          </a:p>
          <a:p>
            <a:pPr marL="914507" indent="-711281">
              <a:buClr>
                <a:srgbClr val="434343"/>
              </a:buClr>
              <a:buFont typeface="Calibri"/>
              <a:buChar char="●"/>
            </a:pPr>
            <a:r>
              <a:rPr lang="en-US" sz="2400" dirty="0">
                <a:solidFill>
                  <a:srgbClr val="434343"/>
                </a:solidFill>
              </a:rPr>
              <a:t>See </a:t>
            </a:r>
            <a:r>
              <a:rPr lang="en-US" sz="2400" dirty="0">
                <a:solidFill>
                  <a:srgbClr val="434343"/>
                </a:solidFill>
                <a:hlinkClick r:id="rId3"/>
              </a:rPr>
              <a:t>https://keras.io/getting-started/faq/#why-is-the-training-loss-much-higher-than-the-testing-loss</a:t>
            </a:r>
            <a:r>
              <a:rPr lang="en-US" sz="2400" dirty="0">
                <a:solidFill>
                  <a:srgbClr val="434343"/>
                </a:solidFill>
              </a:rPr>
              <a:t> </a:t>
            </a:r>
          </a:p>
          <a:p>
            <a:pPr marL="914507" indent="-711281">
              <a:buClr>
                <a:srgbClr val="434343"/>
              </a:buClr>
              <a:buFont typeface="Calibri"/>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367407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err="1"/>
              <a:t>Analysing</a:t>
            </a:r>
            <a:r>
              <a:rPr lang="en" sz="4402" dirty="0"/>
              <a:t> Training Performance</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We are looking for the [training] loss and validation loss to decrease over time</a:t>
            </a:r>
          </a:p>
          <a:p>
            <a:pPr marL="914507" indent="-711281">
              <a:buClr>
                <a:srgbClr val="434343"/>
              </a:buClr>
              <a:buFont typeface="Calibri"/>
              <a:buChar char="●"/>
            </a:pPr>
            <a:endParaRPr lang="en-US" sz="4002" dirty="0">
              <a:solidFill>
                <a:srgbClr val="434343"/>
              </a:solidFill>
            </a:endParaRPr>
          </a:p>
          <a:p>
            <a:pPr marL="914507" indent="-711281">
              <a:buClr>
                <a:srgbClr val="434343"/>
              </a:buClr>
              <a:buFont typeface="Calibri"/>
              <a:buChar char="●"/>
            </a:pPr>
            <a:endParaRPr lang="en-US" sz="4002" dirty="0">
              <a:solidFill>
                <a:srgbClr val="434343"/>
              </a:solidFill>
            </a:endParaRPr>
          </a:p>
          <a:p>
            <a:pPr marL="914507" indent="-711281">
              <a:buClr>
                <a:srgbClr val="434343"/>
              </a:buClr>
              <a:buFont typeface="Calibri"/>
              <a:buChar char="●"/>
            </a:pPr>
            <a:endParaRPr lang="en-US" sz="4002" dirty="0">
              <a:solidFill>
                <a:srgbClr val="434343"/>
              </a:solidFill>
            </a:endParaRPr>
          </a:p>
          <a:p>
            <a:pPr marL="914507" indent="-711281">
              <a:buClr>
                <a:srgbClr val="434343"/>
              </a:buClr>
              <a:buFont typeface="Calibri"/>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83994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we will cover in this section</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A summary of the problem</a:t>
            </a:r>
          </a:p>
          <a:p>
            <a:pPr marL="914507" indent="-711281">
              <a:buClr>
                <a:srgbClr val="434343"/>
              </a:buClr>
              <a:buChar char="●"/>
            </a:pPr>
            <a:r>
              <a:rPr lang="en-US" sz="4002" dirty="0">
                <a:solidFill>
                  <a:srgbClr val="434343"/>
                </a:solidFill>
              </a:rPr>
              <a:t>How we will approach it</a:t>
            </a:r>
          </a:p>
          <a:p>
            <a:pPr marL="914507" indent="-711281">
              <a:buClr>
                <a:srgbClr val="434343"/>
              </a:buClr>
              <a:buFont typeface="Calibri"/>
              <a:buChar char="●"/>
            </a:pPr>
            <a:r>
              <a:rPr lang="en-US" sz="4002" dirty="0">
                <a:solidFill>
                  <a:srgbClr val="434343"/>
                </a:solidFill>
              </a:rPr>
              <a:t>Environment and dataset</a:t>
            </a:r>
          </a:p>
          <a:p>
            <a:pPr marL="914507" indent="-711281">
              <a:buClr>
                <a:srgbClr val="434343"/>
              </a:buClr>
              <a:buChar char="●"/>
            </a:pPr>
            <a:r>
              <a:rPr lang="en-US" sz="4002" dirty="0">
                <a:solidFill>
                  <a:srgbClr val="434343"/>
                </a:solidFill>
              </a:rPr>
              <a:t>Exploring our data</a:t>
            </a:r>
          </a:p>
          <a:p>
            <a:pPr marL="914507" indent="-711281">
              <a:buClr>
                <a:srgbClr val="434343"/>
              </a:buClr>
              <a:buChar char="●"/>
            </a:pPr>
            <a:r>
              <a:rPr lang="en-US" sz="4002" dirty="0">
                <a:solidFill>
                  <a:srgbClr val="434343"/>
                </a:solidFill>
              </a:rPr>
              <a:t>Training our model</a:t>
            </a:r>
          </a:p>
          <a:p>
            <a:pPr marL="914507" indent="-711281">
              <a:buClr>
                <a:srgbClr val="434343"/>
              </a:buClr>
              <a:buChar char="●"/>
            </a:pPr>
            <a:r>
              <a:rPr lang="en-US" sz="4002" dirty="0">
                <a:solidFill>
                  <a:srgbClr val="434343"/>
                </a:solidFill>
              </a:rPr>
              <a:t>Testing our model</a:t>
            </a: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1153452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3.4 Predicting Journey Times</a:t>
            </a:r>
          </a:p>
        </p:txBody>
      </p:sp>
    </p:spTree>
    <p:extLst>
      <p:ext uri="{BB962C8B-B14F-4D97-AF65-F5344CB8AC3E}">
        <p14:creationId xmlns:p14="http://schemas.microsoft.com/office/powerpoint/2010/main" val="592704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Testing Our Model</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Testing model accuracy to see how it performs</a:t>
            </a: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783544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Let’s explore the code…</a:t>
            </a:r>
          </a:p>
        </p:txBody>
      </p:sp>
    </p:spTree>
    <p:extLst>
      <p:ext uri="{BB962C8B-B14F-4D97-AF65-F5344CB8AC3E}">
        <p14:creationId xmlns:p14="http://schemas.microsoft.com/office/powerpoint/2010/main" val="266411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How to make it better?</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Perform more in depth investigation to the data</a:t>
            </a:r>
          </a:p>
          <a:p>
            <a:pPr marL="914507" indent="-711281">
              <a:buClr>
                <a:srgbClr val="434343"/>
              </a:buClr>
              <a:buChar char="●"/>
            </a:pPr>
            <a:r>
              <a:rPr lang="en-US" sz="4002" dirty="0">
                <a:solidFill>
                  <a:srgbClr val="434343"/>
                </a:solidFill>
              </a:rPr>
              <a:t>Use a larger dataset</a:t>
            </a:r>
          </a:p>
          <a:p>
            <a:pPr marL="914507" indent="-711281">
              <a:buClr>
                <a:srgbClr val="434343"/>
              </a:buClr>
              <a:buChar char="●"/>
            </a:pPr>
            <a:r>
              <a:rPr lang="en-US" sz="4002" dirty="0">
                <a:solidFill>
                  <a:srgbClr val="434343"/>
                </a:solidFill>
              </a:rPr>
              <a:t>Augment the data</a:t>
            </a:r>
          </a:p>
          <a:p>
            <a:pPr marL="914507" indent="-711281">
              <a:buClr>
                <a:srgbClr val="434343"/>
              </a:buClr>
              <a:buChar char="●"/>
            </a:pPr>
            <a:r>
              <a:rPr lang="en-US" sz="4002" dirty="0">
                <a:solidFill>
                  <a:srgbClr val="434343"/>
                </a:solidFill>
              </a:rPr>
              <a:t>Add additional features</a:t>
            </a: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612864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r>
              <a:rPr lang="en" dirty="0"/>
              <a:t>Predicting Steering Angles</a:t>
            </a:r>
          </a:p>
        </p:txBody>
      </p:sp>
      <p:sp>
        <p:nvSpPr>
          <p:cNvPr id="3" name="Shape 156">
            <a:extLst>
              <a:ext uri="{FF2B5EF4-FFF2-40B4-BE49-F238E27FC236}">
                <a16:creationId xmlns:a16="http://schemas.microsoft.com/office/drawing/2014/main" id="{DB10E28E-AA33-CE4E-8DBB-EF7ABBD20DC7}"/>
              </a:ext>
            </a:extLst>
          </p:cNvPr>
          <p:cNvSpPr txBox="1">
            <a:spLocks noGrp="1"/>
          </p:cNvSpPr>
          <p:nvPr>
            <p:ph type="subTitle" idx="1"/>
          </p:nvPr>
        </p:nvSpPr>
        <p:spPr>
          <a:xfrm>
            <a:off x="777178" y="5575681"/>
            <a:ext cx="16451820" cy="865399"/>
          </a:xfrm>
          <a:prstGeom prst="rect">
            <a:avLst/>
          </a:prstGeom>
        </p:spPr>
        <p:txBody>
          <a:bodyPr lIns="182874" tIns="182874" rIns="182874" bIns="182874" anchor="t" anchorCtr="0">
            <a:noAutofit/>
          </a:bodyPr>
          <a:lstStyle/>
          <a:p>
            <a:r>
              <a:rPr lang="en-US" dirty="0"/>
              <a:t>Next Video</a:t>
            </a:r>
            <a:endParaRPr lang="en" dirty="0"/>
          </a:p>
        </p:txBody>
      </p:sp>
    </p:spTree>
    <p:extLst>
      <p:ext uri="{BB962C8B-B14F-4D97-AF65-F5344CB8AC3E}">
        <p14:creationId xmlns:p14="http://schemas.microsoft.com/office/powerpoint/2010/main" val="3693721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3.1 Summary of the Problem</a:t>
            </a:r>
          </a:p>
        </p:txBody>
      </p:sp>
    </p:spTree>
    <p:extLst>
      <p:ext uri="{BB962C8B-B14F-4D97-AF65-F5344CB8AC3E}">
        <p14:creationId xmlns:p14="http://schemas.microsoft.com/office/powerpoint/2010/main" val="106311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A summary of the problem</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Predicting journey times is a common use case for transport companies</a:t>
            </a:r>
          </a:p>
          <a:p>
            <a:pPr marL="914507" indent="-711281">
              <a:buClr>
                <a:srgbClr val="434343"/>
              </a:buClr>
              <a:buChar char="●"/>
            </a:pPr>
            <a:r>
              <a:rPr lang="en-US" sz="4002" dirty="0">
                <a:solidFill>
                  <a:srgbClr val="434343"/>
                </a:solidFill>
              </a:rPr>
              <a:t>It is inherently difficult to do due to noisy data, varying conditions, etc.</a:t>
            </a:r>
          </a:p>
          <a:p>
            <a:pPr marL="914507" indent="-711281">
              <a:buClr>
                <a:srgbClr val="434343"/>
              </a:buClr>
              <a:buChar char="●"/>
            </a:pPr>
            <a:r>
              <a:rPr lang="en-US" sz="4002" dirty="0">
                <a:solidFill>
                  <a:srgbClr val="434343"/>
                </a:solidFill>
              </a:rPr>
              <a:t>We want to predict a reasonable approximation of the time</a:t>
            </a: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405636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How we will approach it</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We will use open data provided by New York City (NYC)</a:t>
            </a:r>
          </a:p>
          <a:p>
            <a:pPr marL="914507" indent="-711281">
              <a:buClr>
                <a:srgbClr val="434343"/>
              </a:buClr>
              <a:buChar char="●"/>
            </a:pPr>
            <a:r>
              <a:rPr lang="en-US" sz="4002" dirty="0">
                <a:solidFill>
                  <a:srgbClr val="434343"/>
                </a:solidFill>
              </a:rPr>
              <a:t>NYC provides taxi journey and weather data going back many years</a:t>
            </a:r>
          </a:p>
          <a:p>
            <a:pPr marL="914507" indent="-711281">
              <a:buClr>
                <a:srgbClr val="434343"/>
              </a:buClr>
              <a:buChar char="●"/>
            </a:pPr>
            <a:r>
              <a:rPr lang="en-US" sz="4002" dirty="0">
                <a:solidFill>
                  <a:srgbClr val="434343"/>
                </a:solidFill>
              </a:rPr>
              <a:t>Using this data, we’ll develop features that enrich that data and thereby enhance a model’s ability to learn</a:t>
            </a:r>
          </a:p>
          <a:p>
            <a:pPr marL="914507" indent="-711281">
              <a:buClr>
                <a:srgbClr val="434343"/>
              </a:buClr>
              <a:buChar char="●"/>
            </a:pPr>
            <a:r>
              <a:rPr lang="en-US" sz="4002" dirty="0">
                <a:solidFill>
                  <a:srgbClr val="434343"/>
                </a:solidFill>
              </a:rPr>
              <a:t>We’ll build a neural network that learns from this data in order to predict subsequent journeys</a:t>
            </a: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1682534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Environment</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This model requires a powerful PC with a GPU, or use of a cloud GPU instance</a:t>
            </a:r>
          </a:p>
          <a:p>
            <a:pPr marL="914507" indent="-711281">
              <a:buClr>
                <a:srgbClr val="434343"/>
              </a:buClr>
              <a:buChar char="●"/>
            </a:pPr>
            <a:r>
              <a:rPr lang="en-US" sz="4002" dirty="0">
                <a:solidFill>
                  <a:srgbClr val="434343"/>
                </a:solidFill>
              </a:rPr>
              <a:t>The dataset is large and needs at least 8GB of memory to pre-process</a:t>
            </a:r>
          </a:p>
          <a:p>
            <a:pPr marL="914507" indent="-711281">
              <a:buClr>
                <a:srgbClr val="434343"/>
              </a:buClr>
              <a:buChar char="●"/>
            </a:pPr>
            <a:r>
              <a:rPr lang="en-US" sz="4002" dirty="0">
                <a:solidFill>
                  <a:schemeClr val="bg2"/>
                </a:solidFill>
              </a:rPr>
              <a:t>It took many hours to train to a level where the predicted durations were reasonably accurate</a:t>
            </a:r>
          </a:p>
          <a:p>
            <a:pPr marL="914507" indent="-711281">
              <a:buClr>
                <a:srgbClr val="434343"/>
              </a:buClr>
              <a:buChar char="●"/>
            </a:pPr>
            <a:r>
              <a:rPr lang="en-US" sz="4002" dirty="0">
                <a:solidFill>
                  <a:schemeClr val="bg2"/>
                </a:solidFill>
              </a:rPr>
              <a:t>Please check Python version compatibility with </a:t>
            </a:r>
            <a:r>
              <a:rPr lang="en-US" sz="4002" dirty="0" err="1">
                <a:solidFill>
                  <a:schemeClr val="bg2"/>
                </a:solidFill>
              </a:rPr>
              <a:t>Tensorflow</a:t>
            </a:r>
            <a:r>
              <a:rPr lang="en-US" sz="4002" dirty="0">
                <a:solidFill>
                  <a:schemeClr val="bg2"/>
                </a:solidFill>
              </a:rPr>
              <a:t>!</a:t>
            </a: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540321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Dataset</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Working with yellow cab taxis in New York City </a:t>
            </a:r>
          </a:p>
          <a:p>
            <a:pPr marL="203226" lvl="1">
              <a:buClr>
                <a:srgbClr val="434343"/>
              </a:buClr>
            </a:pPr>
            <a:r>
              <a:rPr lang="en-US" sz="3801" dirty="0">
                <a:solidFill>
                  <a:srgbClr val="434343"/>
                </a:solidFill>
              </a:rPr>
              <a:t>	</a:t>
            </a:r>
            <a:r>
              <a:rPr lang="en-US" sz="2400" dirty="0">
                <a:solidFill>
                  <a:srgbClr val="434343"/>
                </a:solidFill>
                <a:hlinkClick r:id="rId3"/>
              </a:rPr>
              <a:t>https://goo.gl/maps/JLf7EkCzGsP2</a:t>
            </a:r>
            <a:endParaRPr lang="en-US" sz="2400" dirty="0">
              <a:solidFill>
                <a:srgbClr val="434343"/>
              </a:solidFill>
            </a:endParaRPr>
          </a:p>
          <a:p>
            <a:pPr marL="914507" indent="-711281">
              <a:buClr>
                <a:srgbClr val="434343"/>
              </a:buClr>
              <a:buChar char="●"/>
            </a:pPr>
            <a:r>
              <a:rPr lang="en-US" sz="4002" dirty="0">
                <a:solidFill>
                  <a:srgbClr val="434343"/>
                </a:solidFill>
              </a:rPr>
              <a:t>A full set of taxi trip data for several years is available here:</a:t>
            </a:r>
          </a:p>
          <a:p>
            <a:pPr marL="203226">
              <a:buClr>
                <a:srgbClr val="434343"/>
              </a:buClr>
            </a:pPr>
            <a:r>
              <a:rPr lang="en-US" sz="4002" dirty="0">
                <a:solidFill>
                  <a:srgbClr val="434343"/>
                </a:solidFill>
              </a:rPr>
              <a:t>	</a:t>
            </a:r>
            <a:r>
              <a:rPr lang="en-US" sz="2400" dirty="0">
                <a:solidFill>
                  <a:srgbClr val="434343"/>
                </a:solidFill>
                <a:hlinkClick r:id="rId4"/>
              </a:rPr>
              <a:t>http://www.nyc.gov/html/tlc/html/about/trip_record_data.shtml</a:t>
            </a:r>
            <a:r>
              <a:rPr lang="en-US" sz="2400" dirty="0">
                <a:solidFill>
                  <a:srgbClr val="434343"/>
                </a:solidFill>
              </a:rPr>
              <a:t> </a:t>
            </a:r>
            <a:endParaRPr lang="en-US" sz="4002" dirty="0">
              <a:solidFill>
                <a:srgbClr val="434343"/>
              </a:solidFill>
            </a:endParaRPr>
          </a:p>
          <a:p>
            <a:pPr marL="914507" indent="-711281">
              <a:buClr>
                <a:srgbClr val="434343"/>
              </a:buClr>
              <a:buChar char="●"/>
            </a:pPr>
            <a:r>
              <a:rPr lang="en-US" sz="4002" dirty="0">
                <a:solidFill>
                  <a:srgbClr val="434343"/>
                </a:solidFill>
              </a:rPr>
              <a:t>We will work with June 2018 data for this section </a:t>
            </a:r>
          </a:p>
          <a:p>
            <a:pPr marL="914507" indent="-711281">
              <a:buClr>
                <a:srgbClr val="434343"/>
              </a:buClr>
              <a:buChar char="●"/>
            </a:pPr>
            <a:r>
              <a:rPr lang="en-US" sz="4002" dirty="0">
                <a:solidFill>
                  <a:srgbClr val="434343"/>
                </a:solidFill>
              </a:rPr>
              <a:t>The relevant datasets are included in the repo with the code</a:t>
            </a:r>
            <a:endParaRPr lang="en-US" sz="3600" dirty="0">
              <a:solidFill>
                <a:srgbClr val="434343"/>
              </a:solidFill>
              <a:latin typeface="Consolas" panose="020B0609020204030204" pitchFamily="49" charset="0"/>
              <a:cs typeface="Consolas" panose="020B0609020204030204" pitchFamily="49" charset="0"/>
            </a:endParaRPr>
          </a:p>
          <a:p>
            <a:pPr marL="203226">
              <a:buClr>
                <a:srgbClr val="434343"/>
              </a:buClr>
            </a:pPr>
            <a:r>
              <a:rPr lang="en-US" sz="36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278846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3.2 Exploring the data</a:t>
            </a:r>
          </a:p>
        </p:txBody>
      </p:sp>
    </p:spTree>
    <p:extLst>
      <p:ext uri="{BB962C8B-B14F-4D97-AF65-F5344CB8AC3E}">
        <p14:creationId xmlns:p14="http://schemas.microsoft.com/office/powerpoint/2010/main" val="2140907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we will cover</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Trip data</a:t>
            </a:r>
          </a:p>
          <a:p>
            <a:pPr marL="914507" indent="-711281">
              <a:buClr>
                <a:srgbClr val="434343"/>
              </a:buClr>
              <a:buChar char="●"/>
            </a:pPr>
            <a:r>
              <a:rPr lang="en-US" sz="4002" dirty="0">
                <a:solidFill>
                  <a:srgbClr val="434343"/>
                </a:solidFill>
              </a:rPr>
              <a:t>Taxi zone data</a:t>
            </a:r>
          </a:p>
          <a:p>
            <a:pPr marL="914507" indent="-711281">
              <a:buClr>
                <a:srgbClr val="434343"/>
              </a:buClr>
              <a:buChar char="●"/>
            </a:pPr>
            <a:r>
              <a:rPr lang="en-US" sz="4002" dirty="0">
                <a:solidFill>
                  <a:srgbClr val="434343"/>
                </a:solidFill>
              </a:rPr>
              <a:t>Weather data</a:t>
            </a:r>
          </a:p>
          <a:p>
            <a:pPr marL="914507" indent="-711281">
              <a:buClr>
                <a:srgbClr val="434343"/>
              </a:buClr>
              <a:buChar char="●"/>
            </a:pPr>
            <a:r>
              <a:rPr lang="en-US" sz="4002" dirty="0">
                <a:solidFill>
                  <a:srgbClr val="434343"/>
                </a:solidFill>
              </a:rPr>
              <a:t>Bringing these together</a:t>
            </a:r>
          </a:p>
          <a:p>
            <a:pPr marL="914507" indent="-711281">
              <a:buClr>
                <a:srgbClr val="434343"/>
              </a:buClr>
              <a:buChar char="●"/>
            </a:pPr>
            <a:r>
              <a:rPr lang="en-US" sz="4002" dirty="0">
                <a:solidFill>
                  <a:srgbClr val="434343"/>
                </a:solidFill>
              </a:rPr>
              <a:t>Feature engineering</a:t>
            </a: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496600239"/>
      </p:ext>
    </p:extLst>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20699</TotalTime>
  <Words>2131</Words>
  <Application>Microsoft Macintosh PowerPoint</Application>
  <PresentationFormat>Custom</PresentationFormat>
  <Paragraphs>171</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Roboto</vt:lpstr>
      <vt:lpstr>Calibri</vt:lpstr>
      <vt:lpstr>Arial</vt:lpstr>
      <vt:lpstr>Consolas</vt:lpstr>
      <vt:lpstr>Packt</vt:lpstr>
      <vt:lpstr>Predicting Taxi Journey Times</vt:lpstr>
      <vt:lpstr>What we will cover in this section</vt:lpstr>
      <vt:lpstr>3.1 Summary of the Problem</vt:lpstr>
      <vt:lpstr>A summary of the problem</vt:lpstr>
      <vt:lpstr>How we will approach it</vt:lpstr>
      <vt:lpstr>Environment</vt:lpstr>
      <vt:lpstr>Dataset</vt:lpstr>
      <vt:lpstr>3.2 Exploring the data</vt:lpstr>
      <vt:lpstr>What we will cover</vt:lpstr>
      <vt:lpstr>Let’s explore the dataset…</vt:lpstr>
      <vt:lpstr>Feature Engineering</vt:lpstr>
      <vt:lpstr>3.3 Training Our Model</vt:lpstr>
      <vt:lpstr>Training our model</vt:lpstr>
      <vt:lpstr>Splitting our data into train, validate and test datasets</vt:lpstr>
      <vt:lpstr>Generators</vt:lpstr>
      <vt:lpstr>Our CNN</vt:lpstr>
      <vt:lpstr>Let’s explore the code…</vt:lpstr>
      <vt:lpstr>Debugging Neural Networks</vt:lpstr>
      <vt:lpstr>Analysing Training Performance</vt:lpstr>
      <vt:lpstr>3.4 Predicting Journey Times</vt:lpstr>
      <vt:lpstr>Testing Our Model</vt:lpstr>
      <vt:lpstr>Let’s explore the code…</vt:lpstr>
      <vt:lpstr>How to make it better?</vt:lpstr>
      <vt:lpstr>Predicting Steering Angles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cp:lastModifiedBy>Strefford, Mark Charles</cp:lastModifiedBy>
  <cp:revision>72</cp:revision>
  <dcterms:modified xsi:type="dcterms:W3CDTF">2018-11-22T21:01:58Z</dcterms:modified>
</cp:coreProperties>
</file>