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9" r:id="rId1"/>
  </p:sldMasterIdLst>
  <p:notesMasterIdLst>
    <p:notesMasterId r:id="rId10"/>
  </p:notesMasterIdLst>
  <p:sldIdLst>
    <p:sldId id="291" r:id="rId2"/>
    <p:sldId id="274" r:id="rId3"/>
    <p:sldId id="304" r:id="rId4"/>
    <p:sldId id="320" r:id="rId5"/>
    <p:sldId id="321" r:id="rId6"/>
    <p:sldId id="314" r:id="rId7"/>
    <p:sldId id="315" r:id="rId8"/>
    <p:sldId id="322" r:id="rId9"/>
  </p:sldIdLst>
  <p:sldSz cx="18288000" cy="1028223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3"/>
    <p:restoredTop sz="83755"/>
  </p:normalViewPr>
  <p:slideViewPr>
    <p:cSldViewPr snapToGrid="0">
      <p:cViewPr varScale="1">
        <p:scale>
          <a:sx n="72" d="100"/>
          <a:sy n="72" d="100"/>
        </p:scale>
        <p:origin x="1376" y="22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Welcome to section 3.</a:t>
            </a:r>
          </a:p>
          <a:p>
            <a:pPr lvl="0" rtl="0">
              <a:spcBef>
                <a:spcPts val="0"/>
              </a:spcBef>
              <a:buNone/>
            </a:pPr>
            <a:r>
              <a:rPr lang="en-US" dirty="0"/>
              <a:t>In previous sections we’ve used a number of pre-trained models and algorithms to develop our solutions.  In this section, we’ll be tackling a much harder problem of predicting taxi journey times, and building our own model in the process.</a:t>
            </a:r>
            <a:endParaRPr dirty="0"/>
          </a:p>
        </p:txBody>
      </p:sp>
    </p:spTree>
    <p:extLst>
      <p:ext uri="{BB962C8B-B14F-4D97-AF65-F5344CB8AC3E}">
        <p14:creationId xmlns:p14="http://schemas.microsoft.com/office/powerpoint/2010/main" val="224120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p>
          <a:p>
            <a:pPr lvl="0" rtl="0">
              <a:spcBef>
                <a:spcPts val="0"/>
              </a:spcBef>
              <a:buNone/>
            </a:pPr>
            <a:endParaRPr lang="en-US" baseline="0" dirty="0"/>
          </a:p>
          <a:p>
            <a:pPr lvl="0" rtl="0">
              <a:spcBef>
                <a:spcPts val="0"/>
              </a:spcBef>
              <a:buNone/>
            </a:pPr>
            <a:r>
              <a:rPr lang="en-US" dirty="0"/>
              <a:t>https://</a:t>
            </a:r>
            <a:r>
              <a:rPr lang="en-US" dirty="0" err="1"/>
              <a:t>aws.amazon.com</a:t>
            </a:r>
            <a:r>
              <a:rPr lang="en-US" dirty="0"/>
              <a:t>/blogs/machine-learning/build-your-own-face-recognition-service-using-amazon-rekognition/</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67671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623511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dirty="0"/>
              <a:t>We see this use case in many areas, most notably those that use Uber will see that they try to predict how long it will take for an Uber to reach you, and also how long the journey will take.  On most situations, they provide a range of times as the conditions on the road are always varying and inherently impossible to predict.</a:t>
            </a:r>
          </a:p>
          <a:p>
            <a:pPr lvl="0">
              <a:spcBef>
                <a:spcPts val="0"/>
              </a:spcBef>
              <a:buNone/>
            </a:pPr>
            <a:r>
              <a:rPr lang="en-GB" dirty="0"/>
              <a:t>If we assume we have a dataset of historic taxi journeys, we will know pick up and drop off locations and times, the fares, the distance of the journey, etc.  It may also be possible to get a reasonable approximation of the weather conditions too.</a:t>
            </a:r>
          </a:p>
          <a:p>
            <a:pPr lvl="0">
              <a:spcBef>
                <a:spcPts val="0"/>
              </a:spcBef>
              <a:buNone/>
            </a:pPr>
            <a:r>
              <a:rPr lang="en-GB" dirty="0"/>
              <a:t>However, it may be that drivers take different routes based on their local knowledge, or because something happens at that moment (an accident, a build up of traffic, the lights change at the certain moment, a truck reverses from a side road).  No data set could ever hope to cover all of these situations for every single trip, so we are therefore unlikely to build a perfect model.</a:t>
            </a:r>
          </a:p>
          <a:p>
            <a:pPr lvl="0">
              <a:spcBef>
                <a:spcPts val="0"/>
              </a:spcBef>
              <a:buNone/>
            </a:pPr>
            <a:r>
              <a:rPr lang="en-GB" dirty="0"/>
              <a:t>What we can achieve though is to take these factors and create a model that gives a reasonable approximation of the journey times between different locations, and that’s what we’ll do in this module.</a:t>
            </a:r>
          </a:p>
        </p:txBody>
      </p:sp>
    </p:spTree>
    <p:extLst>
      <p:ext uri="{BB962C8B-B14F-4D97-AF65-F5344CB8AC3E}">
        <p14:creationId xmlns:p14="http://schemas.microsoft.com/office/powerpoint/2010/main" val="1712035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GB" dirty="0"/>
          </a:p>
        </p:txBody>
      </p:sp>
    </p:spTree>
    <p:extLst>
      <p:ext uri="{BB962C8B-B14F-4D97-AF65-F5344CB8AC3E}">
        <p14:creationId xmlns:p14="http://schemas.microsoft.com/office/powerpoint/2010/main" val="571396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 did most of this work on a </a:t>
            </a:r>
            <a:r>
              <a:rPr lang="en-US" dirty="0" err="1"/>
              <a:t>Macbook</a:t>
            </a:r>
            <a:r>
              <a:rPr lang="en-US" dirty="0"/>
              <a:t> pro with 8GB of memory.  It enabled me to tune the model on slices of the data, but in order to train the final model I moved to the cloud (in my case I used a Google cloud VM with 2 cores, 13GB of memory and an Nvidia K80 GPU).  Even this took circa 8 hours to train to a reasonable level of accuracy.</a:t>
            </a:r>
          </a:p>
          <a:p>
            <a:pPr lvl="0" rtl="0">
              <a:spcBef>
                <a:spcPts val="0"/>
              </a:spcBef>
              <a:buNone/>
            </a:pPr>
            <a:r>
              <a:rPr lang="en-US" dirty="0"/>
              <a:t>If you don’t have access to this level of compute power, the trained model is included along with the code so you can still work through this section and understand how the model was trained.</a:t>
            </a:r>
          </a:p>
          <a:p>
            <a:pPr lvl="0" rtl="0">
              <a:spcBef>
                <a:spcPts val="0"/>
              </a:spcBef>
              <a:buNone/>
            </a:pPr>
            <a:endParaRPr lang="en-US" dirty="0"/>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522627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mentioned, NYC provides significant volumes of data from historical taxi journeys for yellow cabs, green cabs and private hire companies such as Lyft and Uber.  We’ll be working with June 2018 data for Yellow taxis.  This alone is in the region of 8m rows of data.  </a:t>
            </a:r>
          </a:p>
          <a:p>
            <a:pPr lvl="0" rtl="0">
              <a:spcBef>
                <a:spcPts val="0"/>
              </a:spcBef>
              <a:buNone/>
            </a:pPr>
            <a:r>
              <a:rPr lang="en-US" dirty="0"/>
              <a:t>The total data for the 12 months starting June 2017 was over 110m rows, and when looking at this, I needed a server with 48GB of memory to do any meaningful manipulation of it!  </a:t>
            </a:r>
          </a:p>
          <a:p>
            <a:pPr lvl="0" rtl="0">
              <a:spcBef>
                <a:spcPts val="0"/>
              </a:spcBef>
              <a:buNone/>
            </a:pPr>
            <a:r>
              <a:rPr lang="en-US" dirty="0"/>
              <a:t>As the datasets for trip data and weather are on different websites, the necessary files are made available as part of the repo along with the code.</a:t>
            </a:r>
          </a:p>
          <a:p>
            <a:pPr lvl="0">
              <a:spcBef>
                <a:spcPts val="0"/>
              </a:spcBef>
              <a:buNone/>
            </a:pPr>
            <a:endParaRPr dirty="0"/>
          </a:p>
        </p:txBody>
      </p:sp>
    </p:spTree>
    <p:extLst>
      <p:ext uri="{BB962C8B-B14F-4D97-AF65-F5344CB8AC3E}">
        <p14:creationId xmlns:p14="http://schemas.microsoft.com/office/powerpoint/2010/main" val="3857273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3658224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8" r:id="rId3"/>
    <p:sldLayoutId id="2147483660"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oo.gl/maps/JLf7EkCzGsP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nyc.gov/html/tlc/html/about/trip_record_data.s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Predicting Taxi Journey Times</a:t>
            </a:r>
          </a:p>
        </p:txBody>
      </p:sp>
    </p:spTree>
    <p:extLst>
      <p:ext uri="{BB962C8B-B14F-4D97-AF65-F5344CB8AC3E}">
        <p14:creationId xmlns:p14="http://schemas.microsoft.com/office/powerpoint/2010/main" val="763748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section</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A summary of the problem</a:t>
            </a:r>
          </a:p>
          <a:p>
            <a:pPr marL="914507" indent="-711281">
              <a:buClr>
                <a:srgbClr val="434343"/>
              </a:buClr>
              <a:buChar char="●"/>
            </a:pPr>
            <a:r>
              <a:rPr lang="en-US" sz="4002" dirty="0">
                <a:solidFill>
                  <a:srgbClr val="434343"/>
                </a:solidFill>
              </a:rPr>
              <a:t>How we will approach it</a:t>
            </a:r>
          </a:p>
          <a:p>
            <a:pPr marL="914507" indent="-711281">
              <a:buClr>
                <a:srgbClr val="434343"/>
              </a:buClr>
              <a:buFont typeface="Calibri"/>
              <a:buChar char="●"/>
            </a:pPr>
            <a:r>
              <a:rPr lang="en-US" sz="4002" dirty="0">
                <a:solidFill>
                  <a:srgbClr val="434343"/>
                </a:solidFill>
              </a:rPr>
              <a:t>Environment and dataset</a:t>
            </a:r>
          </a:p>
          <a:p>
            <a:pPr marL="914507" indent="-711281">
              <a:buClr>
                <a:srgbClr val="434343"/>
              </a:buClr>
              <a:buChar char="●"/>
            </a:pPr>
            <a:r>
              <a:rPr lang="en-US" sz="4002" dirty="0">
                <a:solidFill>
                  <a:srgbClr val="434343"/>
                </a:solidFill>
              </a:rPr>
              <a:t>Exploring our data</a:t>
            </a:r>
          </a:p>
          <a:p>
            <a:pPr marL="914507" indent="-711281">
              <a:buClr>
                <a:srgbClr val="434343"/>
              </a:buClr>
              <a:buChar char="●"/>
            </a:pPr>
            <a:r>
              <a:rPr lang="en-US" sz="4002" dirty="0">
                <a:solidFill>
                  <a:srgbClr val="434343"/>
                </a:solidFill>
              </a:rPr>
              <a:t>Training our model</a:t>
            </a:r>
          </a:p>
          <a:p>
            <a:pPr marL="914507" indent="-711281">
              <a:buClr>
                <a:srgbClr val="434343"/>
              </a:buClr>
              <a:buChar char="●"/>
            </a:pPr>
            <a:r>
              <a:rPr lang="en-US" sz="4002" dirty="0">
                <a:solidFill>
                  <a:srgbClr val="434343"/>
                </a:solidFill>
              </a:rPr>
              <a:t>Testing our model</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5345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3.1 Summary of the Problem</a:t>
            </a:r>
          </a:p>
        </p:txBody>
      </p:sp>
    </p:spTree>
    <p:extLst>
      <p:ext uri="{BB962C8B-B14F-4D97-AF65-F5344CB8AC3E}">
        <p14:creationId xmlns:p14="http://schemas.microsoft.com/office/powerpoint/2010/main" val="106311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A summary of the problem</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Predicting journey times is a common use case for transport companies</a:t>
            </a:r>
          </a:p>
          <a:p>
            <a:pPr marL="914507" indent="-711281">
              <a:buClr>
                <a:srgbClr val="434343"/>
              </a:buClr>
              <a:buChar char="●"/>
            </a:pPr>
            <a:r>
              <a:rPr lang="en-US" sz="4002" dirty="0">
                <a:solidFill>
                  <a:srgbClr val="434343"/>
                </a:solidFill>
              </a:rPr>
              <a:t>It is inherently difficult to do due to noisy data, varying conditions, etc.</a:t>
            </a:r>
          </a:p>
          <a:p>
            <a:pPr marL="914507" indent="-711281">
              <a:buClr>
                <a:srgbClr val="434343"/>
              </a:buClr>
              <a:buChar char="●"/>
            </a:pPr>
            <a:r>
              <a:rPr lang="en-US" sz="4002" dirty="0">
                <a:solidFill>
                  <a:srgbClr val="434343"/>
                </a:solidFill>
              </a:rPr>
              <a:t>We want to predict a reasonable approximation of the time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405636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we will approach it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We will use open data provided by New York City (NYC)</a:t>
            </a:r>
          </a:p>
          <a:p>
            <a:pPr marL="914507" indent="-711281">
              <a:buClr>
                <a:srgbClr val="434343"/>
              </a:buClr>
              <a:buChar char="●"/>
            </a:pPr>
            <a:r>
              <a:rPr lang="en-US" sz="4002" dirty="0">
                <a:solidFill>
                  <a:srgbClr val="434343"/>
                </a:solidFill>
              </a:rPr>
              <a:t>NYC provides taxi journey and weather data going back many years</a:t>
            </a:r>
          </a:p>
          <a:p>
            <a:pPr marL="914507" indent="-711281">
              <a:buClr>
                <a:srgbClr val="434343"/>
              </a:buClr>
              <a:buChar char="●"/>
            </a:pPr>
            <a:r>
              <a:rPr lang="en-US" sz="4002" dirty="0">
                <a:solidFill>
                  <a:srgbClr val="434343"/>
                </a:solidFill>
              </a:rPr>
              <a:t>Using this data, we’ll develop features that enrich that data and thereby enhance a model’s ability to learn</a:t>
            </a:r>
          </a:p>
          <a:p>
            <a:pPr marL="914507" indent="-711281">
              <a:buClr>
                <a:srgbClr val="434343"/>
              </a:buClr>
              <a:buChar char="●"/>
            </a:pPr>
            <a:r>
              <a:rPr lang="en-US" sz="4002" dirty="0">
                <a:solidFill>
                  <a:srgbClr val="434343"/>
                </a:solidFill>
              </a:rPr>
              <a:t>We’ll build a neural network that learns from this data in order to predict subsequent journeys</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68253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Environment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This model requires a powerful PC with a GPU, or use of a cloud GPU instance</a:t>
            </a:r>
          </a:p>
          <a:p>
            <a:pPr marL="914507" indent="-711281">
              <a:buClr>
                <a:srgbClr val="434343"/>
              </a:buClr>
              <a:buChar char="●"/>
            </a:pPr>
            <a:r>
              <a:rPr lang="en-US" sz="4002" dirty="0">
                <a:solidFill>
                  <a:srgbClr val="434343"/>
                </a:solidFill>
              </a:rPr>
              <a:t>The dataset is large and needs at least 8GB of memory to pre-process</a:t>
            </a:r>
          </a:p>
          <a:p>
            <a:pPr marL="914507" indent="-711281">
              <a:buClr>
                <a:srgbClr val="434343"/>
              </a:buClr>
              <a:buChar char="●"/>
            </a:pPr>
            <a:r>
              <a:rPr lang="en-US" sz="4002" dirty="0">
                <a:solidFill>
                  <a:schemeClr val="bg2"/>
                </a:solidFill>
              </a:rPr>
              <a:t>It took many hours to train to a level where the predicted durations were reasonably accurate</a:t>
            </a:r>
          </a:p>
          <a:p>
            <a:pPr marL="914507" indent="-711281">
              <a:buClr>
                <a:srgbClr val="434343"/>
              </a:buClr>
              <a:buChar char="●"/>
            </a:pPr>
            <a:r>
              <a:rPr lang="en-US" sz="4002" dirty="0">
                <a:solidFill>
                  <a:schemeClr val="bg2"/>
                </a:solidFill>
              </a:rPr>
              <a:t>Please check Python version compatibility with </a:t>
            </a:r>
            <a:r>
              <a:rPr lang="en-US" sz="4002" dirty="0" err="1">
                <a:solidFill>
                  <a:schemeClr val="bg2"/>
                </a:solidFill>
              </a:rPr>
              <a:t>Tensorflow</a:t>
            </a:r>
            <a:r>
              <a:rPr lang="en-US" sz="4002" dirty="0">
                <a:solidFill>
                  <a:schemeClr val="bg2"/>
                </a:solidFill>
              </a:rPr>
              <a:t>!</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54032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Dataset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Working with yellow cab taxis in New York City </a:t>
            </a:r>
          </a:p>
          <a:p>
            <a:pPr marL="203226" lvl="1">
              <a:buClr>
                <a:srgbClr val="434343"/>
              </a:buClr>
            </a:pPr>
            <a:r>
              <a:rPr lang="en-US" sz="3801" dirty="0">
                <a:solidFill>
                  <a:srgbClr val="434343"/>
                </a:solidFill>
              </a:rPr>
              <a:t>	</a:t>
            </a:r>
            <a:r>
              <a:rPr lang="en-US" sz="2400" dirty="0">
                <a:solidFill>
                  <a:srgbClr val="434343"/>
                </a:solidFill>
                <a:hlinkClick r:id="rId3"/>
              </a:rPr>
              <a:t>https://goo.gl/maps/JLf7EkCzGsP2</a:t>
            </a:r>
            <a:endParaRPr lang="en-US" sz="2400" dirty="0">
              <a:solidFill>
                <a:srgbClr val="434343"/>
              </a:solidFill>
            </a:endParaRPr>
          </a:p>
          <a:p>
            <a:pPr marL="914507" indent="-711281">
              <a:buClr>
                <a:srgbClr val="434343"/>
              </a:buClr>
              <a:buChar char="●"/>
            </a:pPr>
            <a:r>
              <a:rPr lang="en-US" sz="4002" dirty="0">
                <a:solidFill>
                  <a:srgbClr val="434343"/>
                </a:solidFill>
              </a:rPr>
              <a:t>A full set of taxi trip data for several years is available here:</a:t>
            </a:r>
          </a:p>
          <a:p>
            <a:pPr marL="203226">
              <a:buClr>
                <a:srgbClr val="434343"/>
              </a:buClr>
            </a:pPr>
            <a:r>
              <a:rPr lang="en-US" sz="4002" dirty="0">
                <a:solidFill>
                  <a:srgbClr val="434343"/>
                </a:solidFill>
              </a:rPr>
              <a:t>	</a:t>
            </a:r>
            <a:r>
              <a:rPr lang="en-US" sz="2400" dirty="0">
                <a:solidFill>
                  <a:srgbClr val="434343"/>
                </a:solidFill>
                <a:hlinkClick r:id="rId4"/>
              </a:rPr>
              <a:t>http://www.nyc.gov/html/tlc/html/about/trip_record_data.shtml</a:t>
            </a:r>
            <a:r>
              <a:rPr lang="en-US" sz="2400" dirty="0">
                <a:solidFill>
                  <a:srgbClr val="434343"/>
                </a:solidFill>
              </a:rPr>
              <a:t> </a:t>
            </a:r>
            <a:endParaRPr lang="en-US" sz="4002" dirty="0">
              <a:solidFill>
                <a:srgbClr val="434343"/>
              </a:solidFill>
            </a:endParaRPr>
          </a:p>
          <a:p>
            <a:pPr marL="914507" indent="-711281">
              <a:buClr>
                <a:srgbClr val="434343"/>
              </a:buClr>
              <a:buChar char="●"/>
            </a:pPr>
            <a:r>
              <a:rPr lang="en-US" sz="4002" dirty="0">
                <a:solidFill>
                  <a:srgbClr val="434343"/>
                </a:solidFill>
              </a:rPr>
              <a:t>We will work with June 2018 data for this section </a:t>
            </a:r>
          </a:p>
          <a:p>
            <a:pPr marL="914507" indent="-711281">
              <a:buClr>
                <a:srgbClr val="434343"/>
              </a:buClr>
              <a:buChar char="●"/>
            </a:pPr>
            <a:r>
              <a:rPr lang="en-US" sz="4002" dirty="0">
                <a:solidFill>
                  <a:srgbClr val="434343"/>
                </a:solidFill>
              </a:rPr>
              <a:t>The relevant datasets are included in the repo with the code</a:t>
            </a:r>
            <a:endParaRPr lang="en-US" sz="3600" dirty="0">
              <a:solidFill>
                <a:srgbClr val="434343"/>
              </a:solidFill>
              <a:latin typeface="Consolas" panose="020B0609020204030204" pitchFamily="49" charset="0"/>
              <a:cs typeface="Consolas" panose="020B0609020204030204" pitchFamily="49" charset="0"/>
            </a:endParaRPr>
          </a:p>
          <a:p>
            <a:pPr marL="203226">
              <a:buClr>
                <a:srgbClr val="434343"/>
              </a:buClr>
            </a:pPr>
            <a:r>
              <a:rPr lang="en-US" sz="36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27884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Exploring the data</a:t>
            </a:r>
          </a:p>
        </p:txBody>
      </p:sp>
    </p:spTree>
    <p:extLst>
      <p:ext uri="{BB962C8B-B14F-4D97-AF65-F5344CB8AC3E}">
        <p14:creationId xmlns:p14="http://schemas.microsoft.com/office/powerpoint/2010/main" val="3380352827"/>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20718</TotalTime>
  <Words>850</Words>
  <Application>Microsoft Macintosh PowerPoint</Application>
  <PresentationFormat>Custom</PresentationFormat>
  <Paragraphs>56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Roboto</vt:lpstr>
      <vt:lpstr>Calibri</vt:lpstr>
      <vt:lpstr>Arial</vt:lpstr>
      <vt:lpstr>Consolas</vt:lpstr>
      <vt:lpstr>Packt</vt:lpstr>
      <vt:lpstr>Predicting Taxi Journey Times</vt:lpstr>
      <vt:lpstr>What we will cover in this section</vt:lpstr>
      <vt:lpstr>3.1 Summary of the Problem</vt:lpstr>
      <vt:lpstr>A summary of the problem</vt:lpstr>
      <vt:lpstr>How we will approach it</vt:lpstr>
      <vt:lpstr>Environment</vt:lpstr>
      <vt:lpstr>Dataset</vt:lpstr>
      <vt:lpstr>Exploring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75</cp:revision>
  <dcterms:modified xsi:type="dcterms:W3CDTF">2018-11-22T22:15:33Z</dcterms:modified>
</cp:coreProperties>
</file>